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15"/>
  </p:notesMasterIdLst>
  <p:sldIdLst>
    <p:sldId id="352" r:id="rId2"/>
    <p:sldId id="337" r:id="rId3"/>
    <p:sldId id="294" r:id="rId4"/>
    <p:sldId id="320" r:id="rId5"/>
    <p:sldId id="321" r:id="rId6"/>
    <p:sldId id="322" r:id="rId7"/>
    <p:sldId id="319" r:id="rId8"/>
    <p:sldId id="324" r:id="rId9"/>
    <p:sldId id="325" r:id="rId10"/>
    <p:sldId id="326" r:id="rId11"/>
    <p:sldId id="327" r:id="rId12"/>
    <p:sldId id="328" r:id="rId13"/>
    <p:sldId id="35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00FF00"/>
    <a:srgbClr val="FFFFCC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9" autoAdjust="0"/>
    <p:restoredTop sz="94687" autoAdjust="0"/>
  </p:normalViewPr>
  <p:slideViewPr>
    <p:cSldViewPr>
      <p:cViewPr varScale="1">
        <p:scale>
          <a:sx n="108" d="100"/>
          <a:sy n="108" d="100"/>
        </p:scale>
        <p:origin x="17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81926-3168-4DF4-9BBD-424FC2C835BD}" type="datetimeFigureOut">
              <a:rPr lang="en-GB" smtClean="0"/>
              <a:pPr/>
              <a:t>24/03/2021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CE825-25F2-4423-88C5-E41C6144D1D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71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24/03/2021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3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24/03/2021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84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24/03/2021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34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  <a:alpha val="9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  <a:alpha val="9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solidFill>
            <a:schemeClr val="tx2">
              <a:lumMod val="75000"/>
              <a:alpha val="90000"/>
            </a:schemeClr>
          </a:solidFill>
        </p:spPr>
        <p:txBody>
          <a:bodyPr/>
          <a:lstStyle/>
          <a:p>
            <a:fld id="{B3A1F557-0527-4AC7-8328-0BD346DF50D8}" type="datetimeFigureOut">
              <a:rPr lang="en-GB" smtClean="0"/>
              <a:pPr/>
              <a:t>24/03/2021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solidFill>
            <a:schemeClr val="tx2">
              <a:lumMod val="75000"/>
              <a:alpha val="9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solidFill>
            <a:schemeClr val="tx2">
              <a:lumMod val="75000"/>
              <a:alpha val="90000"/>
            </a:schemeClr>
          </a:solidFill>
        </p:spPr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5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24/03/2021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5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1256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1256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24/03/2021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39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24/03/2021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45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24/03/2021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5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24/03/2021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29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24/03/2021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63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24/03/2021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06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41082"/>
            <a:ext cx="8229600" cy="739646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472608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B3A1F557-0527-4AC7-8328-0BD346DF50D8}" type="datetimeFigureOut">
              <a:rPr lang="en-GB" smtClean="0"/>
              <a:pPr/>
              <a:t>24/03/2021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51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Biom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Biom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Biom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Biom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Biom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2458616" cy="5112568"/>
          </a:xfrm>
        </p:spPr>
        <p:txBody>
          <a:bodyPr>
            <a:normAutofit/>
          </a:bodyPr>
          <a:lstStyle/>
          <a:p>
            <a:endParaRPr lang="nl-NL" dirty="0">
              <a:latin typeface="Candara" panose="020E0502030303020204" pitchFamily="34" charset="0"/>
            </a:endParaRPr>
          </a:p>
          <a:p>
            <a:endParaRPr lang="nl-NL" dirty="0">
              <a:latin typeface="Candara" panose="020E0502030303020204" pitchFamily="34" charset="0"/>
            </a:endParaRPr>
          </a:p>
          <a:p>
            <a:endParaRPr lang="nl-NL" dirty="0">
              <a:latin typeface="Candara" panose="020E0502030303020204" pitchFamily="34" charset="0"/>
            </a:endParaRPr>
          </a:p>
          <a:p>
            <a:r>
              <a:rPr lang="nl-NL" dirty="0">
                <a:latin typeface="Candara" panose="020E0502030303020204" pitchFamily="34" charset="0"/>
              </a:rPr>
              <a:t>Planning Orals</a:t>
            </a:r>
          </a:p>
          <a:p>
            <a:endParaRPr lang="nl-NL" dirty="0"/>
          </a:p>
          <a:p>
            <a:r>
              <a:rPr lang="nl-NL" dirty="0" err="1">
                <a:latin typeface="Candara" panose="020E0502030303020204" pitchFamily="34" charset="0"/>
              </a:rPr>
              <a:t>Grammar</a:t>
            </a:r>
            <a:r>
              <a:rPr lang="nl-NL" dirty="0">
                <a:latin typeface="Candara" panose="020E0502030303020204" pitchFamily="34" charset="0"/>
              </a:rPr>
              <a:t>: </a:t>
            </a:r>
            <a:r>
              <a:rPr lang="nl-NL" dirty="0" err="1">
                <a:latin typeface="Candara" panose="020E0502030303020204" pitchFamily="34" charset="0"/>
              </a:rPr>
              <a:t>Future</a:t>
            </a:r>
            <a:endParaRPr lang="nl-NL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Work on your own on assignments from the book</a:t>
            </a:r>
            <a:endParaRPr lang="en-GB" dirty="0"/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t="1616" b="40928"/>
          <a:stretch/>
        </p:blipFill>
        <p:spPr>
          <a:xfrm>
            <a:off x="3028950" y="1772816"/>
            <a:ext cx="5657850" cy="4104456"/>
          </a:xfrm>
          <a:prstGeom prst="rect">
            <a:avLst/>
          </a:prstGeom>
        </p:spPr>
      </p:pic>
      <p:pic>
        <p:nvPicPr>
          <p:cNvPr id="6" name="Audiobestan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6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34"/>
    </mc:Choice>
    <mc:Fallback xmlns="">
      <p:transition spd="slow" advTm="27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 / Are / Is going to </a:t>
            </a:r>
            <a:r>
              <a:rPr lang="en-GB" i="1" dirty="0"/>
              <a:t>or </a:t>
            </a:r>
            <a:r>
              <a:rPr lang="en-GB" dirty="0"/>
              <a:t>Will / Shall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 A</a:t>
            </a:r>
          </a:p>
          <a:p>
            <a:r>
              <a:rPr lang="en-GB" i="1" dirty="0"/>
              <a:t>In pairs quickly talk about these topics</a:t>
            </a:r>
          </a:p>
          <a:p>
            <a:r>
              <a:rPr lang="en-GB" i="1" dirty="0"/>
              <a:t>You have 3 minutes</a:t>
            </a:r>
          </a:p>
          <a:p>
            <a:r>
              <a:rPr lang="en-GB" i="1" dirty="0"/>
              <a:t>Do this in English</a:t>
            </a:r>
          </a:p>
          <a:p>
            <a:endParaRPr lang="en-GB" dirty="0"/>
          </a:p>
          <a:p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arrangements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evening</a:t>
            </a:r>
          </a:p>
          <a:p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intentions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rest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year</a:t>
            </a:r>
            <a:endParaRPr lang="nl-NL" dirty="0"/>
          </a:p>
          <a:p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predictions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planet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2020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15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71"/>
    </mc:Choice>
    <mc:Fallback xmlns="">
      <p:transition spd="slow" advTm="12677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 / Are / Is going to </a:t>
            </a:r>
            <a:r>
              <a:rPr lang="en-GB" i="1" dirty="0"/>
              <a:t>or </a:t>
            </a:r>
            <a:r>
              <a:rPr lang="en-GB" dirty="0"/>
              <a:t>Will / Shall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 B</a:t>
            </a:r>
          </a:p>
          <a:p>
            <a:r>
              <a:rPr lang="en-GB" dirty="0"/>
              <a:t>Look at the situations </a:t>
            </a:r>
          </a:p>
          <a:p>
            <a:r>
              <a:rPr lang="en-GB" dirty="0"/>
              <a:t>Decide what form to use</a:t>
            </a:r>
          </a:p>
          <a:p>
            <a:pPr lvl="1"/>
            <a:r>
              <a:rPr lang="en-GB" dirty="0"/>
              <a:t>Going to (GT)</a:t>
            </a:r>
          </a:p>
          <a:p>
            <a:pPr lvl="1"/>
            <a:r>
              <a:rPr lang="en-GB" dirty="0"/>
              <a:t>Will/ Shall (WS)</a:t>
            </a:r>
          </a:p>
          <a:p>
            <a:pPr lvl="1"/>
            <a:endParaRPr lang="en-GB" dirty="0"/>
          </a:p>
          <a:p>
            <a:r>
              <a:rPr lang="en-GB" i="1" dirty="0"/>
              <a:t>In pairs</a:t>
            </a:r>
          </a:p>
          <a:p>
            <a:r>
              <a:rPr lang="en-GB" i="1" dirty="0"/>
              <a:t>Take 3 minutes</a:t>
            </a:r>
          </a:p>
          <a:p>
            <a:r>
              <a:rPr lang="en-GB" i="1" dirty="0"/>
              <a:t>We will discuss together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99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21"/>
    </mc:Choice>
    <mc:Fallback xmlns="">
      <p:transition spd="slow" advTm="4042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 / Are / Is going to </a:t>
            </a:r>
            <a:r>
              <a:rPr lang="en-GB" i="1" dirty="0"/>
              <a:t>or </a:t>
            </a:r>
            <a:r>
              <a:rPr lang="en-GB" dirty="0"/>
              <a:t>Will / Shall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 C</a:t>
            </a:r>
          </a:p>
          <a:p>
            <a:r>
              <a:rPr lang="en-GB" dirty="0"/>
              <a:t>Choose the correct future form between the brackets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 D</a:t>
            </a:r>
          </a:p>
          <a:p>
            <a:r>
              <a:rPr lang="en-GB" dirty="0"/>
              <a:t>Fill in the gaps</a:t>
            </a:r>
          </a:p>
          <a:p>
            <a:endParaRPr lang="en-GB" i="1"/>
          </a:p>
          <a:p>
            <a:r>
              <a:rPr lang="en-GB" i="1"/>
              <a:t>On </a:t>
            </a:r>
            <a:r>
              <a:rPr lang="en-GB" i="1" dirty="0"/>
              <a:t>your own</a:t>
            </a:r>
          </a:p>
          <a:p>
            <a:r>
              <a:rPr lang="en-GB" i="1" dirty="0"/>
              <a:t>Take 5 minutes</a:t>
            </a:r>
          </a:p>
          <a:p>
            <a:r>
              <a:rPr lang="en-GB" i="1" dirty="0"/>
              <a:t>We will discuss together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If assignments A and B where too easy you can do assignments C and D on your own. Then work on your own.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19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80"/>
    </mc:Choice>
    <mc:Fallback xmlns="">
      <p:transition spd="slow" advTm="6248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on your own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412875"/>
            <a:ext cx="51117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besta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6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90"/>
    </mc:Choice>
    <mc:Fallback xmlns="">
      <p:transition spd="slow" advTm="20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4B17F55-3001-4A04-88CC-BBFF3304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Oral </a:t>
            </a:r>
            <a:r>
              <a:rPr lang="nl-NL" dirty="0" err="1"/>
              <a:t>exams</a:t>
            </a:r>
            <a:endParaRPr lang="nl-NL" dirty="0"/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D41B8905-C2DE-44ED-809D-337C653741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091964"/>
              </p:ext>
            </p:extLst>
          </p:nvPr>
        </p:nvGraphicFramePr>
        <p:xfrm>
          <a:off x="457200" y="1124744"/>
          <a:ext cx="8219256" cy="5291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>
                  <a:extLst>
                    <a:ext uri="{9D8B030D-6E8A-4147-A177-3AD203B41FA5}">
                      <a16:colId xmlns:a16="http://schemas.microsoft.com/office/drawing/2014/main" val="241135551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597989868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1679257068"/>
                    </a:ext>
                  </a:extLst>
                </a:gridCol>
              </a:tblGrid>
              <a:tr h="389035">
                <a:tc>
                  <a:txBody>
                    <a:bodyPr/>
                    <a:lstStyle/>
                    <a:p>
                      <a:r>
                        <a:rPr lang="nl-NL" sz="1400" dirty="0"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DV21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450074"/>
                  </a:ext>
                </a:extLst>
              </a:tr>
              <a:tr h="547069">
                <a:tc>
                  <a:txBody>
                    <a:bodyPr/>
                    <a:lstStyle/>
                    <a:p>
                      <a:r>
                        <a:rPr lang="nl-NL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Ashley</a:t>
                      </a:r>
                    </a:p>
                    <a:p>
                      <a:r>
                        <a:rPr lang="nl-NL" sz="1400" dirty="0"/>
                        <a:t>Kimberly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22618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nl-NL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Indy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9377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nl-NL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0" dirty="0"/>
                        <a:t>Sanne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0" dirty="0"/>
                        <a:t>Lars 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933496"/>
                  </a:ext>
                </a:extLst>
              </a:tr>
              <a:tr h="777984">
                <a:tc>
                  <a:txBody>
                    <a:bodyPr/>
                    <a:lstStyle/>
                    <a:p>
                      <a:r>
                        <a:rPr lang="nl-NL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1" dirty="0"/>
                        <a:t>Test: </a:t>
                      </a:r>
                      <a:r>
                        <a:rPr lang="nl-NL" sz="1400" i="1" dirty="0" err="1"/>
                        <a:t>Vocab</a:t>
                      </a:r>
                      <a:r>
                        <a:rPr lang="nl-NL" sz="1400" i="1" dirty="0"/>
                        <a:t> + </a:t>
                      </a:r>
                      <a:r>
                        <a:rPr lang="nl-NL" sz="1400" i="1" dirty="0" err="1"/>
                        <a:t>Grammar</a:t>
                      </a:r>
                      <a:endParaRPr lang="nl-NL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0" dirty="0"/>
                        <a:t>Lars 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0" dirty="0"/>
                        <a:t>Lara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0" dirty="0"/>
                        <a:t>Esmée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8083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nl-NL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highlight>
                            <a:srgbClr val="FFFF00"/>
                          </a:highlight>
                        </a:rPr>
                        <a:t>Kevin</a:t>
                      </a:r>
                    </a:p>
                    <a:p>
                      <a:r>
                        <a:rPr lang="nl-NL" sz="1400" dirty="0"/>
                        <a:t>Roos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72866"/>
                  </a:ext>
                </a:extLst>
              </a:tr>
              <a:tr h="705976">
                <a:tc>
                  <a:txBody>
                    <a:bodyPr/>
                    <a:lstStyle/>
                    <a:p>
                      <a:r>
                        <a:rPr lang="nl-NL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>
                          <a:highlight>
                            <a:srgbClr val="FFFF00"/>
                          </a:highlight>
                        </a:rPr>
                        <a:t>Wander</a:t>
                      </a:r>
                      <a:endParaRPr lang="nl-NL" sz="1400" dirty="0">
                        <a:highlight>
                          <a:srgbClr val="FFFF00"/>
                        </a:highlight>
                      </a:endParaRPr>
                    </a:p>
                    <a:p>
                      <a:r>
                        <a:rPr lang="nl-NL" sz="1400" dirty="0" err="1">
                          <a:highlight>
                            <a:srgbClr val="FFFF00"/>
                          </a:highlight>
                        </a:rPr>
                        <a:t>Zoe</a:t>
                      </a:r>
                      <a:endParaRPr lang="nl-NL" sz="1400" dirty="0">
                        <a:highlight>
                          <a:srgbClr val="FFFF00"/>
                        </a:highlight>
                      </a:endParaRPr>
                    </a:p>
                    <a:p>
                      <a:r>
                        <a:rPr lang="nl-NL" sz="1400" dirty="0">
                          <a:highlight>
                            <a:srgbClr val="FFFF00"/>
                          </a:highlight>
                        </a:rPr>
                        <a:t>Iris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623058"/>
                  </a:ext>
                </a:extLst>
              </a:tr>
              <a:tr h="389035">
                <a:tc>
                  <a:txBody>
                    <a:bodyPr/>
                    <a:lstStyle/>
                    <a:p>
                      <a:r>
                        <a:rPr lang="nl-NL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364488"/>
                  </a:ext>
                </a:extLst>
              </a:tr>
              <a:tr h="389035">
                <a:tc>
                  <a:txBody>
                    <a:bodyPr/>
                    <a:lstStyle/>
                    <a:p>
                      <a:r>
                        <a:rPr lang="nl-NL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358393"/>
                  </a:ext>
                </a:extLst>
              </a:tr>
              <a:tr h="671485">
                <a:tc>
                  <a:txBody>
                    <a:bodyPr/>
                    <a:lstStyle/>
                    <a:p>
                      <a:r>
                        <a:rPr lang="nl-NL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1" dirty="0"/>
                        <a:t>Test: </a:t>
                      </a:r>
                      <a:r>
                        <a:rPr lang="nl-NL" sz="1400" i="1" dirty="0" err="1"/>
                        <a:t>Vocab</a:t>
                      </a:r>
                      <a:r>
                        <a:rPr lang="nl-NL" sz="1400" i="1" dirty="0"/>
                        <a:t> + </a:t>
                      </a:r>
                      <a:r>
                        <a:rPr lang="nl-NL" sz="1400" i="1" dirty="0" err="1"/>
                        <a:t>Grammar</a:t>
                      </a:r>
                      <a:r>
                        <a:rPr lang="nl-NL" sz="1400" i="1" dirty="0"/>
                        <a:t> + </a:t>
                      </a:r>
                      <a:r>
                        <a:rPr lang="nl-NL" sz="1400" i="1" dirty="0" err="1"/>
                        <a:t>Listening</a:t>
                      </a:r>
                      <a:endParaRPr lang="nl-NL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373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61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Future</a:t>
            </a:r>
            <a:r>
              <a:rPr lang="nl-NL" dirty="0"/>
              <a:t> </a:t>
            </a:r>
            <a:r>
              <a:rPr lang="nl-NL" dirty="0" err="1"/>
              <a:t>tense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238" y="4941168"/>
            <a:ext cx="8229600" cy="720080"/>
          </a:xfr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nl-NL" b="1" dirty="0">
                <a:solidFill>
                  <a:schemeClr val="tx1"/>
                </a:solidFill>
                <a:latin typeface="Candara" panose="020E0502030303020204" pitchFamily="34" charset="0"/>
              </a:rPr>
              <a:t>Past		Present				</a:t>
            </a:r>
            <a:r>
              <a:rPr lang="nl-NL" b="1" dirty="0" err="1">
                <a:solidFill>
                  <a:schemeClr val="tx1"/>
                </a:solidFill>
                <a:latin typeface="Candara" panose="020E0502030303020204" pitchFamily="34" charset="0"/>
              </a:rPr>
              <a:t>Future</a:t>
            </a:r>
            <a:endParaRPr lang="nl-NL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910" y="2492897"/>
            <a:ext cx="26529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7"/>
            <a:ext cx="25837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7"/>
            <a:ext cx="28083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5715189" y="1844824"/>
            <a:ext cx="3312368" cy="38884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44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66"/>
    </mc:Choice>
    <mc:Fallback xmlns="">
      <p:transition spd="slow" advTm="22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tense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31840" y="1412776"/>
            <a:ext cx="5554960" cy="5112568"/>
          </a:xfrm>
        </p:spPr>
        <p:txBody>
          <a:bodyPr/>
          <a:lstStyle/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b="1" dirty="0"/>
              <a:t>Two examples</a:t>
            </a:r>
          </a:p>
          <a:p>
            <a:r>
              <a:rPr lang="en-GB" dirty="0"/>
              <a:t>Next year, I'm going to take up the guitar. It will possibly  be very difficult for me, but I love music.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 am going to fly to Berlin this afternoon to attend a congress . While I’m in Berlin, the weather will probably be good... </a:t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448271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 r="12941"/>
          <a:stretch/>
        </p:blipFill>
        <p:spPr bwMode="auto">
          <a:xfrm>
            <a:off x="539552" y="3997897"/>
            <a:ext cx="2448271" cy="217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02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93"/>
    </mc:Choice>
    <mc:Fallback xmlns="">
      <p:transition spd="slow" advTm="5499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tense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31840" y="1412776"/>
            <a:ext cx="5554960" cy="5112568"/>
          </a:xfrm>
        </p:spPr>
        <p:txBody>
          <a:bodyPr/>
          <a:lstStyle/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b="1" dirty="0"/>
              <a:t>Two examples</a:t>
            </a:r>
          </a:p>
          <a:p>
            <a:r>
              <a:rPr lang="en-GB" dirty="0"/>
              <a:t>Next year, </a:t>
            </a:r>
            <a:r>
              <a:rPr lang="en-GB" b="1" dirty="0">
                <a:solidFill>
                  <a:srgbClr val="FF0000"/>
                </a:solidFill>
              </a:rPr>
              <a:t>I'm going to take up </a:t>
            </a:r>
            <a:r>
              <a:rPr lang="en-GB" dirty="0"/>
              <a:t>the guitar. It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will</a:t>
            </a:r>
            <a:r>
              <a:rPr lang="en-GB" dirty="0"/>
              <a:t> possibly be very difficult, but I love music.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 am going to fly to Berlin this afternoon to attend a congress . While I’m in Berlin, the weather will probably be good... </a:t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448271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 r="12941"/>
          <a:stretch/>
        </p:blipFill>
        <p:spPr bwMode="auto">
          <a:xfrm>
            <a:off x="539552" y="3997897"/>
            <a:ext cx="2448271" cy="217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1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8"/>
    </mc:Choice>
    <mc:Fallback xmlns="">
      <p:transition spd="slow" advTm="257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tense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31840" y="1412776"/>
            <a:ext cx="5554960" cy="5112568"/>
          </a:xfrm>
        </p:spPr>
        <p:txBody>
          <a:bodyPr/>
          <a:lstStyle/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b="1" dirty="0"/>
              <a:t>Two examples</a:t>
            </a:r>
          </a:p>
          <a:p>
            <a:r>
              <a:rPr lang="en-GB" dirty="0"/>
              <a:t>Next year, </a:t>
            </a:r>
            <a:r>
              <a:rPr lang="en-GB" b="1" dirty="0">
                <a:solidFill>
                  <a:srgbClr val="FF0000"/>
                </a:solidFill>
              </a:rPr>
              <a:t>I'm going to take up </a:t>
            </a:r>
            <a:r>
              <a:rPr lang="en-GB" dirty="0"/>
              <a:t>the guitar. It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will</a:t>
            </a:r>
            <a:r>
              <a:rPr lang="en-GB" dirty="0"/>
              <a:t> possibly be very difficult, but I love music.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 </a:t>
            </a:r>
            <a:r>
              <a:rPr lang="en-GB" b="1" dirty="0">
                <a:solidFill>
                  <a:srgbClr val="FF0000"/>
                </a:solidFill>
              </a:rPr>
              <a:t>am going to fly </a:t>
            </a:r>
            <a:r>
              <a:rPr lang="en-GB" dirty="0"/>
              <a:t>to Berlin this afternoon to attend a congress . While I’m in Berlin, the weather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will</a:t>
            </a:r>
            <a:r>
              <a:rPr lang="en-GB" dirty="0"/>
              <a:t> probably be good.</a:t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448271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 r="12941"/>
          <a:stretch/>
        </p:blipFill>
        <p:spPr bwMode="auto">
          <a:xfrm>
            <a:off x="539552" y="3997897"/>
            <a:ext cx="2448271" cy="217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81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4"/>
    </mc:Choice>
    <mc:Fallback xmlns="">
      <p:transition spd="slow" advTm="509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tense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238" y="4941168"/>
            <a:ext cx="8229600" cy="720080"/>
          </a:xfr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anchor="ctr"/>
          <a:lstStyle/>
          <a:p>
            <a:pPr marL="0" indent="0">
              <a:buNone/>
            </a:pPr>
            <a:r>
              <a:rPr lang="nl-NL" b="1" dirty="0">
                <a:solidFill>
                  <a:schemeClr val="tx1"/>
                </a:solidFill>
                <a:latin typeface="Candara" panose="020E0502030303020204" pitchFamily="34" charset="0"/>
              </a:rPr>
              <a:t>	</a:t>
            </a:r>
            <a:r>
              <a:rPr lang="nl-NL" b="1" dirty="0" err="1">
                <a:solidFill>
                  <a:schemeClr val="tx1"/>
                </a:solidFill>
              </a:rPr>
              <a:t>Future</a:t>
            </a:r>
            <a:endParaRPr lang="nl-NL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PIJL-RECHTS 4"/>
          <p:cNvSpPr/>
          <p:nvPr/>
        </p:nvSpPr>
        <p:spPr>
          <a:xfrm rot="20104072">
            <a:off x="3204397" y="2421945"/>
            <a:ext cx="1520729" cy="720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JL-RECHTS 8"/>
          <p:cNvSpPr/>
          <p:nvPr/>
        </p:nvSpPr>
        <p:spPr>
          <a:xfrm rot="1461467">
            <a:off x="3204499" y="3710553"/>
            <a:ext cx="1520729" cy="720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5220072" y="3992106"/>
            <a:ext cx="3477072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/>
              <a:t>Will</a:t>
            </a:r>
            <a:endParaRPr lang="nl-NL" dirty="0"/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5220072" y="2134970"/>
            <a:ext cx="3477072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 err="1"/>
              <a:t>Going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endParaRPr lang="nl-NL" dirty="0"/>
          </a:p>
        </p:txBody>
      </p:sp>
      <p:sp>
        <p:nvSpPr>
          <p:cNvPr id="12" name="Ovaal 11"/>
          <p:cNvSpPr/>
          <p:nvPr/>
        </p:nvSpPr>
        <p:spPr>
          <a:xfrm>
            <a:off x="175231" y="1916832"/>
            <a:ext cx="3312368" cy="38884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1" y="2636912"/>
            <a:ext cx="26529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3"/>
    </mc:Choice>
    <mc:Fallback xmlns="">
      <p:transition spd="slow" advTm="346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ln w="38100" cap="rnd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Am / Are / Is </a:t>
            </a:r>
            <a:r>
              <a:rPr lang="nl-NL" dirty="0" err="1"/>
              <a:t>going</a:t>
            </a:r>
            <a:r>
              <a:rPr lang="nl-NL" dirty="0"/>
              <a:t> </a:t>
            </a:r>
            <a:r>
              <a:rPr lang="nl-NL" dirty="0" err="1"/>
              <a:t>to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nl-NL" sz="2000" b="1" dirty="0" err="1">
                <a:latin typeface="Candara" panose="020E0502030303020204" pitchFamily="34" charset="0"/>
              </a:rPr>
              <a:t>When</a:t>
            </a:r>
            <a:endParaRPr lang="nl-NL" sz="2000" dirty="0">
              <a:latin typeface="Candara" panose="020E0502030303020204" pitchFamily="34" charset="0"/>
            </a:endParaRPr>
          </a:p>
          <a:p>
            <a:r>
              <a:rPr lang="nl-NL" sz="2000" dirty="0"/>
              <a:t>Staat vast. Gaat zeker gebeuren.</a:t>
            </a:r>
            <a:endParaRPr lang="nl-NL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nl-NL" sz="2000" b="1" dirty="0">
                <a:latin typeface="Candara" panose="020E0502030303020204" pitchFamily="34" charset="0"/>
              </a:rPr>
              <a:t>Indicator</a:t>
            </a:r>
            <a:endParaRPr lang="nl-NL" sz="2000" b="1" dirty="0"/>
          </a:p>
          <a:p>
            <a:r>
              <a:rPr lang="en-GB" sz="2000" dirty="0"/>
              <a:t>Certainly</a:t>
            </a:r>
          </a:p>
          <a:p>
            <a:r>
              <a:rPr lang="en-GB" sz="2000" dirty="0"/>
              <a:t>No doubt</a:t>
            </a:r>
          </a:p>
          <a:p>
            <a:r>
              <a:rPr lang="en-GB" sz="2000" dirty="0"/>
              <a:t>Sure to happen</a:t>
            </a:r>
          </a:p>
          <a:p>
            <a:r>
              <a:rPr lang="en-GB" sz="2000" dirty="0"/>
              <a:t>Definitely</a:t>
            </a:r>
          </a:p>
          <a:p>
            <a:r>
              <a:rPr lang="en-GB" sz="2000" dirty="0">
                <a:ea typeface="Calibri"/>
                <a:cs typeface="Times New Roman"/>
              </a:rPr>
              <a:t>Absolutely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r>
              <a:rPr lang="nl-NL" sz="2000" b="1" dirty="0" err="1"/>
              <a:t>Rule</a:t>
            </a:r>
            <a:endParaRPr lang="nl-NL" sz="2000" b="1" dirty="0"/>
          </a:p>
          <a:p>
            <a:r>
              <a:rPr lang="en-GB" sz="2000" dirty="0"/>
              <a:t>Am / Are / Is going to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How</a:t>
            </a:r>
          </a:p>
          <a:p>
            <a:pPr marL="0" indent="0">
              <a:buNone/>
            </a:pPr>
            <a:r>
              <a:rPr lang="en-GB" sz="2000" dirty="0"/>
              <a:t>I		</a:t>
            </a:r>
            <a:r>
              <a:rPr lang="en-GB" sz="2000" dirty="0">
                <a:solidFill>
                  <a:srgbClr val="FF0000"/>
                </a:solidFill>
              </a:rPr>
              <a:t>am</a:t>
            </a:r>
            <a:r>
              <a:rPr lang="en-GB" sz="2000" dirty="0"/>
              <a:t> going to 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/>
              <a:t>You		</a:t>
            </a:r>
            <a:r>
              <a:rPr lang="en-GB" sz="2000" dirty="0">
                <a:solidFill>
                  <a:srgbClr val="FF0000"/>
                </a:solidFill>
              </a:rPr>
              <a:t>are</a:t>
            </a:r>
            <a:r>
              <a:rPr lang="en-GB" sz="2000" dirty="0"/>
              <a:t> going to 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/>
              <a:t>She/ He/ It	</a:t>
            </a:r>
            <a:r>
              <a:rPr lang="en-GB" sz="2000" dirty="0">
                <a:solidFill>
                  <a:srgbClr val="FF0000"/>
                </a:solidFill>
              </a:rPr>
              <a:t>is</a:t>
            </a:r>
            <a:r>
              <a:rPr lang="en-GB" sz="2000" dirty="0"/>
              <a:t> going to 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/>
              <a:t>We		</a:t>
            </a:r>
            <a:r>
              <a:rPr lang="en-GB" sz="2000" dirty="0">
                <a:solidFill>
                  <a:srgbClr val="FF0000"/>
                </a:solidFill>
              </a:rPr>
              <a:t>are</a:t>
            </a:r>
            <a:r>
              <a:rPr lang="en-GB" sz="2000" dirty="0"/>
              <a:t> going to 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/>
              <a:t>They		</a:t>
            </a:r>
            <a:r>
              <a:rPr lang="en-GB" sz="2000" dirty="0">
                <a:solidFill>
                  <a:srgbClr val="FF0000"/>
                </a:solidFill>
              </a:rPr>
              <a:t>are</a:t>
            </a:r>
            <a:r>
              <a:rPr lang="en-GB" sz="2000" dirty="0"/>
              <a:t> going to 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066" y="5078374"/>
            <a:ext cx="2050267" cy="144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94"/>
    </mc:Choice>
    <mc:Fallback xmlns="">
      <p:transition spd="slow" advTm="9109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ln w="38100" cap="rnd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Will </a:t>
            </a:r>
            <a:r>
              <a:rPr lang="nl-NL" i="1" dirty="0"/>
              <a:t>or</a:t>
            </a:r>
            <a:r>
              <a:rPr lang="nl-NL" dirty="0"/>
              <a:t> </a:t>
            </a:r>
            <a:r>
              <a:rPr lang="nl-NL" dirty="0" err="1"/>
              <a:t>Shall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 err="1">
                <a:latin typeface="Candara" panose="020E0502030303020204" pitchFamily="34" charset="0"/>
              </a:rPr>
              <a:t>When</a:t>
            </a:r>
            <a:endParaRPr lang="nl-NL" sz="2000" dirty="0">
              <a:latin typeface="Candara" panose="020E0502030303020204" pitchFamily="34" charset="0"/>
            </a:endParaRPr>
          </a:p>
          <a:p>
            <a:r>
              <a:rPr lang="nl-NL" sz="2000" dirty="0"/>
              <a:t>Will: Van plan. Onzeker of het zal gebeuren.</a:t>
            </a:r>
          </a:p>
          <a:p>
            <a:r>
              <a:rPr lang="nl-NL" sz="2000" dirty="0" err="1">
                <a:latin typeface="Candara" panose="020E0502030303020204" pitchFamily="34" charset="0"/>
              </a:rPr>
              <a:t>Shall</a:t>
            </a:r>
            <a:r>
              <a:rPr lang="nl-NL" sz="2000" dirty="0">
                <a:latin typeface="Candara" panose="020E0502030303020204" pitchFamily="34" charset="0"/>
              </a:rPr>
              <a:t>: Alleen bij vragende zinnen en alleen als ‘I’ of ‘We</a:t>
            </a:r>
            <a:r>
              <a:rPr lang="nl-NL" sz="2000" dirty="0"/>
              <a:t>’ het onderwerp is.</a:t>
            </a:r>
            <a:endParaRPr lang="nl-NL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nl-NL" sz="2000" b="1" dirty="0">
                <a:latin typeface="Candara" panose="020E0502030303020204" pitchFamily="34" charset="0"/>
              </a:rPr>
              <a:t>Indicator</a:t>
            </a:r>
            <a:endParaRPr lang="nl-NL" sz="2000" b="1" dirty="0"/>
          </a:p>
          <a:p>
            <a:r>
              <a:rPr lang="en-GB" sz="2000" dirty="0"/>
              <a:t>I think...</a:t>
            </a:r>
          </a:p>
          <a:p>
            <a:r>
              <a:rPr lang="en-GB" sz="2000" dirty="0"/>
              <a:t>Probably</a:t>
            </a:r>
          </a:p>
          <a:p>
            <a:r>
              <a:rPr lang="en-GB" sz="2000" dirty="0"/>
              <a:t>Sometime</a:t>
            </a:r>
          </a:p>
          <a:p>
            <a:r>
              <a:rPr lang="en-GB" sz="2000" dirty="0"/>
              <a:t>Once</a:t>
            </a:r>
          </a:p>
          <a:p>
            <a:r>
              <a:rPr lang="en-GB" sz="2000" dirty="0">
                <a:ea typeface="Calibri"/>
                <a:cs typeface="Times New Roman"/>
              </a:rPr>
              <a:t>Maybe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 err="1"/>
              <a:t>Rule</a:t>
            </a:r>
            <a:endParaRPr lang="nl-NL" sz="2000" b="1" dirty="0"/>
          </a:p>
          <a:p>
            <a:r>
              <a:rPr lang="en-GB" sz="2000" dirty="0"/>
              <a:t>Will / Shall + </a:t>
            </a:r>
            <a:r>
              <a:rPr lang="en-GB" sz="2000" dirty="0" err="1"/>
              <a:t>ww</a:t>
            </a:r>
            <a:endParaRPr lang="en-GB" sz="2000" dirty="0"/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000" b="1" dirty="0"/>
              <a:t>How</a:t>
            </a:r>
          </a:p>
          <a:p>
            <a:pPr marL="0" indent="0">
              <a:buNone/>
            </a:pPr>
            <a:r>
              <a:rPr lang="en-GB" sz="2000" dirty="0"/>
              <a:t>I		</a:t>
            </a:r>
            <a:r>
              <a:rPr lang="en-GB" sz="2000" dirty="0">
                <a:solidFill>
                  <a:srgbClr val="FF0000"/>
                </a:solidFill>
              </a:rPr>
              <a:t>will </a:t>
            </a:r>
            <a:r>
              <a:rPr lang="en-GB" sz="2000" dirty="0"/>
              <a:t>work</a:t>
            </a:r>
          </a:p>
          <a:p>
            <a:pPr marL="0" indent="0">
              <a:buNone/>
            </a:pPr>
            <a:r>
              <a:rPr lang="en-GB" sz="2000" dirty="0"/>
              <a:t>You		</a:t>
            </a:r>
            <a:r>
              <a:rPr lang="en-GB" sz="2000" dirty="0">
                <a:solidFill>
                  <a:srgbClr val="FF0000"/>
                </a:solidFill>
              </a:rPr>
              <a:t>will </a:t>
            </a:r>
            <a:r>
              <a:rPr lang="en-GB" sz="2000" dirty="0"/>
              <a:t>work</a:t>
            </a:r>
          </a:p>
          <a:p>
            <a:pPr marL="0" indent="0">
              <a:buNone/>
            </a:pPr>
            <a:r>
              <a:rPr lang="en-GB" sz="2000" dirty="0"/>
              <a:t>She/ He/ It	</a:t>
            </a:r>
            <a:r>
              <a:rPr lang="en-GB" sz="2000" dirty="0">
                <a:solidFill>
                  <a:srgbClr val="FF0000"/>
                </a:solidFill>
              </a:rPr>
              <a:t>will </a:t>
            </a:r>
            <a:r>
              <a:rPr lang="en-GB" sz="2000" dirty="0"/>
              <a:t>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/>
              <a:t>We	 	</a:t>
            </a:r>
            <a:r>
              <a:rPr lang="en-GB" sz="2000" dirty="0">
                <a:solidFill>
                  <a:srgbClr val="FF0000"/>
                </a:solidFill>
              </a:rPr>
              <a:t>will </a:t>
            </a:r>
            <a:r>
              <a:rPr lang="en-GB" sz="2000" dirty="0"/>
              <a:t>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/>
              <a:t>They	 	</a:t>
            </a:r>
            <a:r>
              <a:rPr lang="en-GB" sz="2000" dirty="0">
                <a:solidFill>
                  <a:srgbClr val="FF0000"/>
                </a:solidFill>
              </a:rPr>
              <a:t>will </a:t>
            </a:r>
            <a:r>
              <a:rPr lang="en-GB" sz="2000" dirty="0"/>
              <a:t>work</a:t>
            </a:r>
          </a:p>
          <a:p>
            <a:pPr marL="0" indent="0">
              <a:buNone/>
            </a:pPr>
            <a:endParaRPr lang="en-GB" sz="1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Shall 	</a:t>
            </a:r>
            <a:r>
              <a:rPr lang="en-GB" sz="2000" dirty="0">
                <a:solidFill>
                  <a:srgbClr val="1C1C1C"/>
                </a:solidFill>
              </a:rPr>
              <a:t>I 	</a:t>
            </a:r>
            <a:r>
              <a:rPr lang="en-GB" sz="2000" dirty="0">
                <a:solidFill>
                  <a:srgbClr val="FF0000"/>
                </a:solidFill>
              </a:rPr>
              <a:t>work </a:t>
            </a:r>
            <a:r>
              <a:rPr lang="en-GB" sz="2000" dirty="0">
                <a:solidFill>
                  <a:srgbClr val="1C1C1C"/>
                </a:solidFill>
              </a:rPr>
              <a:t>tomorrow?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Will	</a:t>
            </a:r>
            <a:r>
              <a:rPr lang="en-GB" sz="2000" dirty="0">
                <a:solidFill>
                  <a:srgbClr val="1C1C1C"/>
                </a:solidFill>
              </a:rPr>
              <a:t>you 	</a:t>
            </a:r>
            <a:r>
              <a:rPr lang="en-GB" sz="2000" dirty="0">
                <a:solidFill>
                  <a:srgbClr val="FF0000"/>
                </a:solidFill>
              </a:rPr>
              <a:t>work </a:t>
            </a:r>
            <a:r>
              <a:rPr lang="en-GB" sz="2000" dirty="0">
                <a:solidFill>
                  <a:srgbClr val="1C1C1C"/>
                </a:solidFill>
              </a:rPr>
              <a:t>tomorrow?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Will     </a:t>
            </a:r>
            <a:r>
              <a:rPr lang="en-GB" sz="2000" dirty="0">
                <a:solidFill>
                  <a:srgbClr val="1C1C1C"/>
                </a:solidFill>
              </a:rPr>
              <a:t>she/he/it	</a:t>
            </a:r>
            <a:r>
              <a:rPr lang="en-GB" sz="2000" dirty="0">
                <a:solidFill>
                  <a:srgbClr val="FF0000"/>
                </a:solidFill>
              </a:rPr>
              <a:t>work </a:t>
            </a:r>
            <a:r>
              <a:rPr lang="en-GB" sz="2000" dirty="0">
                <a:solidFill>
                  <a:srgbClr val="1C1C1C"/>
                </a:solidFill>
              </a:rPr>
              <a:t>tomorrow?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Shall 	</a:t>
            </a:r>
            <a:r>
              <a:rPr lang="en-GB" sz="2000" dirty="0">
                <a:solidFill>
                  <a:srgbClr val="1C1C1C"/>
                </a:solidFill>
              </a:rPr>
              <a:t>we 	</a:t>
            </a:r>
            <a:r>
              <a:rPr lang="en-GB" sz="2000" dirty="0">
                <a:solidFill>
                  <a:srgbClr val="FF0000"/>
                </a:solidFill>
              </a:rPr>
              <a:t>work </a:t>
            </a:r>
            <a:r>
              <a:rPr lang="en-GB" sz="2000" dirty="0">
                <a:solidFill>
                  <a:srgbClr val="1C1C1C"/>
                </a:solidFill>
              </a:rPr>
              <a:t>tomorrow?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Will	</a:t>
            </a:r>
            <a:r>
              <a:rPr lang="en-GB" sz="2000" dirty="0">
                <a:solidFill>
                  <a:srgbClr val="1C1C1C"/>
                </a:solidFill>
              </a:rPr>
              <a:t>they	</a:t>
            </a:r>
            <a:r>
              <a:rPr lang="en-GB" sz="2000" dirty="0">
                <a:solidFill>
                  <a:srgbClr val="FF0000"/>
                </a:solidFill>
              </a:rPr>
              <a:t>work </a:t>
            </a:r>
            <a:r>
              <a:rPr lang="en-GB" sz="2000" dirty="0">
                <a:solidFill>
                  <a:srgbClr val="1C1C1C"/>
                </a:solidFill>
              </a:rPr>
              <a:t>tomorrow?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933" y="5058091"/>
            <a:ext cx="2050267" cy="144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35"/>
    </mc:Choice>
    <mc:Fallback xmlns="">
      <p:transition spd="slow" advTm="9633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2661</TotalTime>
  <Words>586</Words>
  <Application>Microsoft Office PowerPoint</Application>
  <PresentationFormat>Diavoorstelling (4:3)</PresentationFormat>
  <Paragraphs>152</Paragraphs>
  <Slides>13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Candara</vt:lpstr>
      <vt:lpstr>Kantoorthema</vt:lpstr>
      <vt:lpstr>Timeline</vt:lpstr>
      <vt:lpstr>Planning Oral exams</vt:lpstr>
      <vt:lpstr>Future tense</vt:lpstr>
      <vt:lpstr>Future tense</vt:lpstr>
      <vt:lpstr>Future tense</vt:lpstr>
      <vt:lpstr>Future tense</vt:lpstr>
      <vt:lpstr>Future tense</vt:lpstr>
      <vt:lpstr>Am / Are / Is going to</vt:lpstr>
      <vt:lpstr>Will or Shall</vt:lpstr>
      <vt:lpstr>Am / Are / Is going to or Will / Shall</vt:lpstr>
      <vt:lpstr>Am / Are / Is going to or Will / Shall</vt:lpstr>
      <vt:lpstr>Am / Are / Is going to or Will / Shall</vt:lpstr>
      <vt:lpstr>Work on your 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E.A.M. Kuindersma</dc:creator>
  <cp:lastModifiedBy>Ellen Kuindersma</cp:lastModifiedBy>
  <cp:revision>133</cp:revision>
  <dcterms:created xsi:type="dcterms:W3CDTF">2014-08-28T16:41:32Z</dcterms:created>
  <dcterms:modified xsi:type="dcterms:W3CDTF">2021-03-24T09:27:38Z</dcterms:modified>
</cp:coreProperties>
</file>