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3" r:id="rId6"/>
    <p:sldId id="277" r:id="rId7"/>
    <p:sldId id="257" r:id="rId8"/>
    <p:sldId id="289" r:id="rId9"/>
    <p:sldId id="293" r:id="rId10"/>
    <p:sldId id="291" r:id="rId11"/>
    <p:sldId id="261" r:id="rId12"/>
    <p:sldId id="262" r:id="rId13"/>
    <p:sldId id="266" r:id="rId14"/>
    <p:sldId id="294" r:id="rId15"/>
    <p:sldId id="296" r:id="rId16"/>
    <p:sldId id="297" r:id="rId17"/>
    <p:sldId id="292" r:id="rId18"/>
    <p:sldId id="295" r:id="rId19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06095B-FEF2-4373-A2D6-327C867991F3}" v="9" dt="2021-03-18T07:31:47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D506095B-FEF2-4373-A2D6-327C867991F3}"/>
    <pc:docChg chg="custSel addSld delSld modSld">
      <pc:chgData name="Thomas Noordeloos" userId="7c446670-7459-44eb-8c93-60d80c060528" providerId="ADAL" clId="{D506095B-FEF2-4373-A2D6-327C867991F3}" dt="2021-03-18T08:11:56.138" v="73" actId="207"/>
      <pc:docMkLst>
        <pc:docMk/>
      </pc:docMkLst>
      <pc:sldChg chg="modSp mod">
        <pc:chgData name="Thomas Noordeloos" userId="7c446670-7459-44eb-8c93-60d80c060528" providerId="ADAL" clId="{D506095B-FEF2-4373-A2D6-327C867991F3}" dt="2021-03-18T08:11:56.138" v="73" actId="207"/>
        <pc:sldMkLst>
          <pc:docMk/>
          <pc:sldMk cId="3788715575" sldId="256"/>
        </pc:sldMkLst>
        <pc:spChg chg="mod">
          <ac:chgData name="Thomas Noordeloos" userId="7c446670-7459-44eb-8c93-60d80c060528" providerId="ADAL" clId="{D506095B-FEF2-4373-A2D6-327C867991F3}" dt="2021-03-18T08:11:35.460" v="68" actId="20577"/>
          <ac:spMkLst>
            <pc:docMk/>
            <pc:sldMk cId="3788715575" sldId="256"/>
            <ac:spMk id="10" creationId="{B5E90D55-298E-4509-878D-C4E228CD5F8E}"/>
          </ac:spMkLst>
        </pc:spChg>
        <pc:spChg chg="mod">
          <ac:chgData name="Thomas Noordeloos" userId="7c446670-7459-44eb-8c93-60d80c060528" providerId="ADAL" clId="{D506095B-FEF2-4373-A2D6-327C867991F3}" dt="2021-03-18T08:11:56.138" v="73" actId="207"/>
          <ac:spMkLst>
            <pc:docMk/>
            <pc:sldMk cId="3788715575" sldId="256"/>
            <ac:spMk id="18" creationId="{D8729D5A-9FCE-424A-BA8D-CF5994EDB1B6}"/>
          </ac:spMkLst>
        </pc:spChg>
        <pc:graphicFrameChg chg="mod modGraphic">
          <ac:chgData name="Thomas Noordeloos" userId="7c446670-7459-44eb-8c93-60d80c060528" providerId="ADAL" clId="{D506095B-FEF2-4373-A2D6-327C867991F3}" dt="2021-03-17T16:37:25.306" v="3" actId="108"/>
          <ac:graphicFrameMkLst>
            <pc:docMk/>
            <pc:sldMk cId="3788715575" sldId="256"/>
            <ac:graphicFrameMk id="13" creationId="{BBD81BF5-9E86-4852-B783-21B8761DB99C}"/>
          </ac:graphicFrameMkLst>
        </pc:graphicFrameChg>
      </pc:sldChg>
      <pc:sldChg chg="delSp modSp mod delDesignElem">
        <pc:chgData name="Thomas Noordeloos" userId="7c446670-7459-44eb-8c93-60d80c060528" providerId="ADAL" clId="{D506095B-FEF2-4373-A2D6-327C867991F3}" dt="2021-03-17T16:38:03.752" v="10" actId="14100"/>
        <pc:sldMkLst>
          <pc:docMk/>
          <pc:sldMk cId="3416854640" sldId="257"/>
        </pc:sldMkLst>
        <pc:spChg chg="del">
          <ac:chgData name="Thomas Noordeloos" userId="7c446670-7459-44eb-8c93-60d80c060528" providerId="ADAL" clId="{D506095B-FEF2-4373-A2D6-327C867991F3}" dt="2021-03-17T16:37:48.193" v="5" actId="478"/>
          <ac:spMkLst>
            <pc:docMk/>
            <pc:sldMk cId="3416854640" sldId="257"/>
            <ac:spMk id="3" creationId="{7C55D0E9-9C81-4AFB-90F4-B3AEE146FF14}"/>
          </ac:spMkLst>
        </pc:spChg>
        <pc:picChg chg="mod">
          <ac:chgData name="Thomas Noordeloos" userId="7c446670-7459-44eb-8c93-60d80c060528" providerId="ADAL" clId="{D506095B-FEF2-4373-A2D6-327C867991F3}" dt="2021-03-17T16:38:03.752" v="10" actId="14100"/>
          <ac:picMkLst>
            <pc:docMk/>
            <pc:sldMk cId="3416854640" sldId="257"/>
            <ac:picMk id="4" creationId="{485664EF-D429-4418-894C-C1AD989491F8}"/>
          </ac:picMkLst>
        </pc:picChg>
        <pc:picChg chg="mod">
          <ac:chgData name="Thomas Noordeloos" userId="7c446670-7459-44eb-8c93-60d80c060528" providerId="ADAL" clId="{D506095B-FEF2-4373-A2D6-327C867991F3}" dt="2021-03-17T16:37:53.609" v="7" actId="1076"/>
          <ac:picMkLst>
            <pc:docMk/>
            <pc:sldMk cId="3416854640" sldId="257"/>
            <ac:picMk id="5" creationId="{949A454C-C695-4B77-8685-2B0BA80C5BF1}"/>
          </ac:picMkLst>
        </pc:picChg>
      </pc:sldChg>
      <pc:sldChg chg="delDesignElem">
        <pc:chgData name="Thomas Noordeloos" userId="7c446670-7459-44eb-8c93-60d80c060528" providerId="ADAL" clId="{D506095B-FEF2-4373-A2D6-327C867991F3}" dt="2021-03-17T16:38:28.301" v="11"/>
        <pc:sldMkLst>
          <pc:docMk/>
          <pc:sldMk cId="3487210241" sldId="261"/>
        </pc:sldMkLst>
      </pc:sldChg>
      <pc:sldChg chg="modSp mod">
        <pc:chgData name="Thomas Noordeloos" userId="7c446670-7459-44eb-8c93-60d80c060528" providerId="ADAL" clId="{D506095B-FEF2-4373-A2D6-327C867991F3}" dt="2021-03-17T16:43:37.489" v="21" actId="1076"/>
        <pc:sldMkLst>
          <pc:docMk/>
          <pc:sldMk cId="3907725874" sldId="262"/>
        </pc:sldMkLst>
        <pc:spChg chg="mod">
          <ac:chgData name="Thomas Noordeloos" userId="7c446670-7459-44eb-8c93-60d80c060528" providerId="ADAL" clId="{D506095B-FEF2-4373-A2D6-327C867991F3}" dt="2021-03-17T16:43:37.489" v="21" actId="1076"/>
          <ac:spMkLst>
            <pc:docMk/>
            <pc:sldMk cId="3907725874" sldId="262"/>
            <ac:spMk id="4" creationId="{5B1CED54-0BCD-4285-A10D-F255CBDC7CEF}"/>
          </ac:spMkLst>
        </pc:spChg>
      </pc:sldChg>
      <pc:sldChg chg="add">
        <pc:chgData name="Thomas Noordeloos" userId="7c446670-7459-44eb-8c93-60d80c060528" providerId="ADAL" clId="{D506095B-FEF2-4373-A2D6-327C867991F3}" dt="2021-03-18T07:30:04.354" v="24"/>
        <pc:sldMkLst>
          <pc:docMk/>
          <pc:sldMk cId="2476344373" sldId="263"/>
        </pc:sldMkLst>
      </pc:sldChg>
      <pc:sldChg chg="addSp modSp add mod">
        <pc:chgData name="Thomas Noordeloos" userId="7c446670-7459-44eb-8c93-60d80c060528" providerId="ADAL" clId="{D506095B-FEF2-4373-A2D6-327C867991F3}" dt="2021-03-18T07:35:58.661" v="31" actId="1076"/>
        <pc:sldMkLst>
          <pc:docMk/>
          <pc:sldMk cId="2208604027" sldId="277"/>
        </pc:sldMkLst>
        <pc:picChg chg="add mod">
          <ac:chgData name="Thomas Noordeloos" userId="7c446670-7459-44eb-8c93-60d80c060528" providerId="ADAL" clId="{D506095B-FEF2-4373-A2D6-327C867991F3}" dt="2021-03-18T07:35:53.484" v="30" actId="1076"/>
          <ac:picMkLst>
            <pc:docMk/>
            <pc:sldMk cId="2208604027" sldId="277"/>
            <ac:picMk id="3" creationId="{C0AA12A7-B33B-46BF-9B27-A22B66B837D2}"/>
          </ac:picMkLst>
        </pc:picChg>
        <pc:picChg chg="mod">
          <ac:chgData name="Thomas Noordeloos" userId="7c446670-7459-44eb-8c93-60d80c060528" providerId="ADAL" clId="{D506095B-FEF2-4373-A2D6-327C867991F3}" dt="2021-03-18T07:35:58.661" v="31" actId="1076"/>
          <ac:picMkLst>
            <pc:docMk/>
            <pc:sldMk cId="2208604027" sldId="277"/>
            <ac:picMk id="5" creationId="{39AC30D2-2AD3-4036-931C-FE592843A81B}"/>
          </ac:picMkLst>
        </pc:picChg>
      </pc:sldChg>
      <pc:sldChg chg="addSp delSp modSp mod">
        <pc:chgData name="Thomas Noordeloos" userId="7c446670-7459-44eb-8c93-60d80c060528" providerId="ADAL" clId="{D506095B-FEF2-4373-A2D6-327C867991F3}" dt="2021-03-17T16:42:20.497" v="19" actId="1076"/>
        <pc:sldMkLst>
          <pc:docMk/>
          <pc:sldMk cId="4035155399" sldId="289"/>
        </pc:sldMkLst>
        <pc:picChg chg="del">
          <ac:chgData name="Thomas Noordeloos" userId="7c446670-7459-44eb-8c93-60d80c060528" providerId="ADAL" clId="{D506095B-FEF2-4373-A2D6-327C867991F3}" dt="2021-03-17T16:42:15.151" v="16" actId="478"/>
          <ac:picMkLst>
            <pc:docMk/>
            <pc:sldMk cId="4035155399" sldId="289"/>
            <ac:picMk id="4" creationId="{135CAAE7-ED82-4831-84C4-5EBC22EBE17E}"/>
          </ac:picMkLst>
        </pc:picChg>
        <pc:picChg chg="add mod">
          <ac:chgData name="Thomas Noordeloos" userId="7c446670-7459-44eb-8c93-60d80c060528" providerId="ADAL" clId="{D506095B-FEF2-4373-A2D6-327C867991F3}" dt="2021-03-17T16:42:20.497" v="19" actId="1076"/>
          <ac:picMkLst>
            <pc:docMk/>
            <pc:sldMk cId="4035155399" sldId="289"/>
            <ac:picMk id="1026" creationId="{E6F4892B-AF68-4CF9-93DD-609D6344776A}"/>
          </ac:picMkLst>
        </pc:picChg>
      </pc:sldChg>
      <pc:sldChg chg="modSp mod">
        <pc:chgData name="Thomas Noordeloos" userId="7c446670-7459-44eb-8c93-60d80c060528" providerId="ADAL" clId="{D506095B-FEF2-4373-A2D6-327C867991F3}" dt="2021-03-17T16:38:28.433" v="14" actId="27636"/>
        <pc:sldMkLst>
          <pc:docMk/>
          <pc:sldMk cId="2439571027" sldId="291"/>
        </pc:sldMkLst>
        <pc:spChg chg="mod">
          <ac:chgData name="Thomas Noordeloos" userId="7c446670-7459-44eb-8c93-60d80c060528" providerId="ADAL" clId="{D506095B-FEF2-4373-A2D6-327C867991F3}" dt="2021-03-17T16:38:28.433" v="14" actId="27636"/>
          <ac:spMkLst>
            <pc:docMk/>
            <pc:sldMk cId="2439571027" sldId="291"/>
            <ac:spMk id="3" creationId="{089C3D3D-A5E7-43CB-B440-B2D74F305AF9}"/>
          </ac:spMkLst>
        </pc:spChg>
      </pc:sldChg>
      <pc:sldChg chg="modSp mod">
        <pc:chgData name="Thomas Noordeloos" userId="7c446670-7459-44eb-8c93-60d80c060528" providerId="ADAL" clId="{D506095B-FEF2-4373-A2D6-327C867991F3}" dt="2021-03-17T16:42:31.721" v="20" actId="1076"/>
        <pc:sldMkLst>
          <pc:docMk/>
          <pc:sldMk cId="3509607550" sldId="293"/>
        </pc:sldMkLst>
        <pc:picChg chg="mod">
          <ac:chgData name="Thomas Noordeloos" userId="7c446670-7459-44eb-8c93-60d80c060528" providerId="ADAL" clId="{D506095B-FEF2-4373-A2D6-327C867991F3}" dt="2021-03-17T16:42:31.721" v="20" actId="1076"/>
          <ac:picMkLst>
            <pc:docMk/>
            <pc:sldMk cId="3509607550" sldId="293"/>
            <ac:picMk id="3" creationId="{BBE152B8-349B-42AF-9EF9-9C0596361B63}"/>
          </ac:picMkLst>
        </pc:picChg>
      </pc:sldChg>
      <pc:sldChg chg="modSp mod delDesignElem">
        <pc:chgData name="Thomas Noordeloos" userId="7c446670-7459-44eb-8c93-60d80c060528" providerId="ADAL" clId="{D506095B-FEF2-4373-A2D6-327C867991F3}" dt="2021-03-17T16:38:28.454" v="15" actId="27636"/>
        <pc:sldMkLst>
          <pc:docMk/>
          <pc:sldMk cId="2857827334" sldId="294"/>
        </pc:sldMkLst>
        <pc:spChg chg="mod">
          <ac:chgData name="Thomas Noordeloos" userId="7c446670-7459-44eb-8c93-60d80c060528" providerId="ADAL" clId="{D506095B-FEF2-4373-A2D6-327C867991F3}" dt="2021-03-17T16:38:28.454" v="15" actId="27636"/>
          <ac:spMkLst>
            <pc:docMk/>
            <pc:sldMk cId="2857827334" sldId="294"/>
            <ac:spMk id="7" creationId="{F3AA2DEE-3235-42EB-9458-A98CFF7A1ACD}"/>
          </ac:spMkLst>
        </pc:spChg>
      </pc:sldChg>
      <pc:sldChg chg="delDesignElem">
        <pc:chgData name="Thomas Noordeloos" userId="7c446670-7459-44eb-8c93-60d80c060528" providerId="ADAL" clId="{D506095B-FEF2-4373-A2D6-327C867991F3}" dt="2021-03-17T16:38:28.315" v="13"/>
        <pc:sldMkLst>
          <pc:docMk/>
          <pc:sldMk cId="2095973284" sldId="295"/>
        </pc:sldMkLst>
      </pc:sldChg>
      <pc:sldChg chg="delSp mod">
        <pc:chgData name="Thomas Noordeloos" userId="7c446670-7459-44eb-8c93-60d80c060528" providerId="ADAL" clId="{D506095B-FEF2-4373-A2D6-327C867991F3}" dt="2021-03-18T07:25:10.037" v="23" actId="478"/>
        <pc:sldMkLst>
          <pc:docMk/>
          <pc:sldMk cId="2455263573" sldId="297"/>
        </pc:sldMkLst>
        <pc:spChg chg="del">
          <ac:chgData name="Thomas Noordeloos" userId="7c446670-7459-44eb-8c93-60d80c060528" providerId="ADAL" clId="{D506095B-FEF2-4373-A2D6-327C867991F3}" dt="2021-03-18T07:25:10.037" v="23" actId="478"/>
          <ac:spMkLst>
            <pc:docMk/>
            <pc:sldMk cId="2455263573" sldId="297"/>
            <ac:spMk id="2" creationId="{73E4EFDD-48D1-4A70-962F-E4A6F9CC7DB6}"/>
          </ac:spMkLst>
        </pc:spChg>
      </pc:sldChg>
      <pc:sldChg chg="del">
        <pc:chgData name="Thomas Noordeloos" userId="7c446670-7459-44eb-8c93-60d80c060528" providerId="ADAL" clId="{D506095B-FEF2-4373-A2D6-327C867991F3}" dt="2021-03-18T07:25:01.955" v="22" actId="47"/>
        <pc:sldMkLst>
          <pc:docMk/>
          <pc:sldMk cId="3982832460" sldId="29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http://www3.weforum.org/docs/WEF_The_Global_Risks_Report_2021.pdf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411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56D1F-17FD-4367-BB59-D849CC90B1D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883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Groene verbindingszones </a:t>
            </a:r>
            <a:r>
              <a:rPr lang="nl-NL" dirty="0">
                <a:sym typeface="Wingdings" panose="05000000000000000000" pitchFamily="2" charset="2"/>
              </a:rPr>
              <a:t> habitatfragmentatie tegen gaan</a:t>
            </a:r>
          </a:p>
          <a:p>
            <a:pPr marL="171450" indent="-171450"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Meer soorten: </a:t>
            </a:r>
            <a:r>
              <a:rPr lang="nl-NL" dirty="0" err="1">
                <a:sym typeface="Wingdings" panose="05000000000000000000" pitchFamily="2" charset="2"/>
              </a:rPr>
              <a:t>ipv</a:t>
            </a:r>
            <a:r>
              <a:rPr lang="nl-NL" dirty="0">
                <a:sym typeface="Wingdings" panose="05000000000000000000" pitchFamily="2" charset="2"/>
              </a:rPr>
              <a:t> een strak gemaaid gazon/park  meer soorten en meer variatie in hoogtes</a:t>
            </a:r>
          </a:p>
          <a:p>
            <a:pPr marL="171450" indent="-171450"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Groene gevels en groene daken</a:t>
            </a:r>
          </a:p>
          <a:p>
            <a:pPr marL="171450" indent="-171450">
              <a:buFontTx/>
              <a:buChar char="-"/>
            </a:pPr>
            <a:r>
              <a:rPr lang="nl-NL" dirty="0"/>
              <a:t>Nestkastjes, insectenhotels</a:t>
            </a:r>
          </a:p>
          <a:p>
            <a:pPr marL="171450" indent="-171450">
              <a:buFontTx/>
              <a:buChar char="-"/>
            </a:pPr>
            <a:r>
              <a:rPr lang="nl-NL" dirty="0"/>
              <a:t>Operatie steenbreek</a:t>
            </a:r>
          </a:p>
          <a:p>
            <a:pPr marL="171450" indent="-171450">
              <a:buFontTx/>
              <a:buChar char="-"/>
            </a:pPr>
            <a:r>
              <a:rPr lang="nl-NL" dirty="0"/>
              <a:t>Beplanten van boomsingels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56D1F-17FD-4367-BB59-D849CC90B1D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7465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Introductie </a:t>
            </a:r>
            <a:r>
              <a:rPr lang="nl-NL" dirty="0" err="1"/>
              <a:t>natuurinclusief</a:t>
            </a:r>
            <a:r>
              <a:rPr lang="nl-NL" dirty="0"/>
              <a:t> bouwen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56D1F-17FD-4367-BB59-D849CC90B1D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5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Artikel in trouw 10-03-2021: oproep tweede kamer om </a:t>
            </a:r>
            <a:r>
              <a:rPr lang="nl-NL" dirty="0" err="1"/>
              <a:t>natuurinclusief</a:t>
            </a:r>
            <a:r>
              <a:rPr lang="nl-NL" dirty="0"/>
              <a:t> bouwen op te nemen in wet Bouwbesluit!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56D1F-17FD-4367-BB59-D849CC90B1D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923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Voorbeeld van een </a:t>
            </a:r>
            <a:r>
              <a:rPr lang="nl-NL" dirty="0" err="1"/>
              <a:t>natuurinclusief</a:t>
            </a:r>
            <a:r>
              <a:rPr lang="nl-NL" dirty="0"/>
              <a:t> schuurtje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56D1F-17FD-4367-BB59-D849CC90B1D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44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gif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65q0AfLxDs?feature=oembed" TargetMode="Externa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7KRNsIYd5A?feature=oembed" TargetMode="Externa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Stad van de toekomst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18191" y="1051280"/>
            <a:ext cx="311190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Maatschappelijke uitdagingen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Vierde industriële revolutie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Robotisering en AI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DESTEP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 err="1">
                <a:solidFill>
                  <a:schemeClr val="bg1">
                    <a:lumMod val="85000"/>
                  </a:schemeClr>
                </a:solidFill>
              </a:rPr>
              <a:t>Better</a:t>
            </a: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Life Index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b="1" dirty="0"/>
              <a:t>Duurzame stedelijke ontwikkelin</a:t>
            </a: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 err="1">
                <a:solidFill>
                  <a:schemeClr val="bg1">
                    <a:lumMod val="85000"/>
                  </a:schemeClr>
                </a:solidFill>
              </a:rPr>
              <a:t>SDG’s</a:t>
            </a: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Samenwerken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5" y="1712880"/>
            <a:ext cx="3120869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/>
              <a:t>Begrippen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/>
              <a:t>Biodiversiteit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 err="1"/>
              <a:t>Natuurinclusief</a:t>
            </a:r>
            <a:r>
              <a:rPr lang="nl-NL" sz="2000" dirty="0"/>
              <a:t> bouwen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2000" b="1" dirty="0"/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 dirty="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84916"/>
              </p:ext>
            </p:extLst>
          </p:nvPr>
        </p:nvGraphicFramePr>
        <p:xfrm>
          <a:off x="2157193" y="5714290"/>
          <a:ext cx="8522645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8148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225488491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55364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41280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80817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Vakantie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570005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 dirty="0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</a:t>
            </a:r>
            <a:r>
              <a:rPr lang="nl-NL" sz="1400" b="1" dirty="0"/>
              <a:t>Kennistoets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Visiedocument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Reflectiegesprek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82429-3D50-435D-876E-D3CE0F814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Habitatfragmentatie</a:t>
            </a:r>
          </a:p>
        </p:txBody>
      </p:sp>
      <p:pic>
        <p:nvPicPr>
          <p:cNvPr id="1026" name="Picture 2" descr="» Habitat Fragmentation">
            <a:extLst>
              <a:ext uri="{FF2B5EF4-FFF2-40B4-BE49-F238E27FC236}">
                <a16:creationId xmlns:a16="http://schemas.microsoft.com/office/drawing/2014/main" id="{8783D828-DAD2-41DB-9F4A-8FC863BE9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7" y="1567822"/>
            <a:ext cx="81248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E516B02-1FEC-42F6-B63F-1DB06F099E6C}"/>
              </a:ext>
            </a:extLst>
          </p:cNvPr>
          <p:cNvSpPr txBox="1"/>
          <p:nvPr/>
        </p:nvSpPr>
        <p:spPr>
          <a:xfrm>
            <a:off x="8270240" y="6139822"/>
            <a:ext cx="2296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Bron: irishenvironment.com</a:t>
            </a:r>
          </a:p>
        </p:txBody>
      </p:sp>
    </p:spTree>
    <p:extLst>
      <p:ext uri="{BB962C8B-B14F-4D97-AF65-F5344CB8AC3E}">
        <p14:creationId xmlns:p14="http://schemas.microsoft.com/office/powerpoint/2010/main" val="3479462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5F229FA-4233-4077-B5CA-C760697E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 fontScale="90000"/>
          </a:bodyPr>
          <a:lstStyle/>
          <a:p>
            <a:r>
              <a:rPr lang="nl-NL" sz="3200" dirty="0" err="1"/>
              <a:t>Satelietfoto’s</a:t>
            </a:r>
            <a:r>
              <a:rPr lang="nl-NL" sz="3200" dirty="0"/>
              <a:t> ontwikkeling van de stad Brisbane (Australië)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04C6EB5-DE54-4F58-9200-5CC2F12DE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67" y="857675"/>
            <a:ext cx="5942969" cy="5140669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3AA2DEE-3235-42EB-9458-A98CFF7A1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r>
              <a:rPr lang="nl-NL" sz="2400" dirty="0"/>
              <a:t>Afname van natuur (bossen) door verstedelijking</a:t>
            </a:r>
          </a:p>
          <a:p>
            <a:r>
              <a:rPr lang="nl-NL" sz="2400" dirty="0"/>
              <a:t>Fragmentatie van bossen </a:t>
            </a:r>
          </a:p>
          <a:p>
            <a:r>
              <a:rPr lang="nl-NL" sz="2800" b="1" i="1" dirty="0"/>
              <a:t>Vraag: welke manieren kun je verzinnen om de biodiversiteit zo hoog mogelijk te houden bij verstedelijking van het land?</a:t>
            </a:r>
          </a:p>
        </p:txBody>
      </p:sp>
    </p:spTree>
    <p:extLst>
      <p:ext uri="{BB962C8B-B14F-4D97-AF65-F5344CB8AC3E}">
        <p14:creationId xmlns:p14="http://schemas.microsoft.com/office/powerpoint/2010/main" val="285782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BDDD3D7-7674-4DC8-8839-A00BDC0E3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078"/>
          <a:stretch/>
        </p:blipFill>
        <p:spPr>
          <a:xfrm>
            <a:off x="703166" y="533215"/>
            <a:ext cx="2995333" cy="347008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B4F04D0-16AD-4EF5-8051-1100E45C67BD}"/>
              </a:ext>
            </a:extLst>
          </p:cNvPr>
          <p:cNvSpPr txBox="1"/>
          <p:nvPr/>
        </p:nvSpPr>
        <p:spPr>
          <a:xfrm>
            <a:off x="1302320" y="3400949"/>
            <a:ext cx="283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Groene verbindingen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D1224A6-42FE-4BE9-947C-97F470D24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9" r="10566"/>
          <a:stretch/>
        </p:blipFill>
        <p:spPr bwMode="auto">
          <a:xfrm>
            <a:off x="3999615" y="1092825"/>
            <a:ext cx="2260880" cy="23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ep 19">
            <a:extLst>
              <a:ext uri="{FF2B5EF4-FFF2-40B4-BE49-F238E27FC236}">
                <a16:creationId xmlns:a16="http://schemas.microsoft.com/office/drawing/2014/main" id="{FB34DA8A-321C-48AB-A1BF-F83146CAE998}"/>
              </a:ext>
            </a:extLst>
          </p:cNvPr>
          <p:cNvGrpSpPr/>
          <p:nvPr/>
        </p:nvGrpSpPr>
        <p:grpSpPr>
          <a:xfrm>
            <a:off x="403888" y="4302906"/>
            <a:ext cx="5464581" cy="1931289"/>
            <a:chOff x="4532811" y="633911"/>
            <a:chExt cx="5464581" cy="1931289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905F8A09-648A-47A6-BF3D-AE27F66714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608" b="15155"/>
            <a:stretch/>
          </p:blipFill>
          <p:spPr>
            <a:xfrm>
              <a:off x="4532811" y="633911"/>
              <a:ext cx="2617200" cy="1919694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4715915C-67CB-4F3E-A67A-AE00CA7A99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21964" b="13812"/>
            <a:stretch/>
          </p:blipFill>
          <p:spPr>
            <a:xfrm>
              <a:off x="7380192" y="646178"/>
              <a:ext cx="2617200" cy="1919022"/>
            </a:xfrm>
            <a:prstGeom prst="rect">
              <a:avLst/>
            </a:prstGeom>
          </p:spPr>
        </p:pic>
        <p:cxnSp>
          <p:nvCxnSpPr>
            <p:cNvPr id="10" name="Rechte verbindingslijn met pijl 9">
              <a:extLst>
                <a:ext uri="{FF2B5EF4-FFF2-40B4-BE49-F238E27FC236}">
                  <a16:creationId xmlns:a16="http://schemas.microsoft.com/office/drawing/2014/main" id="{96E98B89-15E4-47CD-9882-E285E5B79F2F}"/>
                </a:ext>
              </a:extLst>
            </p:cNvPr>
            <p:cNvCxnSpPr>
              <a:cxnSpLocks/>
            </p:cNvCxnSpPr>
            <p:nvPr/>
          </p:nvCxnSpPr>
          <p:spPr>
            <a:xfrm>
              <a:off x="6261052" y="1259935"/>
              <a:ext cx="1777917" cy="373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D8137A7-9086-49EF-9D45-3E1DC67EE1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219" y="2717074"/>
            <a:ext cx="5497041" cy="367134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F1A851A-005D-4DEB-90E0-FFA20E677D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0258" y="2033936"/>
            <a:ext cx="1588833" cy="145575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A4717CD-CAE9-49B4-80C2-1C7DFFFEF23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3832" t="11930" r="1869" b="10640"/>
          <a:stretch/>
        </p:blipFill>
        <p:spPr>
          <a:xfrm>
            <a:off x="9024498" y="594342"/>
            <a:ext cx="1099216" cy="133555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892E375-3DCA-49B4-861F-EE9F7EB5696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862" t="5174" r="35370"/>
          <a:stretch/>
        </p:blipFill>
        <p:spPr>
          <a:xfrm>
            <a:off x="10123714" y="970385"/>
            <a:ext cx="1099217" cy="138155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939DB3D-EEF2-4FC1-83FE-FBEE04CB591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5639" r="66157" b="22147"/>
          <a:stretch/>
        </p:blipFill>
        <p:spPr>
          <a:xfrm>
            <a:off x="6477585" y="730980"/>
            <a:ext cx="1970952" cy="138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01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media 5" title="Bouwnatuurinclusief.nl inspiratie video">
            <a:hlinkClick r:id="" action="ppaction://media"/>
            <a:extLst>
              <a:ext uri="{FF2B5EF4-FFF2-40B4-BE49-F238E27FC236}">
                <a16:creationId xmlns:a16="http://schemas.microsoft.com/office/drawing/2014/main" id="{EE1D639F-E2EF-44BF-97A0-7EB1F709D46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11283" y="502281"/>
            <a:ext cx="10169434" cy="57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B4BA7CA2-D753-4194-A211-CF622ADB66B4}"/>
              </a:ext>
            </a:extLst>
          </p:cNvPr>
          <p:cNvSpPr txBox="1"/>
          <p:nvPr/>
        </p:nvSpPr>
        <p:spPr>
          <a:xfrm>
            <a:off x="645384" y="505122"/>
            <a:ext cx="6889931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3200" b="0" i="0" dirty="0">
                <a:solidFill>
                  <a:srgbClr val="2C2C2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ldhabi" panose="020B0604020202020204" pitchFamily="2" charset="-78"/>
              </a:rPr>
              <a:t>'Geef natuur grote rol bij woningbouw'</a:t>
            </a:r>
          </a:p>
          <a:p>
            <a:pPr algn="l"/>
            <a:r>
              <a:rPr lang="nl-NL" b="1" i="0" dirty="0" err="1">
                <a:solidFill>
                  <a:srgbClr val="2C2C2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ldhabi" panose="020B0604020202020204" pitchFamily="2" charset="-78"/>
              </a:rPr>
              <a:t>Natuurinclusief</a:t>
            </a:r>
            <a:r>
              <a:rPr lang="nl-NL" b="1" i="0" dirty="0">
                <a:solidFill>
                  <a:srgbClr val="2C2C2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ldhabi" panose="020B0604020202020204" pitchFamily="2" charset="-78"/>
              </a:rPr>
              <a:t> - Elk nieuwbouwproject moet rekening houden met dieren, groen en klimaat, vinden de opstellers van het Manifest Bouwen voor Natuur.</a:t>
            </a:r>
          </a:p>
          <a:p>
            <a:pPr algn="l"/>
            <a:endParaRPr lang="nl-NL" b="1" i="0" dirty="0">
              <a:solidFill>
                <a:srgbClr val="2C2C2C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ldhabi" panose="020B0604020202020204" pitchFamily="2" charset="-78"/>
            </a:endParaRPr>
          </a:p>
          <a:p>
            <a:pPr algn="l"/>
            <a:r>
              <a:rPr lang="nl-NL" b="0" i="0" dirty="0">
                <a:solidFill>
                  <a:srgbClr val="2C2C2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ldhabi" panose="020B0604020202020204" pitchFamily="2" charset="-78"/>
              </a:rPr>
              <a:t>ONNO HAVERMANS, REDACTIE DUURZAAMHEID&amp;NATUUR</a:t>
            </a:r>
          </a:p>
          <a:p>
            <a:pPr algn="l"/>
            <a:r>
              <a:rPr lang="nl-NL" b="0" i="0" dirty="0">
                <a:solidFill>
                  <a:srgbClr val="2C2C2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ldhabi" panose="020B0604020202020204" pitchFamily="2" charset="-78"/>
              </a:rPr>
              <a:t>Nestruimte in de gevels, groene daken, en natuur in de buurt. Deze drie 'bouwstenen' - natuur in de woning, natuur rondom de woning en natuur in de buurt - moeten vanzelfsprekend zijn voor elk nieuw bouwplan en daarom worden vastgelegd onder de Omgevingswet, zeggen bouwers, architecten, banken, wetenschappers en milieuorganisaties die vandaag samen het Manifest Bouwen voor Natuur presenteren.</a:t>
            </a:r>
            <a:br>
              <a:rPr lang="nl-NL" b="0" i="0" dirty="0">
                <a:solidFill>
                  <a:srgbClr val="2C2C2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ldhabi" panose="020B0604020202020204" pitchFamily="2" charset="-78"/>
              </a:rPr>
            </a:br>
            <a:br>
              <a:rPr lang="nl-NL" b="0" i="0" dirty="0">
                <a:solidFill>
                  <a:srgbClr val="2C2C2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ldhabi" panose="020B0604020202020204" pitchFamily="2" charset="-78"/>
              </a:rPr>
            </a:br>
            <a:r>
              <a:rPr lang="nl-NL" b="0" i="0" dirty="0">
                <a:solidFill>
                  <a:srgbClr val="2C2C2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ldhabi" panose="020B0604020202020204" pitchFamily="2" charset="-78"/>
              </a:rPr>
              <a:t>De Tweede Kamer vroeg het kabinet in december te onderzoeken of </a:t>
            </a:r>
            <a:r>
              <a:rPr lang="nl-NL" b="0" i="0" dirty="0" err="1">
                <a:solidFill>
                  <a:srgbClr val="2C2C2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ldhabi" panose="020B0604020202020204" pitchFamily="2" charset="-78"/>
              </a:rPr>
              <a:t>natuurinclusief</a:t>
            </a:r>
            <a:r>
              <a:rPr lang="nl-NL" b="0" i="0" dirty="0">
                <a:solidFill>
                  <a:srgbClr val="2C2C2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ldhabi" panose="020B0604020202020204" pitchFamily="2" charset="-78"/>
              </a:rPr>
              <a:t> bouwen kan worden opgenomen in het Bouwbesluit. Het manifest sluit daarbij aan, verwijzend naar de miljoen nieuwe huizen die volgens het recentelijk gesloten Woonakkoord in tien jaar moeten worden gebouwd.</a:t>
            </a:r>
            <a:br>
              <a:rPr lang="nl-NL" b="0" i="0" dirty="0">
                <a:solidFill>
                  <a:srgbClr val="2C2C2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ldhabi" panose="020B0604020202020204" pitchFamily="2" charset="-78"/>
              </a:rPr>
            </a:br>
            <a:endParaRPr lang="nl-NL" b="0" i="0" dirty="0">
              <a:solidFill>
                <a:srgbClr val="2C2C2C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ldhabi" panose="020B0604020202020204" pitchFamily="2" charset="-78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994D225-BA84-47BA-A20B-592A66F08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651" y="761999"/>
            <a:ext cx="3624893" cy="91004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279CB55-45B8-48D5-B122-91DDC342A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490" y="3046869"/>
            <a:ext cx="3705222" cy="246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72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he Green Village | Nature inclusive shed">
            <a:extLst>
              <a:ext uri="{FF2B5EF4-FFF2-40B4-BE49-F238E27FC236}">
                <a16:creationId xmlns:a16="http://schemas.microsoft.com/office/drawing/2014/main" id="{CD2B147F-5B20-43D3-A227-1B85C9A8B9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872" y="676367"/>
            <a:ext cx="11081175" cy="55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97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1019081"/>
          </a:xfrm>
        </p:spPr>
        <p:txBody>
          <a:bodyPr anchor="t"/>
          <a:lstStyle/>
          <a:p>
            <a:r>
              <a:rPr lang="nl-NL" sz="4400" b="1"/>
              <a:t>De Stad van de Toekomst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33" y="1241695"/>
            <a:ext cx="4461622" cy="472520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617" y="1070647"/>
            <a:ext cx="56578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4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/>
              <a:t>Global Risk Report 2021</a:t>
            </a:r>
            <a:endParaRPr lang="nl-NL" b="1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9AC30D2-2AD3-4036-931C-FE592843A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472" y="1068527"/>
            <a:ext cx="5118655" cy="510147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0AA12A7-B33B-46BF-9B27-A22B66B83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723" y="901653"/>
            <a:ext cx="2880932" cy="510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0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574731-3637-4FB8-A969-772A155B8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8424"/>
            <a:ext cx="9966960" cy="1325880"/>
          </a:xfrm>
        </p:spPr>
        <p:txBody>
          <a:bodyPr>
            <a:normAutofit/>
          </a:bodyPr>
          <a:lstStyle/>
          <a:p>
            <a:r>
              <a:rPr lang="nl-NL" sz="4600"/>
              <a:t>Biodiversiteit en natuurinclusief bouwen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9A454C-C695-4B77-8685-2B0BA80C5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0" r="9773" b="1"/>
          <a:stretch/>
        </p:blipFill>
        <p:spPr>
          <a:xfrm>
            <a:off x="1044651" y="1323696"/>
            <a:ext cx="5221717" cy="269712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85664EF-D429-4418-894C-C1AD989491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31" r="1" b="1"/>
          <a:stretch/>
        </p:blipFill>
        <p:spPr>
          <a:xfrm>
            <a:off x="6805112" y="1323695"/>
            <a:ext cx="3167599" cy="26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5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5100F-7A53-40E6-B089-7B98184E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Biodiversiteit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E7E0F4-E8AF-411A-800F-32F2BF4D2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015" y="1798834"/>
            <a:ext cx="6155194" cy="4038600"/>
          </a:xfrm>
        </p:spPr>
        <p:txBody>
          <a:bodyPr>
            <a:noAutofit/>
          </a:bodyPr>
          <a:lstStyle/>
          <a:p>
            <a:r>
              <a:rPr lang="nl-N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Biodiversiteit </a:t>
            </a:r>
            <a: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 biologische diversiteit: de hoeveelheid verschillende levensvormen in de natuur. Het omvat:</a:t>
            </a:r>
          </a:p>
          <a:p>
            <a:pPr lvl="1"/>
            <a:r>
              <a:rPr lang="nl-NL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diversiteit in ecosystemen </a:t>
            </a:r>
            <a:r>
              <a:rPr lang="nl-NL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variatie in verschillende type ecosystemen en landschappen</a:t>
            </a:r>
            <a:endParaRPr lang="nl-NL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nl-NL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diversiteit van soorten </a:t>
            </a:r>
            <a:r>
              <a:rPr lang="nl-NL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variatie in soorten organismen</a:t>
            </a:r>
          </a:p>
          <a:p>
            <a:pPr lvl="1"/>
            <a:r>
              <a:rPr lang="nl-NL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genetische diversiteit </a:t>
            </a:r>
            <a:r>
              <a:rPr lang="nl-NL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de verschillen in de erfelijke eigenschappen/genetisch materiaal tussen de individuen van een soort </a:t>
            </a:r>
            <a:endParaRPr lang="nl-NL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F4892B-AF68-4CF9-93DD-609D63447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09" y="1912690"/>
            <a:ext cx="4907560" cy="36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15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11DDD-9C91-47BB-8404-904CD14E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Deltaplan biodiversiteit</a:t>
            </a:r>
          </a:p>
        </p:txBody>
      </p:sp>
      <p:pic>
        <p:nvPicPr>
          <p:cNvPr id="3" name="Onlinemedia 2" title="Maak Grijs Groener | Wat is biodiversiteit?">
            <a:hlinkClick r:id="" action="ppaction://media"/>
            <a:extLst>
              <a:ext uri="{FF2B5EF4-FFF2-40B4-BE49-F238E27FC236}">
                <a16:creationId xmlns:a16="http://schemas.microsoft.com/office/drawing/2014/main" id="{BBE152B8-349B-42AF-9EF9-9C0596361B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22475" y="1494315"/>
            <a:ext cx="8147050" cy="460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0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18CF4-AA5F-4987-854E-79DED627A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nl-NL" dirty="0"/>
              <a:t>Belang van een hoge biodiversiteit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ACC94FD-6CCB-4E50-9E59-1ED2CBD4D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621" y="2093789"/>
            <a:ext cx="2896569" cy="259967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9C3D3D-A5E7-43CB-B440-B2D74F305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977" y="2057400"/>
            <a:ext cx="6524894" cy="4038600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Ecosystemen zijn beter bestand tegen verstoringen en omgevingsstress en herstellen sneller bij een hoge biodiversiteit</a:t>
            </a:r>
          </a:p>
          <a:p>
            <a:r>
              <a:rPr lang="nl-NL" dirty="0"/>
              <a:t>Hoe hoger de biodiversiteit, des te groter is het potentieel om aan te passen aan veranderende omstandigheden</a:t>
            </a:r>
          </a:p>
          <a:p>
            <a:r>
              <a:rPr lang="nl-NL" dirty="0"/>
              <a:t>Meer ecosysteemdiensten = wat natuur  ‘oplevert’  (koolstofopslag, kustbescherming, voedsel, bron van medicijnen, materialen </a:t>
            </a:r>
            <a:r>
              <a:rPr lang="nl-NL" dirty="0" err="1"/>
              <a:t>etc</a:t>
            </a:r>
            <a:r>
              <a:rPr lang="nl-NL" dirty="0"/>
              <a:t>)</a:t>
            </a:r>
          </a:p>
          <a:p>
            <a:r>
              <a:rPr lang="nl-NL" dirty="0"/>
              <a:t>Natuur zorgt voor verlaging van stress bij mensen en betere gezondheid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957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1787A62-C741-4CF0-BD4D-598D19F34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565" y="1907024"/>
            <a:ext cx="5396607" cy="360223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E28FD4B-47D8-4CA4-BDAA-D4ADB4BC8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5" r="8619"/>
          <a:stretch/>
        </p:blipFill>
        <p:spPr bwMode="auto">
          <a:xfrm>
            <a:off x="293858" y="1821766"/>
            <a:ext cx="5935492" cy="376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6094E77-C645-4FC2-80ED-258BC40C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807" y="465406"/>
            <a:ext cx="9875520" cy="13563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l-NL" dirty="0"/>
              <a:t>Extreme afname biodiversiteit</a:t>
            </a:r>
          </a:p>
        </p:txBody>
      </p:sp>
    </p:spTree>
    <p:extLst>
      <p:ext uri="{BB962C8B-B14F-4D97-AF65-F5344CB8AC3E}">
        <p14:creationId xmlns:p14="http://schemas.microsoft.com/office/powerpoint/2010/main" val="3487210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6E06B-A5F6-4768-8541-C30A22514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Oorzaken afname:</a:t>
            </a:r>
            <a:br>
              <a:rPr lang="nl-NL"/>
            </a:br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B1CED54-0BCD-4285-A10D-F255CBDC7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990" y="1387120"/>
            <a:ext cx="8915400" cy="3778250"/>
          </a:xfrm>
        </p:spPr>
        <p:txBody>
          <a:bodyPr/>
          <a:lstStyle/>
          <a:p>
            <a:pPr lvl="1"/>
            <a:r>
              <a:rPr lang="nl-NL" dirty="0"/>
              <a:t>Verlies habitat door met name landbouw en verstedelijking</a:t>
            </a:r>
          </a:p>
          <a:p>
            <a:pPr lvl="1"/>
            <a:r>
              <a:rPr lang="nl-NL" dirty="0"/>
              <a:t>Versnippering van leefgebieden (= habitatfragmentatie) </a:t>
            </a:r>
            <a:r>
              <a:rPr lang="nl-NL" dirty="0">
                <a:sym typeface="Wingdings" panose="05000000000000000000" pitchFamily="2" charset="2"/>
              </a:rPr>
              <a:t> gebruik van grond voor andere doeleinden dan natuur</a:t>
            </a:r>
            <a:endParaRPr lang="nl-NL" dirty="0"/>
          </a:p>
          <a:p>
            <a:pPr lvl="1"/>
            <a:r>
              <a:rPr lang="nl-NL" dirty="0"/>
              <a:t>Milieudruk door stikstofdepositie (verhoogde stikstofconcentraties), vervuilende stoffen en chemische bestrijdingsmiddelen in de landbouw</a:t>
            </a:r>
          </a:p>
          <a:p>
            <a:pPr lvl="1"/>
            <a:r>
              <a:rPr lang="nl-NL" dirty="0"/>
              <a:t>Overbevissing </a:t>
            </a:r>
          </a:p>
        </p:txBody>
      </p:sp>
      <p:pic>
        <p:nvPicPr>
          <p:cNvPr id="3074" name="Picture 2" descr="Agricultural Chemicals Are Spayed By Farmer Over The ...">
            <a:extLst>
              <a:ext uri="{FF2B5EF4-FFF2-40B4-BE49-F238E27FC236}">
                <a16:creationId xmlns:a16="http://schemas.microsoft.com/office/drawing/2014/main" id="{A1A22109-9B98-4E86-8A15-DA2151A30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20" y="4022725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rm symbol stock vector. Illustration of horticulturalist ...">
            <a:extLst>
              <a:ext uri="{FF2B5EF4-FFF2-40B4-BE49-F238E27FC236}">
                <a16:creationId xmlns:a16="http://schemas.microsoft.com/office/drawing/2014/main" id="{AB81C161-4D6D-4C7E-8FC2-EE0E237FA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4"/>
          <a:stretch/>
        </p:blipFill>
        <p:spPr bwMode="auto">
          <a:xfrm>
            <a:off x="3086101" y="4022725"/>
            <a:ext cx="2091131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ilieuvervuiling vector iconen — Stockvector © VectorShow ...">
            <a:extLst>
              <a:ext uri="{FF2B5EF4-FFF2-40B4-BE49-F238E27FC236}">
                <a16:creationId xmlns:a16="http://schemas.microsoft.com/office/drawing/2014/main" id="{0D464837-DFE8-43C3-A8CF-4640AEFBD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709" y="4022723"/>
            <a:ext cx="2019301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72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7DE6F1-65E5-4742-993C-166C160C650C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47a28104-336f-447d-946e-e305ac2bcd47"/>
    <ds:schemaRef ds:uri="34354c1b-6b8c-435b-ad50-990538c1955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614168-1363-41D5-B64A-FC595DA39B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541</Words>
  <Application>Microsoft Office PowerPoint</Application>
  <PresentationFormat>Breedbeeld</PresentationFormat>
  <Paragraphs>76</Paragraphs>
  <Slides>15</Slides>
  <Notes>6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Wingdings</vt:lpstr>
      <vt:lpstr>Thema1</vt:lpstr>
      <vt:lpstr>Stad van de toekomst</vt:lpstr>
      <vt:lpstr>De Stad van de Toekomst</vt:lpstr>
      <vt:lpstr>PowerPoint-presentatie</vt:lpstr>
      <vt:lpstr>Biodiversiteit en natuurinclusief bouwen</vt:lpstr>
      <vt:lpstr>Biodiversiteit</vt:lpstr>
      <vt:lpstr>Deltaplan biodiversiteit</vt:lpstr>
      <vt:lpstr>Belang van een hoge biodiversiteit</vt:lpstr>
      <vt:lpstr>Extreme afname biodiversiteit</vt:lpstr>
      <vt:lpstr>Oorzaken afname: </vt:lpstr>
      <vt:lpstr>Habitatfragmentatie</vt:lpstr>
      <vt:lpstr>Satelietfoto’s ontwikkeling van de stad Brisbane (Australië) 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MVO</dc:title>
  <dc:creator>Valerie van den Berg</dc:creator>
  <cp:lastModifiedBy>Thomas Noordeloos</cp:lastModifiedBy>
  <cp:revision>3</cp:revision>
  <dcterms:created xsi:type="dcterms:W3CDTF">2020-11-17T12:57:59Z</dcterms:created>
  <dcterms:modified xsi:type="dcterms:W3CDTF">2021-03-18T08:12:20Z</dcterms:modified>
</cp:coreProperties>
</file>