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13"/>
  </p:notesMasterIdLst>
  <p:handoutMasterIdLst>
    <p:handoutMasterId r:id="rId14"/>
  </p:handoutMasterIdLst>
  <p:sldIdLst>
    <p:sldId id="261" r:id="rId5"/>
    <p:sldId id="262" r:id="rId6"/>
    <p:sldId id="333" r:id="rId7"/>
    <p:sldId id="256" r:id="rId8"/>
    <p:sldId id="258" r:id="rId9"/>
    <p:sldId id="257" r:id="rId10"/>
    <p:sldId id="259" r:id="rId11"/>
    <p:sldId id="260" r:id="rId12"/>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357" autoAdjust="0"/>
  </p:normalViewPr>
  <p:slideViewPr>
    <p:cSldViewPr snapToGrid="0">
      <p:cViewPr varScale="1">
        <p:scale>
          <a:sx n="114" d="100"/>
          <a:sy n="114" d="100"/>
        </p:scale>
        <p:origin x="474" y="102"/>
      </p:cViewPr>
      <p:guideLst/>
    </p:cSldViewPr>
  </p:slideViewPr>
  <p:notesTextViewPr>
    <p:cViewPr>
      <p:scale>
        <a:sx n="3" d="2"/>
        <a:sy n="3" d="2"/>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FD2973-7A98-44E4-8488-CC6CDEAC8F84}" type="datetimeFigureOut">
              <a:rPr lang="nl-NL" smtClean="0"/>
              <a:t>17-3-2021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65A8D6-0C98-46F5-B9EC-E9C08C6C45F2}" type="slidenum">
              <a:rPr lang="nl-NL" smtClean="0"/>
              <a:t>‹nr.›</a:t>
            </a:fld>
            <a:endParaRPr lang="nl-NL"/>
          </a:p>
        </p:txBody>
      </p:sp>
    </p:spTree>
    <p:extLst>
      <p:ext uri="{BB962C8B-B14F-4D97-AF65-F5344CB8AC3E}">
        <p14:creationId xmlns:p14="http://schemas.microsoft.com/office/powerpoint/2010/main" val="425284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B15BD-C251-4361-9924-1908F6DB658F}" type="datetimeFigureOut">
              <a:rPr lang="nl-NL" smtClean="0"/>
              <a:t>17-3-2021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D9CD5-9F55-41D3-AAEF-D83B10146795}" type="slidenum">
              <a:rPr lang="nl-NL" smtClean="0"/>
              <a:t>‹nr.›</a:t>
            </a:fld>
            <a:endParaRPr lang="nl-NL"/>
          </a:p>
        </p:txBody>
      </p:sp>
    </p:spTree>
    <p:extLst>
      <p:ext uri="{BB962C8B-B14F-4D97-AF65-F5344CB8AC3E}">
        <p14:creationId xmlns:p14="http://schemas.microsoft.com/office/powerpoint/2010/main" val="1562641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702ED-76A7-4B6B-AE56-63C9BBF7032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50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7869160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15795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58313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69868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64267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01374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6044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72589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2228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29092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83050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723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E30487-2774-451F-BDD1-DD3B62225CBB}"/>
              </a:ext>
            </a:extLst>
          </p:cNvPr>
          <p:cNvSpPr>
            <a:spLocks noGrp="1"/>
          </p:cNvSpPr>
          <p:nvPr>
            <p:ph type="ctrTitle"/>
          </p:nvPr>
        </p:nvSpPr>
        <p:spPr/>
        <p:txBody>
          <a:bodyPr/>
          <a:lstStyle/>
          <a:p>
            <a:r>
              <a:rPr lang="nl-NL" dirty="0"/>
              <a:t>Herkansing</a:t>
            </a:r>
          </a:p>
        </p:txBody>
      </p:sp>
      <p:sp>
        <p:nvSpPr>
          <p:cNvPr id="3" name="Ondertitel 2">
            <a:extLst>
              <a:ext uri="{FF2B5EF4-FFF2-40B4-BE49-F238E27FC236}">
                <a16:creationId xmlns:a16="http://schemas.microsoft.com/office/drawing/2014/main" id="{02399905-BFA6-4AB6-BB0F-27D1E56D8FE5}"/>
              </a:ext>
            </a:extLst>
          </p:cNvPr>
          <p:cNvSpPr>
            <a:spLocks noGrp="1"/>
          </p:cNvSpPr>
          <p:nvPr>
            <p:ph type="subTitle" idx="1"/>
          </p:nvPr>
        </p:nvSpPr>
        <p:spPr/>
        <p:txBody>
          <a:bodyPr/>
          <a:lstStyle/>
          <a:p>
            <a:r>
              <a:rPr lang="nl-NL" dirty="0"/>
              <a:t>Lj2 periode 4</a:t>
            </a:r>
          </a:p>
          <a:p>
            <a:r>
              <a:rPr lang="nl-NL" dirty="0"/>
              <a:t>Maart 2021</a:t>
            </a:r>
          </a:p>
        </p:txBody>
      </p:sp>
    </p:spTree>
    <p:extLst>
      <p:ext uri="{BB962C8B-B14F-4D97-AF65-F5344CB8AC3E}">
        <p14:creationId xmlns:p14="http://schemas.microsoft.com/office/powerpoint/2010/main" val="2344229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6F4C4CC-5245-4ECA-A744-66CDFA9C6360}"/>
              </a:ext>
            </a:extLst>
          </p:cNvPr>
          <p:cNvSpPr txBox="1"/>
          <p:nvPr/>
        </p:nvSpPr>
        <p:spPr>
          <a:xfrm>
            <a:off x="885825" y="1701790"/>
            <a:ext cx="9953625" cy="4247317"/>
          </a:xfrm>
          <a:prstGeom prst="rect">
            <a:avLst/>
          </a:prstGeom>
          <a:noFill/>
        </p:spPr>
        <p:txBody>
          <a:bodyPr wrap="square" rtlCol="0">
            <a:spAutoFit/>
          </a:bodyPr>
          <a:lstStyle/>
          <a:p>
            <a:pPr marL="285750" indent="-285750">
              <a:buFontTx/>
              <a:buChar char="-"/>
            </a:pPr>
            <a:r>
              <a:rPr lang="nl-NL" dirty="0"/>
              <a:t>Inhalen van toetsen over leerjaar 1 en 2</a:t>
            </a:r>
          </a:p>
          <a:p>
            <a:pPr marL="285750" indent="-285750">
              <a:buFontTx/>
              <a:buChar char="-"/>
            </a:pPr>
            <a:r>
              <a:rPr lang="nl-NL" dirty="0"/>
              <a:t>Extra inhaalmogelijkheid in week 11 van deze periode (week voor de meivakantie)</a:t>
            </a:r>
          </a:p>
          <a:p>
            <a:pPr marL="285750" indent="-285750">
              <a:buFontTx/>
              <a:buChar char="-"/>
            </a:pPr>
            <a:r>
              <a:rPr lang="nl-NL" dirty="0"/>
              <a:t>Per periode 1 product per IBS herkansen</a:t>
            </a:r>
          </a:p>
          <a:p>
            <a:pPr marL="285750" indent="-285750">
              <a:buFontTx/>
              <a:buChar char="-"/>
            </a:pPr>
            <a:r>
              <a:rPr lang="nl-NL" dirty="0"/>
              <a:t>Dit is ook de week voor de herkansing van je IBM gesprek</a:t>
            </a:r>
          </a:p>
          <a:p>
            <a:pPr marL="285750" indent="-285750">
              <a:buFontTx/>
              <a:buChar char="-"/>
            </a:pPr>
            <a:r>
              <a:rPr lang="nl-NL" dirty="0"/>
              <a:t>Hou je achterstand uit lj1, dan kun je pas op stage in p4 als die achterstand is ingehaald. </a:t>
            </a:r>
          </a:p>
          <a:p>
            <a:endParaRPr lang="nl-NL" dirty="0"/>
          </a:p>
          <a:p>
            <a:r>
              <a:rPr lang="nl-NL" dirty="0"/>
              <a:t>Voorwaarden: </a:t>
            </a:r>
          </a:p>
          <a:p>
            <a:pPr marL="285750" indent="-285750">
              <a:buFontTx/>
              <a:buChar char="-"/>
            </a:pPr>
            <a:r>
              <a:rPr lang="nl-NL" dirty="0"/>
              <a:t>Aanwezig zijn vanaf maandag 9.00 uur en op school werken, te starten met een plan van aanpak,  ook de rest van de week ben je aanwezig. </a:t>
            </a:r>
          </a:p>
          <a:p>
            <a:pPr marL="285750" indent="-285750">
              <a:buFontTx/>
              <a:buChar char="-"/>
            </a:pPr>
            <a:r>
              <a:rPr lang="nl-NL" dirty="0"/>
              <a:t>Afwezig? Dan verlies je deze extra gelegenheid tot herkansen.</a:t>
            </a:r>
          </a:p>
          <a:p>
            <a:pPr marL="285750" indent="-285750">
              <a:buFontTx/>
              <a:buChar char="-"/>
            </a:pPr>
            <a:r>
              <a:rPr lang="nl-NL" dirty="0"/>
              <a:t>We toetsen om te kijken of je ook deel mag nemen aan de kennistoets aan het einde van die week óf dat je product voldoende verbetering laat zien om het te mogen inleveren.</a:t>
            </a:r>
          </a:p>
          <a:p>
            <a:pPr marL="285750" indent="-285750">
              <a:buFontTx/>
              <a:buChar char="-"/>
            </a:pPr>
            <a:endParaRPr lang="nl-NL" dirty="0"/>
          </a:p>
          <a:p>
            <a:r>
              <a:rPr lang="nl-NL" dirty="0"/>
              <a:t>LET OP: je mag pas op stage in lj3 p4, als het volledige onderwijsgedeelte positief is afgerond! </a:t>
            </a:r>
          </a:p>
          <a:p>
            <a:pPr marL="285750" indent="-285750">
              <a:buFontTx/>
              <a:buChar char="-"/>
            </a:pPr>
            <a:endParaRPr lang="nl-NL" dirty="0"/>
          </a:p>
        </p:txBody>
      </p:sp>
      <p:sp>
        <p:nvSpPr>
          <p:cNvPr id="3" name="Tekstvak 2">
            <a:extLst>
              <a:ext uri="{FF2B5EF4-FFF2-40B4-BE49-F238E27FC236}">
                <a16:creationId xmlns:a16="http://schemas.microsoft.com/office/drawing/2014/main" id="{0D17CE18-3891-4392-80FD-E23919C10CF0}"/>
              </a:ext>
            </a:extLst>
          </p:cNvPr>
          <p:cNvSpPr txBox="1"/>
          <p:nvPr/>
        </p:nvSpPr>
        <p:spPr>
          <a:xfrm>
            <a:off x="885825" y="742950"/>
            <a:ext cx="9953625" cy="584775"/>
          </a:xfrm>
          <a:prstGeom prst="rect">
            <a:avLst/>
          </a:prstGeom>
          <a:solidFill>
            <a:schemeClr val="accent2"/>
          </a:solidFill>
        </p:spPr>
        <p:txBody>
          <a:bodyPr wrap="square" rtlCol="0">
            <a:spAutoFit/>
          </a:bodyPr>
          <a:lstStyle/>
          <a:p>
            <a:r>
              <a:rPr lang="nl-NL" sz="3200" dirty="0"/>
              <a:t>Uitleg: </a:t>
            </a:r>
          </a:p>
        </p:txBody>
      </p:sp>
    </p:spTree>
    <p:extLst>
      <p:ext uri="{BB962C8B-B14F-4D97-AF65-F5344CB8AC3E}">
        <p14:creationId xmlns:p14="http://schemas.microsoft.com/office/powerpoint/2010/main" val="2606273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A683C50-DE0C-4708-9834-2B949DF5592D}"/>
              </a:ext>
            </a:extLst>
          </p:cNvPr>
          <p:cNvSpPr>
            <a:spLocks noGrp="1"/>
          </p:cNvSpPr>
          <p:nvPr>
            <p:ph type="title"/>
          </p:nvPr>
        </p:nvSpPr>
        <p:spPr/>
        <p:txBody>
          <a:bodyPr/>
          <a:lstStyle/>
          <a:p>
            <a:r>
              <a:rPr lang="nl-NL" dirty="0"/>
              <a:t>Programma</a:t>
            </a:r>
          </a:p>
        </p:txBody>
      </p:sp>
      <p:sp>
        <p:nvSpPr>
          <p:cNvPr id="7" name="Tijdelijke aanduiding voor tekst 6">
            <a:extLst>
              <a:ext uri="{FF2B5EF4-FFF2-40B4-BE49-F238E27FC236}">
                <a16:creationId xmlns:a16="http://schemas.microsoft.com/office/drawing/2014/main" id="{4EC12BF3-8DBF-40BA-9E6E-A932F5F7511E}"/>
              </a:ext>
            </a:extLst>
          </p:cNvPr>
          <p:cNvSpPr>
            <a:spLocks noGrp="1"/>
          </p:cNvSpPr>
          <p:nvPr>
            <p:ph type="body" sz="half" idx="2"/>
          </p:nvPr>
        </p:nvSpPr>
        <p:spPr>
          <a:xfrm>
            <a:off x="839788" y="2057400"/>
            <a:ext cx="4744266" cy="1955307"/>
          </a:xfrm>
        </p:spPr>
        <p:txBody>
          <a:bodyPr/>
          <a:lstStyle/>
          <a:p>
            <a:r>
              <a:rPr lang="nl-NL" dirty="0"/>
              <a:t>09:00	Starten</a:t>
            </a:r>
          </a:p>
          <a:p>
            <a:r>
              <a:rPr lang="nl-NL" dirty="0"/>
              <a:t>09:05	Theorie communicatie of wensenkaart</a:t>
            </a:r>
          </a:p>
          <a:p>
            <a:r>
              <a:rPr lang="nl-NL" dirty="0"/>
              <a:t>10:00	Theorie communicatie of wensenkaart</a:t>
            </a:r>
          </a:p>
          <a:p>
            <a:r>
              <a:rPr lang="nl-NL" dirty="0"/>
              <a:t>11:00	Pauze</a:t>
            </a:r>
          </a:p>
          <a:p>
            <a:r>
              <a:rPr lang="nl-NL" dirty="0"/>
              <a:t>11:15	Fase 2; organiseren van de bijeenkomst</a:t>
            </a:r>
          </a:p>
          <a:p>
            <a:endParaRPr lang="nl-NL" dirty="0"/>
          </a:p>
          <a:p>
            <a:endParaRPr lang="nl-NL" dirty="0"/>
          </a:p>
        </p:txBody>
      </p:sp>
      <p:pic>
        <p:nvPicPr>
          <p:cNvPr id="3" name="Content Placeholder 2" descr="Heb je wat te doen vandaag? - Mommyonline.nl">
            <a:extLst>
              <a:ext uri="{FF2B5EF4-FFF2-40B4-BE49-F238E27FC236}">
                <a16:creationId xmlns:a16="http://schemas.microsoft.com/office/drawing/2014/main" id="{92196C61-14C7-4ADF-98FB-FD22D10AFE5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87333" y="1007604"/>
            <a:ext cx="4638233" cy="33008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graphicFrame>
        <p:nvGraphicFramePr>
          <p:cNvPr id="2" name="Tabel 3">
            <a:extLst>
              <a:ext uri="{FF2B5EF4-FFF2-40B4-BE49-F238E27FC236}">
                <a16:creationId xmlns:a16="http://schemas.microsoft.com/office/drawing/2014/main" id="{238F6ABF-A2D1-4461-BCD7-65D170458FE9}"/>
              </a:ext>
            </a:extLst>
          </p:cNvPr>
          <p:cNvGraphicFramePr>
            <a:graphicFrameLocks noGrp="1"/>
          </p:cNvGraphicFramePr>
          <p:nvPr/>
        </p:nvGraphicFramePr>
        <p:xfrm>
          <a:off x="449486" y="4169695"/>
          <a:ext cx="5330193" cy="1576080"/>
        </p:xfrm>
        <a:graphic>
          <a:graphicData uri="http://schemas.openxmlformats.org/drawingml/2006/table">
            <a:tbl>
              <a:tblPr firstRow="1" bandRow="1">
                <a:tableStyleId>{5C22544A-7EE6-4342-B048-85BDC9FD1C3A}</a:tableStyleId>
              </a:tblPr>
              <a:tblGrid>
                <a:gridCol w="1776731">
                  <a:extLst>
                    <a:ext uri="{9D8B030D-6E8A-4147-A177-3AD203B41FA5}">
                      <a16:colId xmlns:a16="http://schemas.microsoft.com/office/drawing/2014/main" val="683497345"/>
                    </a:ext>
                  </a:extLst>
                </a:gridCol>
                <a:gridCol w="1776731">
                  <a:extLst>
                    <a:ext uri="{9D8B030D-6E8A-4147-A177-3AD203B41FA5}">
                      <a16:colId xmlns:a16="http://schemas.microsoft.com/office/drawing/2014/main" val="1374215226"/>
                    </a:ext>
                  </a:extLst>
                </a:gridCol>
                <a:gridCol w="1776731">
                  <a:extLst>
                    <a:ext uri="{9D8B030D-6E8A-4147-A177-3AD203B41FA5}">
                      <a16:colId xmlns:a16="http://schemas.microsoft.com/office/drawing/2014/main" val="3568817937"/>
                    </a:ext>
                  </a:extLst>
                </a:gridCol>
              </a:tblGrid>
              <a:tr h="327021">
                <a:tc>
                  <a:txBody>
                    <a:bodyPr/>
                    <a:lstStyle/>
                    <a:p>
                      <a:pPr algn="ctr"/>
                      <a:r>
                        <a:rPr lang="nl-NL" dirty="0">
                          <a:solidFill>
                            <a:schemeClr val="tx1"/>
                          </a:solidFill>
                        </a:rPr>
                        <a:t>Tijd</a:t>
                      </a:r>
                    </a:p>
                  </a:txBody>
                  <a:tcPr/>
                </a:tc>
                <a:tc>
                  <a:txBody>
                    <a:bodyPr/>
                    <a:lstStyle/>
                    <a:p>
                      <a:pPr algn="ctr"/>
                      <a:r>
                        <a:rPr lang="nl-NL" dirty="0">
                          <a:solidFill>
                            <a:schemeClr val="tx1"/>
                          </a:solidFill>
                        </a:rPr>
                        <a:t>Thomas </a:t>
                      </a:r>
                    </a:p>
                    <a:p>
                      <a:pPr algn="ctr"/>
                      <a:r>
                        <a:rPr lang="nl-NL" b="0" i="1" dirty="0">
                          <a:solidFill>
                            <a:schemeClr val="tx1"/>
                          </a:solidFill>
                        </a:rPr>
                        <a:t>Communicatie</a:t>
                      </a:r>
                    </a:p>
                  </a:txBody>
                  <a:tcPr/>
                </a:tc>
                <a:tc>
                  <a:txBody>
                    <a:bodyPr/>
                    <a:lstStyle/>
                    <a:p>
                      <a:pPr algn="ctr"/>
                      <a:r>
                        <a:rPr lang="nl-NL" dirty="0">
                          <a:solidFill>
                            <a:schemeClr val="tx1"/>
                          </a:solidFill>
                        </a:rPr>
                        <a:t>Gerjan</a:t>
                      </a:r>
                    </a:p>
                    <a:p>
                      <a:pPr algn="ctr"/>
                      <a:r>
                        <a:rPr lang="nl-NL" b="0" i="1" dirty="0">
                          <a:solidFill>
                            <a:schemeClr val="tx1"/>
                          </a:solidFill>
                        </a:rPr>
                        <a:t>Wensenkaart</a:t>
                      </a:r>
                    </a:p>
                  </a:txBody>
                  <a:tcPr/>
                </a:tc>
                <a:extLst>
                  <a:ext uri="{0D108BD9-81ED-4DB2-BD59-A6C34878D82A}">
                    <a16:rowId xmlns:a16="http://schemas.microsoft.com/office/drawing/2014/main" val="26881360"/>
                  </a:ext>
                </a:extLst>
              </a:tr>
              <a:tr h="468000">
                <a:tc>
                  <a:txBody>
                    <a:bodyPr/>
                    <a:lstStyle/>
                    <a:p>
                      <a:r>
                        <a:rPr lang="nl-NL" dirty="0"/>
                        <a:t>09:05</a:t>
                      </a:r>
                    </a:p>
                  </a:txBody>
                  <a:tcPr/>
                </a:tc>
                <a:tc>
                  <a:txBody>
                    <a:bodyPr/>
                    <a:lstStyle/>
                    <a:p>
                      <a:pPr algn="ctr"/>
                      <a:r>
                        <a:rPr lang="nl-NL" dirty="0"/>
                        <a:t>Groep 1 t/m 6</a:t>
                      </a:r>
                    </a:p>
                  </a:txBody>
                  <a:tcPr/>
                </a:tc>
                <a:tc>
                  <a:txBody>
                    <a:bodyPr/>
                    <a:lstStyle/>
                    <a:p>
                      <a:pPr algn="ctr"/>
                      <a:r>
                        <a:rPr lang="nl-NL" dirty="0"/>
                        <a:t>Groep 7 t/m 12</a:t>
                      </a:r>
                    </a:p>
                  </a:txBody>
                  <a:tcPr/>
                </a:tc>
                <a:extLst>
                  <a:ext uri="{0D108BD9-81ED-4DB2-BD59-A6C34878D82A}">
                    <a16:rowId xmlns:a16="http://schemas.microsoft.com/office/drawing/2014/main" val="149633880"/>
                  </a:ext>
                </a:extLst>
              </a:tr>
              <a:tr h="468000">
                <a:tc>
                  <a:txBody>
                    <a:bodyPr/>
                    <a:lstStyle/>
                    <a:p>
                      <a:r>
                        <a:rPr lang="nl-NL" dirty="0"/>
                        <a:t>10:00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t>Groep 7 t/m 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t>Groep 1 t/m 6</a:t>
                      </a:r>
                    </a:p>
                  </a:txBody>
                  <a:tcPr/>
                </a:tc>
                <a:extLst>
                  <a:ext uri="{0D108BD9-81ED-4DB2-BD59-A6C34878D82A}">
                    <a16:rowId xmlns:a16="http://schemas.microsoft.com/office/drawing/2014/main" val="1326196196"/>
                  </a:ext>
                </a:extLst>
              </a:tr>
            </a:tbl>
          </a:graphicData>
        </a:graphic>
      </p:graphicFrame>
    </p:spTree>
    <p:extLst>
      <p:ext uri="{BB962C8B-B14F-4D97-AF65-F5344CB8AC3E}">
        <p14:creationId xmlns:p14="http://schemas.microsoft.com/office/powerpoint/2010/main" val="216696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218FED7-AB46-4296-A2AB-73E4BDC03138}"/>
              </a:ext>
            </a:extLst>
          </p:cNvPr>
          <p:cNvSpPr>
            <a:spLocks noGrp="1"/>
          </p:cNvSpPr>
          <p:nvPr>
            <p:ph type="title"/>
          </p:nvPr>
        </p:nvSpPr>
        <p:spPr/>
        <p:txBody>
          <a:bodyPr/>
          <a:lstStyle/>
          <a:p>
            <a:r>
              <a:rPr lang="nl-NL" b="1">
                <a:solidFill>
                  <a:srgbClr val="7030A0"/>
                </a:solidFill>
              </a:rPr>
              <a:t>Research</a:t>
            </a:r>
            <a:endParaRPr lang="nl-NL" b="1" dirty="0">
              <a:solidFill>
                <a:srgbClr val="7030A0"/>
              </a:solidFill>
            </a:endParaRPr>
          </a:p>
        </p:txBody>
      </p:sp>
      <p:sp>
        <p:nvSpPr>
          <p:cNvPr id="6" name="Tijdelijke aanduiding voor inhoud 5">
            <a:extLst>
              <a:ext uri="{FF2B5EF4-FFF2-40B4-BE49-F238E27FC236}">
                <a16:creationId xmlns:a16="http://schemas.microsoft.com/office/drawing/2014/main" id="{4910A9D3-44B0-412E-9D51-FA1C2DD5ED39}"/>
              </a:ext>
            </a:extLst>
          </p:cNvPr>
          <p:cNvSpPr>
            <a:spLocks noGrp="1"/>
          </p:cNvSpPr>
          <p:nvPr>
            <p:ph sz="half" idx="2"/>
          </p:nvPr>
        </p:nvSpPr>
        <p:spPr>
          <a:xfrm>
            <a:off x="8733347" y="1570005"/>
            <a:ext cx="3111908" cy="2377720"/>
          </a:xfrm>
        </p:spPr>
        <p:txBody>
          <a:bodyPr/>
          <a:lstStyle/>
          <a:p>
            <a:pPr marL="0" indent="0">
              <a:buNone/>
            </a:pPr>
            <a:r>
              <a:rPr lang="nl-NL" sz="1400" b="1" dirty="0"/>
              <a:t>IBS Thema</a:t>
            </a:r>
          </a:p>
          <a:p>
            <a:pPr>
              <a:buFont typeface="Wingdings" panose="05000000000000000000" pitchFamily="2" charset="2"/>
              <a:buChar char="q"/>
            </a:pPr>
            <a:r>
              <a:rPr lang="nl-NL" sz="1400" dirty="0">
                <a:solidFill>
                  <a:schemeClr val="bg1">
                    <a:lumMod val="85000"/>
                  </a:schemeClr>
                </a:solidFill>
              </a:rPr>
              <a:t> Projectmanagement</a:t>
            </a:r>
          </a:p>
          <a:p>
            <a:pPr>
              <a:buFont typeface="Wingdings" panose="05000000000000000000" pitchFamily="2" charset="2"/>
              <a:buChar char="q"/>
            </a:pPr>
            <a:r>
              <a:rPr lang="nl-NL" sz="1400" dirty="0">
                <a:solidFill>
                  <a:schemeClr val="bg1">
                    <a:lumMod val="85000"/>
                  </a:schemeClr>
                </a:solidFill>
              </a:rPr>
              <a:t> Research</a:t>
            </a:r>
          </a:p>
          <a:p>
            <a:pPr>
              <a:buFont typeface="Wingdings" panose="05000000000000000000" pitchFamily="2" charset="2"/>
              <a:buChar char="ü"/>
            </a:pPr>
            <a:r>
              <a:rPr lang="nl-NL" sz="1400" b="1" dirty="0"/>
              <a:t>Communicatie</a:t>
            </a:r>
          </a:p>
          <a:p>
            <a:pPr>
              <a:buFont typeface="Wingdings" panose="05000000000000000000" pitchFamily="2" charset="2"/>
              <a:buChar char="q"/>
            </a:pPr>
            <a:r>
              <a:rPr lang="nl-NL" sz="1400" dirty="0">
                <a:solidFill>
                  <a:schemeClr val="bg1">
                    <a:lumMod val="85000"/>
                  </a:schemeClr>
                </a:solidFill>
              </a:rPr>
              <a:t>Conflicten en belangen</a:t>
            </a:r>
          </a:p>
          <a:p>
            <a:pPr>
              <a:buFont typeface="Wingdings" panose="05000000000000000000" pitchFamily="2" charset="2"/>
              <a:buChar char="q"/>
            </a:pPr>
            <a:r>
              <a:rPr lang="nl-NL" sz="1400" dirty="0">
                <a:solidFill>
                  <a:schemeClr val="bg1">
                    <a:lumMod val="85000"/>
                  </a:schemeClr>
                </a:solidFill>
              </a:rPr>
              <a:t>Gedragsbeïnvloeding</a:t>
            </a:r>
          </a:p>
          <a:p>
            <a:pPr>
              <a:buFont typeface="Wingdings" panose="05000000000000000000" pitchFamily="2" charset="2"/>
              <a:buChar char="q"/>
            </a:pPr>
            <a:r>
              <a:rPr lang="nl-NL" sz="1400" dirty="0">
                <a:solidFill>
                  <a:schemeClr val="bg1">
                    <a:lumMod val="85000"/>
                  </a:schemeClr>
                </a:solidFill>
              </a:rPr>
              <a:t>Samenwerken</a:t>
            </a:r>
          </a:p>
          <a:p>
            <a:pPr>
              <a:buFont typeface="Wingdings" panose="05000000000000000000" pitchFamily="2" charset="2"/>
              <a:buChar char="q"/>
            </a:pPr>
            <a:endParaRPr lang="nl-NL" sz="1400" dirty="0">
              <a:solidFill>
                <a:schemeClr val="bg1">
                  <a:lumMod val="85000"/>
                </a:schemeClr>
              </a:solidFill>
            </a:endParaRPr>
          </a:p>
          <a:p>
            <a:pPr marL="0" indent="0">
              <a:buNone/>
            </a:pPr>
            <a:endParaRPr lang="nl-NL" sz="1400" dirty="0">
              <a:solidFill>
                <a:schemeClr val="bg1">
                  <a:lumMod val="85000"/>
                </a:schemeClr>
              </a:solidFill>
            </a:endParaRPr>
          </a:p>
        </p:txBody>
      </p:sp>
      <p:sp>
        <p:nvSpPr>
          <p:cNvPr id="10" name="Tijdelijke aanduiding voor inhoud 5">
            <a:extLst>
              <a:ext uri="{FF2B5EF4-FFF2-40B4-BE49-F238E27FC236}">
                <a16:creationId xmlns:a16="http://schemas.microsoft.com/office/drawing/2014/main" id="{B5E90D55-298E-4509-878D-C4E228CD5F8E}"/>
              </a:ext>
            </a:extLst>
          </p:cNvPr>
          <p:cNvSpPr txBox="1">
            <a:spLocks/>
          </p:cNvSpPr>
          <p:nvPr/>
        </p:nvSpPr>
        <p:spPr bwMode="auto">
          <a:xfrm>
            <a:off x="1917855" y="1712880"/>
            <a:ext cx="3120869"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2000" b="1" dirty="0"/>
              <a:t>Begrippen</a:t>
            </a:r>
          </a:p>
          <a:p>
            <a:pPr>
              <a:buFont typeface="Wingdings" panose="05000000000000000000" pitchFamily="2" charset="2"/>
              <a:buChar char="§"/>
            </a:pPr>
            <a:r>
              <a:rPr lang="nl-NL" sz="2000" dirty="0"/>
              <a:t>Effectieve communicatie</a:t>
            </a:r>
          </a:p>
          <a:p>
            <a:pPr>
              <a:buFont typeface="Wingdings" panose="05000000000000000000" pitchFamily="2" charset="2"/>
              <a:buChar char="§"/>
            </a:pPr>
            <a:endParaRPr lang="nl-NL" sz="2000" b="1" dirty="0"/>
          </a:p>
        </p:txBody>
      </p:sp>
      <p:sp>
        <p:nvSpPr>
          <p:cNvPr id="12" name="Tijdelijke aanduiding voor inhoud 5">
            <a:extLst>
              <a:ext uri="{FF2B5EF4-FFF2-40B4-BE49-F238E27FC236}">
                <a16:creationId xmlns:a16="http://schemas.microsoft.com/office/drawing/2014/main" id="{2D05C487-7FDA-4DD4-A64C-272352214795}"/>
              </a:ext>
            </a:extLst>
          </p:cNvPr>
          <p:cNvSpPr txBox="1">
            <a:spLocks/>
          </p:cNvSpPr>
          <p:nvPr/>
        </p:nvSpPr>
        <p:spPr bwMode="auto">
          <a:xfrm>
            <a:off x="603309" y="5736482"/>
            <a:ext cx="11241946" cy="326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endParaRPr lang="nl-NL" sz="1400" dirty="0"/>
          </a:p>
        </p:txBody>
      </p:sp>
      <p:graphicFrame>
        <p:nvGraphicFramePr>
          <p:cNvPr id="13" name="Tabel 13">
            <a:extLst>
              <a:ext uri="{FF2B5EF4-FFF2-40B4-BE49-F238E27FC236}">
                <a16:creationId xmlns:a16="http://schemas.microsoft.com/office/drawing/2014/main" id="{BBD81BF5-9E86-4852-B783-21B8761DB99C}"/>
              </a:ext>
            </a:extLst>
          </p:cNvPr>
          <p:cNvGraphicFramePr>
            <a:graphicFrameLocks noGrp="1"/>
          </p:cNvGraphicFramePr>
          <p:nvPr>
            <p:extLst>
              <p:ext uri="{D42A27DB-BD31-4B8C-83A1-F6EECF244321}">
                <p14:modId xmlns:p14="http://schemas.microsoft.com/office/powerpoint/2010/main" val="1463085946"/>
              </p:ext>
            </p:extLst>
          </p:nvPr>
        </p:nvGraphicFramePr>
        <p:xfrm>
          <a:off x="2157193" y="5714290"/>
          <a:ext cx="8522645" cy="370840"/>
        </p:xfrm>
        <a:graphic>
          <a:graphicData uri="http://schemas.openxmlformats.org/drawingml/2006/table">
            <a:tbl>
              <a:tblPr firstRow="1" bandRow="1">
                <a:tableStyleId>{69CF1AB2-1976-4502-BF36-3FF5EA218861}</a:tableStyleId>
              </a:tblPr>
              <a:tblGrid>
                <a:gridCol w="768148">
                  <a:extLst>
                    <a:ext uri="{9D8B030D-6E8A-4147-A177-3AD203B41FA5}">
                      <a16:colId xmlns:a16="http://schemas.microsoft.com/office/drawing/2014/main" val="648769890"/>
                    </a:ext>
                  </a:extLst>
                </a:gridCol>
                <a:gridCol w="768148">
                  <a:extLst>
                    <a:ext uri="{9D8B030D-6E8A-4147-A177-3AD203B41FA5}">
                      <a16:colId xmlns:a16="http://schemas.microsoft.com/office/drawing/2014/main" val="469597195"/>
                    </a:ext>
                  </a:extLst>
                </a:gridCol>
                <a:gridCol w="768148">
                  <a:extLst>
                    <a:ext uri="{9D8B030D-6E8A-4147-A177-3AD203B41FA5}">
                      <a16:colId xmlns:a16="http://schemas.microsoft.com/office/drawing/2014/main" val="1225488491"/>
                    </a:ext>
                  </a:extLst>
                </a:gridCol>
                <a:gridCol w="768148">
                  <a:extLst>
                    <a:ext uri="{9D8B030D-6E8A-4147-A177-3AD203B41FA5}">
                      <a16:colId xmlns:a16="http://schemas.microsoft.com/office/drawing/2014/main" val="1458696249"/>
                    </a:ext>
                  </a:extLst>
                </a:gridCol>
                <a:gridCol w="768148">
                  <a:extLst>
                    <a:ext uri="{9D8B030D-6E8A-4147-A177-3AD203B41FA5}">
                      <a16:colId xmlns:a16="http://schemas.microsoft.com/office/drawing/2014/main" val="4042337055"/>
                    </a:ext>
                  </a:extLst>
                </a:gridCol>
                <a:gridCol w="768148">
                  <a:extLst>
                    <a:ext uri="{9D8B030D-6E8A-4147-A177-3AD203B41FA5}">
                      <a16:colId xmlns:a16="http://schemas.microsoft.com/office/drawing/2014/main" val="1032985660"/>
                    </a:ext>
                  </a:extLst>
                </a:gridCol>
                <a:gridCol w="768148">
                  <a:extLst>
                    <a:ext uri="{9D8B030D-6E8A-4147-A177-3AD203B41FA5}">
                      <a16:colId xmlns:a16="http://schemas.microsoft.com/office/drawing/2014/main" val="2567231980"/>
                    </a:ext>
                  </a:extLst>
                </a:gridCol>
                <a:gridCol w="768148">
                  <a:extLst>
                    <a:ext uri="{9D8B030D-6E8A-4147-A177-3AD203B41FA5}">
                      <a16:colId xmlns:a16="http://schemas.microsoft.com/office/drawing/2014/main" val="73331059"/>
                    </a:ext>
                  </a:extLst>
                </a:gridCol>
                <a:gridCol w="755364">
                  <a:extLst>
                    <a:ext uri="{9D8B030D-6E8A-4147-A177-3AD203B41FA5}">
                      <a16:colId xmlns:a16="http://schemas.microsoft.com/office/drawing/2014/main" val="2175227633"/>
                    </a:ext>
                  </a:extLst>
                </a:gridCol>
                <a:gridCol w="741280">
                  <a:extLst>
                    <a:ext uri="{9D8B030D-6E8A-4147-A177-3AD203B41FA5}">
                      <a16:colId xmlns:a16="http://schemas.microsoft.com/office/drawing/2014/main" val="1428987022"/>
                    </a:ext>
                  </a:extLst>
                </a:gridCol>
                <a:gridCol w="880817">
                  <a:extLst>
                    <a:ext uri="{9D8B030D-6E8A-4147-A177-3AD203B41FA5}">
                      <a16:colId xmlns:a16="http://schemas.microsoft.com/office/drawing/2014/main" val="279876203"/>
                    </a:ext>
                  </a:extLst>
                </a:gridCol>
              </a:tblGrid>
              <a:tr h="370840">
                <a:tc>
                  <a:txBody>
                    <a:bodyPr/>
                    <a:lstStyle/>
                    <a:p>
                      <a:pPr algn="ctr"/>
                      <a:r>
                        <a:rPr lang="nl-NL" sz="1200" b="1" kern="1200" dirty="0">
                          <a:solidFill>
                            <a:schemeClr val="bg1">
                              <a:lumMod val="85000"/>
                            </a:schemeClr>
                          </a:solidFill>
                          <a:latin typeface="+mn-lt"/>
                          <a:ea typeface="+mn-ea"/>
                          <a:cs typeface="+mn-cs"/>
                        </a:rPr>
                        <a:t>Week 1</a:t>
                      </a:r>
                    </a:p>
                  </a:txBody>
                  <a:tcPr anchor="ctr"/>
                </a:tc>
                <a:tc>
                  <a:txBody>
                    <a:bodyPr/>
                    <a:lstStyle/>
                    <a:p>
                      <a:pPr algn="ctr"/>
                      <a:r>
                        <a:rPr lang="nl-NL" sz="1200" b="1" kern="1200" dirty="0">
                          <a:solidFill>
                            <a:schemeClr val="bg1">
                              <a:lumMod val="85000"/>
                            </a:schemeClr>
                          </a:solidFill>
                          <a:latin typeface="+mn-lt"/>
                          <a:ea typeface="+mn-ea"/>
                          <a:cs typeface="+mn-cs"/>
                        </a:rPr>
                        <a:t>Week 2</a:t>
                      </a:r>
                    </a:p>
                  </a:txBody>
                  <a:tcPr anchor="ctr"/>
                </a:tc>
                <a:tc>
                  <a:txBody>
                    <a:bodyPr/>
                    <a:lstStyle/>
                    <a:p>
                      <a:pPr algn="ctr"/>
                      <a:r>
                        <a:rPr lang="nl-NL" sz="1200" b="1" kern="1200" dirty="0">
                          <a:solidFill>
                            <a:srgbClr val="00B050"/>
                          </a:solidFill>
                          <a:latin typeface="+mn-lt"/>
                          <a:ea typeface="+mn-ea"/>
                          <a:cs typeface="+mn-cs"/>
                        </a:rPr>
                        <a:t>Vakantie</a:t>
                      </a:r>
                    </a:p>
                  </a:txBody>
                  <a:tcPr anchor="ctr">
                    <a:solidFill>
                      <a:schemeClr val="accent1"/>
                    </a:solidFill>
                  </a:tcPr>
                </a:tc>
                <a:tc>
                  <a:txBody>
                    <a:bodyPr/>
                    <a:lstStyle/>
                    <a:p>
                      <a:pPr algn="ctr"/>
                      <a:r>
                        <a:rPr lang="nl-NL" sz="1200" b="1" kern="1200" dirty="0">
                          <a:solidFill>
                            <a:schemeClr val="bg1">
                              <a:lumMod val="85000"/>
                            </a:schemeClr>
                          </a:solidFill>
                          <a:latin typeface="+mn-lt"/>
                          <a:ea typeface="+mn-ea"/>
                          <a:cs typeface="+mn-cs"/>
                        </a:rPr>
                        <a:t>Week 3</a:t>
                      </a:r>
                    </a:p>
                  </a:txBody>
                  <a:tcPr anchor="ctr"/>
                </a:tc>
                <a:tc>
                  <a:txBody>
                    <a:bodyPr/>
                    <a:lstStyle/>
                    <a:p>
                      <a:pPr algn="ctr"/>
                      <a:r>
                        <a:rPr lang="nl-NL" sz="1200" b="1" kern="1200" dirty="0">
                          <a:solidFill>
                            <a:schemeClr val="bg1">
                              <a:lumMod val="85000"/>
                            </a:schemeClr>
                          </a:solidFill>
                          <a:latin typeface="+mn-lt"/>
                          <a:ea typeface="+mn-ea"/>
                          <a:cs typeface="+mn-cs"/>
                        </a:rPr>
                        <a:t>Week 4</a:t>
                      </a:r>
                    </a:p>
                  </a:txBody>
                  <a:tcPr anchor="ctr"/>
                </a:tc>
                <a:tc>
                  <a:txBody>
                    <a:bodyPr/>
                    <a:lstStyle/>
                    <a:p>
                      <a:pPr algn="ctr"/>
                      <a:r>
                        <a:rPr lang="nl-NL" sz="1200" dirty="0">
                          <a:solidFill>
                            <a:schemeClr val="bg1">
                              <a:lumMod val="85000"/>
                            </a:schemeClr>
                          </a:solidFill>
                        </a:rPr>
                        <a:t>Week 5</a:t>
                      </a:r>
                    </a:p>
                  </a:txBody>
                  <a:tcPr anchor="ctr"/>
                </a:tc>
                <a:tc>
                  <a:txBody>
                    <a:bodyPr/>
                    <a:lstStyle/>
                    <a:p>
                      <a:pPr algn="ctr"/>
                      <a:r>
                        <a:rPr lang="nl-NL" sz="1200" dirty="0">
                          <a:solidFill>
                            <a:schemeClr val="tx1"/>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b="1" kern="1200" dirty="0">
                          <a:solidFill>
                            <a:schemeClr val="bg2"/>
                          </a:solidFill>
                          <a:latin typeface="+mn-lt"/>
                          <a:ea typeface="+mn-ea"/>
                          <a:cs typeface="+mn-cs"/>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15" name="Afbeelding 14">
            <a:extLst>
              <a:ext uri="{FF2B5EF4-FFF2-40B4-BE49-F238E27FC236}">
                <a16:creationId xmlns:a16="http://schemas.microsoft.com/office/drawing/2014/main" id="{3C8AD9AC-786C-41FA-8D3C-1F579EA918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570005"/>
            <a:ext cx="836782" cy="709602"/>
          </a:xfrm>
          <a:prstGeom prst="rect">
            <a:avLst/>
          </a:prstGeom>
        </p:spPr>
      </p:pic>
      <p:pic>
        <p:nvPicPr>
          <p:cNvPr id="17" name="Afbeelding 16">
            <a:extLst>
              <a:ext uri="{FF2B5EF4-FFF2-40B4-BE49-F238E27FC236}">
                <a16:creationId xmlns:a16="http://schemas.microsoft.com/office/drawing/2014/main" id="{5AF66FF2-65B5-4E75-80FB-1AD095EE08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8" name="Tijdelijke aanduiding voor inhoud 5">
            <a:extLst>
              <a:ext uri="{FF2B5EF4-FFF2-40B4-BE49-F238E27FC236}">
                <a16:creationId xmlns:a16="http://schemas.microsoft.com/office/drawing/2014/main" id="{D8729D5A-9FCE-424A-BA8D-CF5994EDB1B6}"/>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400" b="1" dirty="0"/>
              <a:t>IBS Toetsing</a:t>
            </a:r>
          </a:p>
          <a:p>
            <a:pPr>
              <a:buFont typeface="Wingdings" panose="05000000000000000000" pitchFamily="2" charset="2"/>
              <a:buChar char="q"/>
            </a:pPr>
            <a:r>
              <a:rPr lang="nl-NL" sz="1400" dirty="0">
                <a:solidFill>
                  <a:schemeClr val="bg1">
                    <a:lumMod val="85000"/>
                  </a:schemeClr>
                </a:solidFill>
              </a:rPr>
              <a:t> Kennistoets</a:t>
            </a:r>
          </a:p>
          <a:p>
            <a:pPr>
              <a:buFont typeface="Wingdings" panose="05000000000000000000" pitchFamily="2" charset="2"/>
              <a:buChar char="ü"/>
            </a:pPr>
            <a:r>
              <a:rPr lang="nl-NL" sz="1400" dirty="0"/>
              <a:t> Projectplan</a:t>
            </a:r>
          </a:p>
          <a:p>
            <a:pPr>
              <a:buFont typeface="Wingdings" panose="05000000000000000000" pitchFamily="2" charset="2"/>
              <a:buChar char="q"/>
            </a:pPr>
            <a:r>
              <a:rPr lang="nl-NL" sz="1400" dirty="0">
                <a:solidFill>
                  <a:schemeClr val="bg1">
                    <a:lumMod val="85000"/>
                  </a:schemeClr>
                </a:solidFill>
              </a:rPr>
              <a:t> Reflectiegesprek</a:t>
            </a:r>
          </a:p>
        </p:txBody>
      </p:sp>
      <p:pic>
        <p:nvPicPr>
          <p:cNvPr id="20" name="Afbeelding 19">
            <a:extLst>
              <a:ext uri="{FF2B5EF4-FFF2-40B4-BE49-F238E27FC236}">
                <a16:creationId xmlns:a16="http://schemas.microsoft.com/office/drawing/2014/main" id="{72ADD984-4BEC-4118-974C-4F5B62A337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3788715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8A4DE-0BAB-4B40-B2B6-E8908DAB27B5}"/>
              </a:ext>
            </a:extLst>
          </p:cNvPr>
          <p:cNvSpPr>
            <a:spLocks noGrp="1"/>
          </p:cNvSpPr>
          <p:nvPr>
            <p:ph type="title"/>
          </p:nvPr>
        </p:nvSpPr>
        <p:spPr/>
        <p:txBody>
          <a:bodyPr/>
          <a:lstStyle/>
          <a:p>
            <a:r>
              <a:rPr lang="nl-NL" dirty="0"/>
              <a:t>Online bijeenkomst Bingo</a:t>
            </a:r>
          </a:p>
        </p:txBody>
      </p:sp>
      <p:pic>
        <p:nvPicPr>
          <p:cNvPr id="2050" name="Picture 2" descr="Digitaal vergaderen: zo maak je een succes van je online meeting - NBC  Congrescentrum">
            <a:extLst>
              <a:ext uri="{FF2B5EF4-FFF2-40B4-BE49-F238E27FC236}">
                <a16:creationId xmlns:a16="http://schemas.microsoft.com/office/drawing/2014/main" id="{92F66310-CB5A-4063-A663-8AEF195CB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996" y="1606032"/>
            <a:ext cx="8224007" cy="4545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613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E1671-D030-49E9-9A5E-249DA8A5CBBD}"/>
              </a:ext>
            </a:extLst>
          </p:cNvPr>
          <p:cNvSpPr>
            <a:spLocks noGrp="1"/>
          </p:cNvSpPr>
          <p:nvPr>
            <p:ph type="title"/>
          </p:nvPr>
        </p:nvSpPr>
        <p:spPr/>
        <p:txBody>
          <a:bodyPr/>
          <a:lstStyle/>
          <a:p>
            <a:r>
              <a:rPr lang="nl-NL" dirty="0"/>
              <a:t>Efficiënte online bijeenkomst</a:t>
            </a:r>
          </a:p>
        </p:txBody>
      </p:sp>
      <p:sp>
        <p:nvSpPr>
          <p:cNvPr id="3" name="Tijdelijke aanduiding voor inhoud 2">
            <a:extLst>
              <a:ext uri="{FF2B5EF4-FFF2-40B4-BE49-F238E27FC236}">
                <a16:creationId xmlns:a16="http://schemas.microsoft.com/office/drawing/2014/main" id="{C30BF69A-95BC-43D9-85B4-84A9220AE934}"/>
              </a:ext>
            </a:extLst>
          </p:cNvPr>
          <p:cNvSpPr>
            <a:spLocks noGrp="1"/>
          </p:cNvSpPr>
          <p:nvPr>
            <p:ph sz="half" idx="1"/>
          </p:nvPr>
        </p:nvSpPr>
        <p:spPr/>
        <p:txBody>
          <a:bodyPr/>
          <a:lstStyle/>
          <a:p>
            <a:r>
              <a:rPr lang="nl-NL" sz="2000" dirty="0"/>
              <a:t>Zorg voor een geschikte ruimte</a:t>
            </a:r>
          </a:p>
          <a:p>
            <a:r>
              <a:rPr lang="nl-NL" sz="2000" dirty="0"/>
              <a:t>Verdeel rollen</a:t>
            </a:r>
          </a:p>
          <a:p>
            <a:pPr lvl="1">
              <a:buFont typeface="Courier New" panose="02070309020205020404" pitchFamily="49" charset="0"/>
              <a:buChar char="o"/>
            </a:pPr>
            <a:r>
              <a:rPr lang="nl-NL" sz="1800" dirty="0"/>
              <a:t> Voorzitter</a:t>
            </a:r>
          </a:p>
          <a:p>
            <a:pPr lvl="1">
              <a:buFont typeface="Courier New" panose="02070309020205020404" pitchFamily="49" charset="0"/>
              <a:buChar char="o"/>
            </a:pPr>
            <a:r>
              <a:rPr lang="nl-NL" sz="1800" dirty="0"/>
              <a:t> Procesbewaker</a:t>
            </a:r>
          </a:p>
          <a:p>
            <a:pPr lvl="1">
              <a:buFont typeface="Courier New" panose="02070309020205020404" pitchFamily="49" charset="0"/>
              <a:buChar char="o"/>
            </a:pPr>
            <a:r>
              <a:rPr lang="nl-NL" sz="1800" dirty="0"/>
              <a:t> Notulist</a:t>
            </a:r>
          </a:p>
          <a:p>
            <a:pPr lvl="1">
              <a:buFont typeface="Courier New" panose="02070309020205020404" pitchFamily="49" charset="0"/>
              <a:buChar char="o"/>
            </a:pPr>
            <a:r>
              <a:rPr lang="nl-NL" sz="1800" dirty="0"/>
              <a:t> Deelnemer</a:t>
            </a:r>
          </a:p>
          <a:p>
            <a:pPr>
              <a:buFont typeface="Arial" panose="020B0604020202020204" pitchFamily="34" charset="0"/>
              <a:buChar char="•"/>
            </a:pPr>
            <a:r>
              <a:rPr lang="nl-NL" sz="2000" dirty="0"/>
              <a:t>Voorbereiding</a:t>
            </a:r>
          </a:p>
          <a:p>
            <a:pPr lvl="1">
              <a:buFont typeface="Courier New" panose="02070309020205020404" pitchFamily="49" charset="0"/>
              <a:buChar char="o"/>
            </a:pPr>
            <a:r>
              <a:rPr lang="nl-NL" sz="1800" dirty="0"/>
              <a:t> Agendapunten (incl. tijdsplanning)</a:t>
            </a:r>
          </a:p>
          <a:p>
            <a:pPr lvl="1">
              <a:buFont typeface="Courier New" panose="02070309020205020404" pitchFamily="49" charset="0"/>
              <a:buChar char="o"/>
            </a:pPr>
            <a:r>
              <a:rPr lang="nl-NL" sz="1800" dirty="0"/>
              <a:t> Bijv.: Wat is de beginsituatie? Wat is de gewenste toekomst? Wat heeft prioriteit? Hoe ziet de volgende bijeenkomst eruit?</a:t>
            </a:r>
          </a:p>
          <a:p>
            <a:pPr>
              <a:buFont typeface="Arial" panose="020B0604020202020204" pitchFamily="34" charset="0"/>
              <a:buChar char="•"/>
            </a:pPr>
            <a:r>
              <a:rPr lang="nl-NL" sz="2000" dirty="0"/>
              <a:t>Benoem de belangen van de verschillende partijen</a:t>
            </a:r>
          </a:p>
        </p:txBody>
      </p:sp>
      <p:sp>
        <p:nvSpPr>
          <p:cNvPr id="4" name="Tijdelijke aanduiding voor inhoud 3">
            <a:extLst>
              <a:ext uri="{FF2B5EF4-FFF2-40B4-BE49-F238E27FC236}">
                <a16:creationId xmlns:a16="http://schemas.microsoft.com/office/drawing/2014/main" id="{202DFBDF-A0A8-4D82-AD0E-8A9CC7A1477F}"/>
              </a:ext>
            </a:extLst>
          </p:cNvPr>
          <p:cNvSpPr>
            <a:spLocks noGrp="1"/>
          </p:cNvSpPr>
          <p:nvPr>
            <p:ph sz="half" idx="2"/>
          </p:nvPr>
        </p:nvSpPr>
        <p:spPr>
          <a:xfrm>
            <a:off x="6172200" y="1825625"/>
            <a:ext cx="5181600" cy="1325563"/>
          </a:xfrm>
        </p:spPr>
        <p:txBody>
          <a:bodyPr/>
          <a:lstStyle/>
          <a:p>
            <a:r>
              <a:rPr lang="nl-NL" sz="2000" dirty="0"/>
              <a:t>Introduceer iedereen die deelneemt</a:t>
            </a:r>
          </a:p>
          <a:p>
            <a:r>
              <a:rPr lang="nl-NL" sz="2000" dirty="0"/>
              <a:t>Maak afspraken over communicatie</a:t>
            </a:r>
          </a:p>
        </p:txBody>
      </p:sp>
      <p:pic>
        <p:nvPicPr>
          <p:cNvPr id="1026" name="Picture 2" descr="Tips &amp; tricks voor online bijeenkomsten | Lost Lemon">
            <a:extLst>
              <a:ext uri="{FF2B5EF4-FFF2-40B4-BE49-F238E27FC236}">
                <a16:creationId xmlns:a16="http://schemas.microsoft.com/office/drawing/2014/main" id="{41722053-E895-424E-BD10-5F1ED9612C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0590" y="3286125"/>
            <a:ext cx="4270798" cy="2402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458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E1671-D030-49E9-9A5E-249DA8A5CBBD}"/>
              </a:ext>
            </a:extLst>
          </p:cNvPr>
          <p:cNvSpPr>
            <a:spLocks noGrp="1"/>
          </p:cNvSpPr>
          <p:nvPr>
            <p:ph type="title"/>
          </p:nvPr>
        </p:nvSpPr>
        <p:spPr/>
        <p:txBody>
          <a:bodyPr/>
          <a:lstStyle/>
          <a:p>
            <a:r>
              <a:rPr lang="nl-NL" dirty="0"/>
              <a:t>Efficiënte online bijeenkomst</a:t>
            </a:r>
          </a:p>
        </p:txBody>
      </p:sp>
      <p:pic>
        <p:nvPicPr>
          <p:cNvPr id="3074" name="Picture 2" descr="Geen fotobeschrijving beschikbaar.">
            <a:extLst>
              <a:ext uri="{FF2B5EF4-FFF2-40B4-BE49-F238E27FC236}">
                <a16:creationId xmlns:a16="http://schemas.microsoft.com/office/drawing/2014/main" id="{648A3A49-1D31-4E5A-AFAC-4DAB9E0D8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477" y="1451294"/>
            <a:ext cx="4861410" cy="4553037"/>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C502E47C-0638-475B-A294-B696F3FF8B61}"/>
              </a:ext>
            </a:extLst>
          </p:cNvPr>
          <p:cNvSpPr/>
          <p:nvPr/>
        </p:nvSpPr>
        <p:spPr>
          <a:xfrm>
            <a:off x="1963024" y="1879134"/>
            <a:ext cx="1132514" cy="755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19D1CF2A-8D29-4D92-9FCA-0145E7398438}"/>
              </a:ext>
            </a:extLst>
          </p:cNvPr>
          <p:cNvSpPr/>
          <p:nvPr/>
        </p:nvSpPr>
        <p:spPr>
          <a:xfrm>
            <a:off x="4461884" y="2021848"/>
            <a:ext cx="1485909" cy="755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FC047B94-79F8-4448-A8B6-A823459B7A0E}"/>
              </a:ext>
            </a:extLst>
          </p:cNvPr>
          <p:cNvSpPr/>
          <p:nvPr/>
        </p:nvSpPr>
        <p:spPr>
          <a:xfrm>
            <a:off x="1963024" y="3429000"/>
            <a:ext cx="1132514" cy="991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F955A4F0-AD2C-47AA-9447-5D468B40AA84}"/>
              </a:ext>
            </a:extLst>
          </p:cNvPr>
          <p:cNvSpPr/>
          <p:nvPr/>
        </p:nvSpPr>
        <p:spPr>
          <a:xfrm>
            <a:off x="4330117" y="3635584"/>
            <a:ext cx="1366007" cy="755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E8B48C89-BCA7-4420-B11A-AB7C455D4098}"/>
              </a:ext>
            </a:extLst>
          </p:cNvPr>
          <p:cNvSpPr/>
          <p:nvPr/>
        </p:nvSpPr>
        <p:spPr>
          <a:xfrm>
            <a:off x="2031534" y="5249322"/>
            <a:ext cx="1132514" cy="755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63BA8F47-9C00-4011-8BEB-2B17FDADF228}"/>
              </a:ext>
            </a:extLst>
          </p:cNvPr>
          <p:cNvSpPr/>
          <p:nvPr/>
        </p:nvSpPr>
        <p:spPr>
          <a:xfrm>
            <a:off x="4461884" y="5249320"/>
            <a:ext cx="1364280" cy="755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Afbeelding 20">
            <a:extLst>
              <a:ext uri="{FF2B5EF4-FFF2-40B4-BE49-F238E27FC236}">
                <a16:creationId xmlns:a16="http://schemas.microsoft.com/office/drawing/2014/main" id="{2B8D2F47-2809-4607-8CAB-9D62FF6BF74C}"/>
              </a:ext>
            </a:extLst>
          </p:cNvPr>
          <p:cNvPicPr>
            <a:picLocks noChangeAspect="1"/>
          </p:cNvPicPr>
          <p:nvPr/>
        </p:nvPicPr>
        <p:blipFill>
          <a:blip r:embed="rId3"/>
          <a:stretch>
            <a:fillRect/>
          </a:stretch>
        </p:blipFill>
        <p:spPr>
          <a:xfrm>
            <a:off x="6365838" y="1597782"/>
            <a:ext cx="5467694" cy="4260060"/>
          </a:xfrm>
          <a:prstGeom prst="rect">
            <a:avLst/>
          </a:prstGeom>
        </p:spPr>
      </p:pic>
    </p:spTree>
    <p:extLst>
      <p:ext uri="{BB962C8B-B14F-4D97-AF65-F5344CB8AC3E}">
        <p14:creationId xmlns:p14="http://schemas.microsoft.com/office/powerpoint/2010/main" val="89850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E1671-D030-49E9-9A5E-249DA8A5CBBD}"/>
              </a:ext>
            </a:extLst>
          </p:cNvPr>
          <p:cNvSpPr>
            <a:spLocks noGrp="1"/>
          </p:cNvSpPr>
          <p:nvPr>
            <p:ph type="title"/>
          </p:nvPr>
        </p:nvSpPr>
        <p:spPr/>
        <p:txBody>
          <a:bodyPr/>
          <a:lstStyle/>
          <a:p>
            <a:r>
              <a:rPr lang="nl-NL" dirty="0"/>
              <a:t>Efficiënte online bijeenkomst</a:t>
            </a:r>
          </a:p>
        </p:txBody>
      </p:sp>
      <p:pic>
        <p:nvPicPr>
          <p:cNvPr id="4" name="Afbeelding 3">
            <a:extLst>
              <a:ext uri="{FF2B5EF4-FFF2-40B4-BE49-F238E27FC236}">
                <a16:creationId xmlns:a16="http://schemas.microsoft.com/office/drawing/2014/main" id="{65932A32-E513-4414-9FE7-8CECBF114A15}"/>
              </a:ext>
            </a:extLst>
          </p:cNvPr>
          <p:cNvPicPr>
            <a:picLocks noChangeAspect="1"/>
          </p:cNvPicPr>
          <p:nvPr/>
        </p:nvPicPr>
        <p:blipFill>
          <a:blip r:embed="rId2"/>
          <a:stretch>
            <a:fillRect/>
          </a:stretch>
        </p:blipFill>
        <p:spPr>
          <a:xfrm>
            <a:off x="3495066" y="1690688"/>
            <a:ext cx="5201868" cy="4474789"/>
          </a:xfrm>
          <a:prstGeom prst="rect">
            <a:avLst/>
          </a:prstGeom>
        </p:spPr>
      </p:pic>
    </p:spTree>
    <p:extLst>
      <p:ext uri="{BB962C8B-B14F-4D97-AF65-F5344CB8AC3E}">
        <p14:creationId xmlns:p14="http://schemas.microsoft.com/office/powerpoint/2010/main" val="1759436865"/>
      </p:ext>
    </p:extLst>
  </p:cSld>
  <p:clrMapOvr>
    <a:masterClrMapping/>
  </p:clrMapOvr>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0517EB-918A-4F91-B474-4547F2D83E5C}">
  <ds:schemaRefs>
    <ds:schemaRef ds:uri="http://schemas.microsoft.com/sharepoint/v3/contenttype/forms"/>
  </ds:schemaRefs>
</ds:datastoreItem>
</file>

<file path=customXml/itemProps2.xml><?xml version="1.0" encoding="utf-8"?>
<ds:datastoreItem xmlns:ds="http://schemas.openxmlformats.org/officeDocument/2006/customXml" ds:itemID="{D6614168-1363-41D5-B64A-FC595DA39B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7DE6F1-65E5-4742-993C-166C160C650C}">
  <ds:schemaRefs>
    <ds:schemaRef ds:uri="http://schemas.openxmlformats.org/package/2006/metadata/core-properties"/>
    <ds:schemaRef ds:uri="http://purl.org/dc/dcmitype/"/>
    <ds:schemaRef ds:uri="http://purl.org/dc/elements/1.1/"/>
    <ds:schemaRef ds:uri="34354c1b-6b8c-435b-ad50-990538c19557"/>
    <ds:schemaRef ds:uri="http://schemas.microsoft.com/office/2006/metadata/properties"/>
    <ds:schemaRef ds:uri="http://purl.org/dc/terms/"/>
    <ds:schemaRef ds:uri="http://schemas.microsoft.com/office/2006/documentManagement/types"/>
    <ds:schemaRef ds:uri="47a28104-336f-447d-946e-e305ac2bcd47"/>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593</TotalTime>
  <Words>345</Words>
  <Application>Microsoft Office PowerPoint</Application>
  <PresentationFormat>Breedbeeld</PresentationFormat>
  <Paragraphs>75</Paragraphs>
  <Slides>8</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Calibri</vt:lpstr>
      <vt:lpstr>Calibri Light</vt:lpstr>
      <vt:lpstr>Courier New</vt:lpstr>
      <vt:lpstr>Wingdings</vt:lpstr>
      <vt:lpstr>Thema1</vt:lpstr>
      <vt:lpstr>Herkansing</vt:lpstr>
      <vt:lpstr>PowerPoint-presentatie</vt:lpstr>
      <vt:lpstr>Programma</vt:lpstr>
      <vt:lpstr>Research</vt:lpstr>
      <vt:lpstr>Online bijeenkomst Bingo</vt:lpstr>
      <vt:lpstr>Efficiënte online bijeenkomst</vt:lpstr>
      <vt:lpstr>Efficiënte online bijeenkomst</vt:lpstr>
      <vt:lpstr>Efficiënte online bijeenkomst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MVO</dc:title>
  <dc:creator>Valerie van den Berg</dc:creator>
  <cp:lastModifiedBy>Thomas Noordeloos</cp:lastModifiedBy>
  <cp:revision>8</cp:revision>
  <dcterms:created xsi:type="dcterms:W3CDTF">2020-11-17T12:57:59Z</dcterms:created>
  <dcterms:modified xsi:type="dcterms:W3CDTF">2021-03-17T08:35:35Z</dcterms:modified>
</cp:coreProperties>
</file>