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embeddedFontLst>
    <p:embeddedFont>
      <p:font typeface="Amatic SC" pitchFamily="2" charset="-79"/>
      <p:regular r:id="rId21"/>
      <p:bold r:id="rId22"/>
    </p:embeddedFont>
    <p:embeddedFont>
      <p:font typeface="Helvetica Neue" panose="0200050300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4"/>
  </p:normalViewPr>
  <p:slideViewPr>
    <p:cSldViewPr snapToGrid="0" snapToObjects="1">
      <p:cViewPr varScale="1">
        <p:scale>
          <a:sx n="78" d="100"/>
          <a:sy n="78" d="100"/>
        </p:scale>
        <p:origin x="1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06ed84398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b06ed843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horizontaal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at">
  <p:cSld name="Citaa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Leeg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psomming">
  <p:cSld name="Titel en opsomm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midden">
  <p:cSld name="Titel - midde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subtitel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caal">
  <p:cSld name="Foto - vertica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boven">
  <p:cSld name="Titel - bove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opsomming en foto">
  <p:cSld name="Titel, opsomming en f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sommingstekens">
  <p:cSld name="Opsommingsteke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driemaal">
  <p:cSld name="Foto - driemaal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44500" marR="0" lvl="0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4445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90901" y="-8"/>
            <a:ext cx="16295700" cy="110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432" y="66044"/>
            <a:ext cx="5848654" cy="8935977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76382" y="2282469"/>
            <a:ext cx="4652036" cy="1655596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Welkom </a:t>
            </a:r>
            <a:endParaRPr sz="80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 mijn coachdocument</a:t>
            </a:r>
            <a:endParaRPr sz="35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>
            <a:spLocks noGrp="1"/>
          </p:cNvSpPr>
          <p:nvPr>
            <p:ph type="subTitle" idx="4294967295"/>
          </p:nvPr>
        </p:nvSpPr>
        <p:spPr>
          <a:xfrm>
            <a:off x="406400" y="745331"/>
            <a:ext cx="5119986" cy="1604467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Mijn absentie</a:t>
            </a:r>
            <a:endParaRPr sz="8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911055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Wat heb ik van mijn mentor, de leraren of mijn ouders nodig?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42" name="Google Shape;142;p24"/>
          <p:cNvGrpSpPr/>
          <p:nvPr/>
        </p:nvGrpSpPr>
        <p:grpSpPr>
          <a:xfrm>
            <a:off x="1219589" y="740041"/>
            <a:ext cx="3243808" cy="2184742"/>
            <a:chOff x="0" y="0"/>
            <a:chExt cx="3243807" cy="2184740"/>
          </a:xfrm>
        </p:grpSpPr>
        <p:pic>
          <p:nvPicPr>
            <p:cNvPr id="143" name="Google Shape;143;p24"/>
            <p:cNvPicPr preferRelativeResize="0"/>
            <p:nvPr/>
          </p:nvPicPr>
          <p:blipFill rotWithShape="1">
            <a:blip r:embed="rId4">
              <a:alphaModFix amt="74000"/>
            </a:blip>
            <a:srcRect/>
            <a:stretch/>
          </p:blipFill>
          <p:spPr>
            <a:xfrm>
              <a:off x="31750" y="31750"/>
              <a:ext cx="3180307" cy="212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4"/>
            <p:cNvPicPr preferRelativeResize="0"/>
            <p:nvPr/>
          </p:nvPicPr>
          <p:blipFill rotWithShape="1">
            <a:blip r:embed="rId5">
              <a:alphaModFix amt="74000"/>
            </a:blip>
            <a:srcRect/>
            <a:stretch/>
          </p:blipFill>
          <p:spPr>
            <a:xfrm>
              <a:off x="0" y="0"/>
              <a:ext cx="3243807" cy="21847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24"/>
          <p:cNvGrpSpPr/>
          <p:nvPr/>
        </p:nvGrpSpPr>
        <p:grpSpPr>
          <a:xfrm>
            <a:off x="4660900" y="747185"/>
            <a:ext cx="3243808" cy="2170455"/>
            <a:chOff x="0" y="0"/>
            <a:chExt cx="3243807" cy="2170453"/>
          </a:xfrm>
        </p:grpSpPr>
        <p:pic>
          <p:nvPicPr>
            <p:cNvPr id="146" name="Google Shape;146;p24"/>
            <p:cNvPicPr preferRelativeResize="0"/>
            <p:nvPr/>
          </p:nvPicPr>
          <p:blipFill rotWithShape="1">
            <a:blip r:embed="rId6">
              <a:alphaModFix amt="74000"/>
            </a:blip>
            <a:srcRect/>
            <a:stretch/>
          </p:blipFill>
          <p:spPr>
            <a:xfrm>
              <a:off x="31750" y="31750"/>
              <a:ext cx="3180307" cy="2106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4"/>
            <p:cNvPicPr preferRelativeResize="0"/>
            <p:nvPr/>
          </p:nvPicPr>
          <p:blipFill rotWithShape="1">
            <a:blip r:embed="rId7">
              <a:alphaModFix amt="74000"/>
            </a:blip>
            <a:srcRect/>
            <a:stretch/>
          </p:blipFill>
          <p:spPr>
            <a:xfrm>
              <a:off x="0" y="0"/>
              <a:ext cx="3243807" cy="21704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788175" y="0"/>
            <a:ext cx="9149400" cy="1355100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zijn mijn kwaliteiten en hulpbronnen: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-128826" y="1993900"/>
            <a:ext cx="12005400" cy="5717100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Hulpbronnen zijn dingen die je steunen of sterker maken bijvoorbeeld: mensen om je heen, hobby, dingen die je doet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Kwaliteiten zijn eigenschappen die je hebt bijvoorbeeld: zorgzaam, optimistisch, sterk, gezellig, open, behulpzaam.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>
            <a:spLocks noGrp="1"/>
          </p:cNvSpPr>
          <p:nvPr>
            <p:ph type="subTitle" idx="4294967295"/>
          </p:nvPr>
        </p:nvSpPr>
        <p:spPr>
          <a:xfrm>
            <a:off x="495300" y="635000"/>
            <a:ext cx="5748586" cy="1244700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Doelen</a:t>
            </a:r>
            <a:b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25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Wat wil ik op korte termijn bereiken?</a:t>
            </a:r>
            <a:endParaRPr sz="2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508000" y="2470150"/>
            <a:ext cx="10764838" cy="3289301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Doel 1: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Doel 2: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64" name="Google Shape;164;p26"/>
          <p:cNvGrpSpPr/>
          <p:nvPr/>
        </p:nvGrpSpPr>
        <p:grpSpPr>
          <a:xfrm>
            <a:off x="2349500" y="6269078"/>
            <a:ext cx="3606800" cy="2438401"/>
            <a:chOff x="0" y="0"/>
            <a:chExt cx="3606800" cy="2438400"/>
          </a:xfrm>
        </p:grpSpPr>
        <p:pic>
          <p:nvPicPr>
            <p:cNvPr id="165" name="Google Shape;165;p26"/>
            <p:cNvPicPr preferRelativeResize="0"/>
            <p:nvPr/>
          </p:nvPicPr>
          <p:blipFill rotWithShape="1">
            <a:blip r:embed="rId4">
              <a:alphaModFix amt="74000"/>
            </a:blip>
            <a:srcRect/>
            <a:stretch/>
          </p:blipFill>
          <p:spPr>
            <a:xfrm>
              <a:off x="57150" y="57150"/>
              <a:ext cx="3492500" cy="232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6"/>
            <p:cNvPicPr preferRelativeResize="0"/>
            <p:nvPr/>
          </p:nvPicPr>
          <p:blipFill rotWithShape="1">
            <a:blip r:embed="rId5">
              <a:alphaModFix amt="74000"/>
            </a:blip>
            <a:srcRect/>
            <a:stretch/>
          </p:blipFill>
          <p:spPr>
            <a:xfrm>
              <a:off x="0" y="0"/>
              <a:ext cx="36068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26"/>
          <p:cNvGrpSpPr/>
          <p:nvPr/>
        </p:nvGrpSpPr>
        <p:grpSpPr>
          <a:xfrm>
            <a:off x="6267450" y="6269078"/>
            <a:ext cx="3638761" cy="2438401"/>
            <a:chOff x="0" y="0"/>
            <a:chExt cx="3638760" cy="2438400"/>
          </a:xfrm>
        </p:grpSpPr>
        <p:pic>
          <p:nvPicPr>
            <p:cNvPr id="168" name="Google Shape;168;p26"/>
            <p:cNvPicPr preferRelativeResize="0"/>
            <p:nvPr/>
          </p:nvPicPr>
          <p:blipFill rotWithShape="1">
            <a:blip r:embed="rId6">
              <a:alphaModFix amt="74000"/>
            </a:blip>
            <a:srcRect/>
            <a:stretch/>
          </p:blipFill>
          <p:spPr>
            <a:xfrm>
              <a:off x="57150" y="57150"/>
              <a:ext cx="3524460" cy="232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6"/>
            <p:cNvPicPr preferRelativeResize="0"/>
            <p:nvPr/>
          </p:nvPicPr>
          <p:blipFill rotWithShape="1">
            <a:blip r:embed="rId7">
              <a:alphaModFix amt="74000"/>
            </a:blip>
            <a:srcRect/>
            <a:stretch/>
          </p:blipFill>
          <p:spPr>
            <a:xfrm>
              <a:off x="0" y="0"/>
              <a:ext cx="363876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" name="Google Shape;170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292100" y="546100"/>
            <a:ext cx="11154600" cy="2435100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Welke kwaliteiten en hulpbronnen ga ik gebruiken om mijn doelen te bereiken?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637000" y="3750350"/>
            <a:ext cx="11154600" cy="2666100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Hoe ga ik mijn kwaliteiten en hulpbronnen gebruiken om mijn doelen te bereiken?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>
            <a:spLocks noGrp="1"/>
          </p:cNvSpPr>
          <p:nvPr>
            <p:ph type="subTitle" idx="4294967295"/>
          </p:nvPr>
        </p:nvSpPr>
        <p:spPr>
          <a:xfrm>
            <a:off x="11" y="3505200"/>
            <a:ext cx="12499800" cy="5658900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Het woord dat bij mij past is: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Het woord dat bij mijn klas past is</a:t>
            </a: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: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Het plaatje dat bij deze maand past: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2330399" y="355600"/>
            <a:ext cx="7277202" cy="2222500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Wat heb ik deze maand over</a:t>
            </a:r>
            <a:b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mezelf geleerd dat ik de 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komende maanden kan gebruiken?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700" cy="110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>
            <a:spLocks noGrp="1"/>
          </p:cNvSpPr>
          <p:nvPr>
            <p:ph type="subTitle" idx="4294967295"/>
          </p:nvPr>
        </p:nvSpPr>
        <p:spPr>
          <a:xfrm>
            <a:off x="0" y="410650"/>
            <a:ext cx="10464900" cy="1130400"/>
          </a:xfrm>
          <a:prstGeom prst="rect">
            <a:avLst/>
          </a:prstGeom>
          <a:solidFill>
            <a:srgbClr val="FFFFFF">
              <a:alpha val="73330"/>
            </a:srgbClr>
          </a:solidFill>
          <a:ln w="63500" cap="flat" cmpd="sng">
            <a:solidFill>
              <a:srgbClr val="000000">
                <a:alpha val="7333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>
                <a:latin typeface="Amatic SC"/>
                <a:ea typeface="Amatic SC"/>
                <a:cs typeface="Amatic SC"/>
                <a:sym typeface="Amatic SC"/>
              </a:rPr>
              <a:t>Profiel/vakkenkeuze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00" cy="2534400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0"/>
              </a:srgbClr>
            </a:outerShdw>
          </a:effectLst>
        </p:spPr>
      </p:pic>
      <p:sp>
        <p:nvSpPr>
          <p:cNvPr id="193" name="Google Shape;193;p29"/>
          <p:cNvSpPr txBox="1">
            <a:spLocks noGrp="1"/>
          </p:cNvSpPr>
          <p:nvPr>
            <p:ph type="subTitle" idx="4294967295"/>
          </p:nvPr>
        </p:nvSpPr>
        <p:spPr>
          <a:xfrm>
            <a:off x="11" y="2250350"/>
            <a:ext cx="12499800" cy="5658900"/>
          </a:xfrm>
          <a:prstGeom prst="rect">
            <a:avLst/>
          </a:prstGeom>
          <a:solidFill>
            <a:srgbClr val="FFFFFF">
              <a:alpha val="73330"/>
            </a:srgbClr>
          </a:solidFill>
          <a:ln w="63500" cap="flat" cmpd="sng">
            <a:solidFill>
              <a:srgbClr val="000000">
                <a:alpha val="7333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Ik wil het volgende profiel gaan doen: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Welke verplichte vakken horen bij dit profiel?:</a:t>
            </a:r>
            <a:endParaRPr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Ik heb dit profiel gekozen omdat: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700" cy="110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>
            <a:spLocks noGrp="1"/>
          </p:cNvSpPr>
          <p:nvPr>
            <p:ph type="subTitle" idx="4294967295"/>
          </p:nvPr>
        </p:nvSpPr>
        <p:spPr>
          <a:xfrm>
            <a:off x="0" y="410650"/>
            <a:ext cx="10464900" cy="1130400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wil ik nog vertellen: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0" name="Google Shape;20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  <p:sp>
        <p:nvSpPr>
          <p:cNvPr id="201" name="Google Shape;201;p30"/>
          <p:cNvSpPr txBox="1">
            <a:spLocks noGrp="1"/>
          </p:cNvSpPr>
          <p:nvPr>
            <p:ph type="subTitle" idx="4294967295"/>
          </p:nvPr>
        </p:nvSpPr>
        <p:spPr>
          <a:xfrm>
            <a:off x="2288677" y="2086113"/>
            <a:ext cx="10325100" cy="4529700"/>
          </a:xfrm>
          <a:prstGeom prst="rect">
            <a:avLst/>
          </a:prstGeom>
          <a:solidFill>
            <a:srgbClr val="FFFFFF">
              <a:alpha val="73330"/>
            </a:srgbClr>
          </a:solidFill>
          <a:ln w="63500" cap="flat" cmpd="sng">
            <a:solidFill>
              <a:srgbClr val="000000">
                <a:alpha val="7333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699625" y="673325"/>
            <a:ext cx="10464900" cy="1422300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Aanvulling mentor/ouders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01450" y="-771766"/>
            <a:ext cx="16295700" cy="110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244600" y="693861"/>
            <a:ext cx="5105897" cy="1494136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Introductie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135708" y="2592036"/>
            <a:ext cx="5106000" cy="6286500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matic SC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Foto van jezelfg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6350500" y="2084925"/>
            <a:ext cx="5952600" cy="4091100"/>
          </a:xfrm>
          <a:prstGeom prst="wedgeEllipseCallout">
            <a:avLst>
              <a:gd name="adj1" fmla="val -49385"/>
              <a:gd name="adj2" fmla="val 63942"/>
            </a:avLst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Hallo,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mijn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naam i</a:t>
            </a: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s …..</a:t>
            </a:r>
            <a:b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Ik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ben …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jaar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oud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zit in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klas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….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van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Niekée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Roermond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>
                <a:latin typeface="Amatic SC"/>
                <a:ea typeface="Amatic SC"/>
                <a:cs typeface="Amatic SC"/>
                <a:sym typeface="Amatic SC"/>
              </a:rPr>
              <a:t>……..   is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mijn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mentor.</a:t>
            </a:r>
            <a:endParaRPr sz="3600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99650" y="2489199"/>
            <a:ext cx="6598200" cy="7566000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vond ik leuk:</a:t>
            </a:r>
            <a:endParaRPr sz="36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vond ik minder leuk:</a:t>
            </a: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Dit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had ik </a:t>
            </a: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anders verwacht: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776224" y="1181100"/>
            <a:ext cx="6651753" cy="1308101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Start schooljaar:</a:t>
            </a:r>
            <a:endParaRPr sz="8000"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78" name="Google Shape;78;p16"/>
          <p:cNvGrpSpPr/>
          <p:nvPr/>
        </p:nvGrpSpPr>
        <p:grpSpPr>
          <a:xfrm>
            <a:off x="7842250" y="4292600"/>
            <a:ext cx="3707883" cy="2832100"/>
            <a:chOff x="0" y="0"/>
            <a:chExt cx="3707882" cy="2832100"/>
          </a:xfrm>
        </p:grpSpPr>
        <p:pic>
          <p:nvPicPr>
            <p:cNvPr id="79" name="Google Shape;79;p16"/>
            <p:cNvPicPr preferRelativeResize="0"/>
            <p:nvPr/>
          </p:nvPicPr>
          <p:blipFill rotWithShape="1">
            <a:blip r:embed="rId4">
              <a:alphaModFix amt="74000"/>
            </a:blip>
            <a:srcRect/>
            <a:stretch/>
          </p:blipFill>
          <p:spPr>
            <a:xfrm>
              <a:off x="31750" y="31750"/>
              <a:ext cx="3644382" cy="276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6"/>
            <p:cNvPicPr preferRelativeResize="0"/>
            <p:nvPr/>
          </p:nvPicPr>
          <p:blipFill rotWithShape="1">
            <a:blip r:embed="rId5">
              <a:alphaModFix amt="74000"/>
            </a:blip>
            <a:srcRect/>
            <a:stretch/>
          </p:blipFill>
          <p:spPr>
            <a:xfrm>
              <a:off x="0" y="0"/>
              <a:ext cx="3707882" cy="283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 amt="72508"/>
          </a:blip>
          <a:srcRect/>
          <a:stretch/>
        </p:blipFill>
        <p:spPr>
          <a:xfrm>
            <a:off x="7835900" y="1149350"/>
            <a:ext cx="2768600" cy="2768600"/>
          </a:xfrm>
          <a:prstGeom prst="rect">
            <a:avLst/>
          </a:prstGeom>
          <a:noFill/>
          <a:ln w="635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subTitle" idx="4294967295"/>
          </p:nvPr>
        </p:nvSpPr>
        <p:spPr>
          <a:xfrm>
            <a:off x="1143000" y="1511300"/>
            <a:ext cx="10464800" cy="1130300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Lange termijn doelen</a:t>
            </a:r>
            <a:endParaRPr sz="8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2261100" y="3212675"/>
            <a:ext cx="8228700" cy="4705800"/>
          </a:xfrm>
          <a:prstGeom prst="rect">
            <a:avLst/>
          </a:prstGeom>
          <a:solidFill>
            <a:srgbClr val="FFFFFF">
              <a:alpha val="73333"/>
            </a:srgbClr>
          </a:solidFill>
          <a:ln w="63500" cap="flat" cmpd="sng">
            <a:solidFill>
              <a:srgbClr val="000000">
                <a:alpha val="73333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Waarom heb ik voor deze school gekozen?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wil ik bereiken in de toekomst?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46100" y="723900"/>
            <a:ext cx="7391152" cy="2721256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Opdracht: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Maak met behulp van plaatjes en foto’s een poster waarop je laat zien waar je goed in bent en wat je bezighoudt.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508000" y="8925867"/>
            <a:ext cx="85378" cy="2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177800" marR="0" lvl="0" indent="-109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Helvetica Neue"/>
              <a:buNone/>
            </a:pPr>
            <a:endParaRPr sz="144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661039" y="894840"/>
            <a:ext cx="9869400" cy="6797100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gaat goed:</a:t>
            </a:r>
            <a:b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gaat minder goed: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Dit vind ik moeilijk:</a:t>
            </a:r>
            <a:b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Hoe kan ik het oplossen en wie/wat heb ik daarbij nodig?</a:t>
            </a:r>
            <a:endParaRPr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82275" y="2834824"/>
            <a:ext cx="11132400" cy="4968000"/>
          </a:xfrm>
          <a:prstGeom prst="rect">
            <a:avLst/>
          </a:prstGeom>
          <a:solidFill>
            <a:srgbClr val="FFFFFF">
              <a:alpha val="73725"/>
            </a:srgbClr>
          </a:solidFill>
          <a:ln w="63500" cap="flat" cmpd="sng">
            <a:solidFill>
              <a:srgbClr val="000000">
                <a:alpha val="73725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Waar ben ik trots op?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Waar heb ik mezelf mee verbaasd? 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 amt="74000"/>
          </a:blip>
          <a:srcRect/>
          <a:stretch/>
        </p:blipFill>
        <p:spPr>
          <a:xfrm>
            <a:off x="720040" y="406156"/>
            <a:ext cx="3616262" cy="2039572"/>
          </a:xfrm>
          <a:prstGeom prst="rect">
            <a:avLst/>
          </a:prstGeom>
          <a:noFill/>
          <a:ln w="635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5">
            <a:alphaModFix amt="74000"/>
          </a:blip>
          <a:srcRect/>
          <a:stretch/>
        </p:blipFill>
        <p:spPr>
          <a:xfrm>
            <a:off x="4602864" y="425206"/>
            <a:ext cx="1888836" cy="2001472"/>
          </a:xfrm>
          <a:prstGeom prst="rect">
            <a:avLst/>
          </a:prstGeom>
          <a:noFill/>
          <a:ln w="635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2277319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Hoe voel ik mij op school?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 amt="74000"/>
          </a:blip>
          <a:srcRect/>
          <a:stretch/>
        </p:blipFill>
        <p:spPr>
          <a:xfrm>
            <a:off x="1295400" y="645235"/>
            <a:ext cx="3977553" cy="2227430"/>
          </a:xfrm>
          <a:prstGeom prst="rect">
            <a:avLst/>
          </a:prstGeom>
          <a:noFill/>
          <a:ln w="635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5">
            <a:alphaModFix amt="74000"/>
          </a:blip>
          <a:srcRect/>
          <a:stretch/>
        </p:blipFill>
        <p:spPr>
          <a:xfrm>
            <a:off x="5576551" y="645235"/>
            <a:ext cx="1578378" cy="2227430"/>
          </a:xfrm>
          <a:prstGeom prst="rect">
            <a:avLst/>
          </a:prstGeom>
          <a:noFill/>
          <a:ln w="635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35948" y="7160863"/>
            <a:ext cx="1658752" cy="2534356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76600" y="-987441"/>
            <a:ext cx="16295624" cy="110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647700" y="444500"/>
            <a:ext cx="5178954" cy="1865015"/>
          </a:xfrm>
          <a:prstGeom prst="rect">
            <a:avLst/>
          </a:prstGeom>
          <a:solidFill>
            <a:srgbClr val="FFFFFF">
              <a:alpha val="74117"/>
            </a:srgbClr>
          </a:solidFill>
          <a:ln w="63500" cap="flat" cmpd="sng">
            <a:solidFill>
              <a:srgbClr val="000000">
                <a:alpha val="7411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Mijn cijferlijst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Macintosh PowerPoint</Application>
  <PresentationFormat>Aangepast</PresentationFormat>
  <Paragraphs>69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Helvetica Neue</vt:lpstr>
      <vt:lpstr>Arial</vt:lpstr>
      <vt:lpstr>Amatic SC</vt:lpstr>
      <vt:lpstr>White</vt:lpstr>
      <vt:lpstr>PowerPoint-presentatie</vt:lpstr>
      <vt:lpstr>Introductie</vt:lpstr>
      <vt:lpstr>Dit vond ik leuk:   Dit vond ik minder leuk:    Dit had ik anders verwacht:  </vt:lpstr>
      <vt:lpstr>PowerPoint-presentatie</vt:lpstr>
      <vt:lpstr>Opdracht: Maak met behulp van plaatjes en foto’s een poster waarop je laat zien waar je goed in bent en wat je bezighoudt.</vt:lpstr>
      <vt:lpstr>PowerPoint-presentatie</vt:lpstr>
      <vt:lpstr>Waar ben ik trots op?   Waar heb ik mezelf mee verbaasd?   </vt:lpstr>
      <vt:lpstr>Hoe voel ik mij op school?  </vt:lpstr>
      <vt:lpstr>Mijn cijferlijst</vt:lpstr>
      <vt:lpstr>PowerPoint-presentatie</vt:lpstr>
      <vt:lpstr>Wat heb ik van mijn mentor, de leraren of mijn ouders nodig?  </vt:lpstr>
      <vt:lpstr>Dit zijn mijn kwaliteiten en hulpbronnen:</vt:lpstr>
      <vt:lpstr>PowerPoint-presentatie</vt:lpstr>
      <vt:lpstr>Welke kwaliteiten en hulpbronnen ga ik gebruiken om mijn doelen te bereiken? </vt:lpstr>
      <vt:lpstr>PowerPoint-presentatie</vt:lpstr>
      <vt:lpstr>PowerPoint-presentatie</vt:lpstr>
      <vt:lpstr>PowerPoint-presentatie</vt:lpstr>
      <vt:lpstr>Aanvulling mentor/ouders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Microsoft Office-gebruiker</cp:lastModifiedBy>
  <cp:revision>2</cp:revision>
  <dcterms:modified xsi:type="dcterms:W3CDTF">2021-03-11T13:37:47Z</dcterms:modified>
</cp:coreProperties>
</file>