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4" r:id="rId2"/>
  </p:sldMasterIdLst>
  <p:notesMasterIdLst>
    <p:notesMasterId r:id="rId18"/>
  </p:notesMasterIdLst>
  <p:sldIdLst>
    <p:sldId id="258" r:id="rId3"/>
    <p:sldId id="451" r:id="rId4"/>
    <p:sldId id="477" r:id="rId5"/>
    <p:sldId id="447" r:id="rId6"/>
    <p:sldId id="498" r:id="rId7"/>
    <p:sldId id="499" r:id="rId8"/>
    <p:sldId id="500" r:id="rId9"/>
    <p:sldId id="503" r:id="rId10"/>
    <p:sldId id="502" r:id="rId11"/>
    <p:sldId id="497" r:id="rId12"/>
    <p:sldId id="495" r:id="rId13"/>
    <p:sldId id="496" r:id="rId14"/>
    <p:sldId id="484" r:id="rId15"/>
    <p:sldId id="487" r:id="rId16"/>
    <p:sldId id="50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93B8D3-BA4E-4E9B-9AAD-8B7466640624}" v="54" dt="2021-03-10T11:42:42.7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2" autoAdjust="0"/>
    <p:restoredTop sz="62240" autoAdjust="0"/>
  </p:normalViewPr>
  <p:slideViewPr>
    <p:cSldViewPr snapToGrid="0">
      <p:cViewPr>
        <p:scale>
          <a:sx n="66" d="100"/>
          <a:sy n="66" d="100"/>
        </p:scale>
        <p:origin x="1099"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81A2D0-1950-47FD-BDB1-40E11AD1350B}" type="datetimeFigureOut">
              <a:rPr lang="nl-NL" smtClean="0"/>
              <a:t>10-3-2021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5E9A6B-FAE6-4F7F-87D5-74153DA0C49E}" type="slidenum">
              <a:rPr lang="nl-NL" smtClean="0"/>
              <a:t>‹nr.›</a:t>
            </a:fld>
            <a:endParaRPr lang="nl-NL"/>
          </a:p>
        </p:txBody>
      </p:sp>
    </p:spTree>
    <p:extLst>
      <p:ext uri="{BB962C8B-B14F-4D97-AF65-F5344CB8AC3E}">
        <p14:creationId xmlns:p14="http://schemas.microsoft.com/office/powerpoint/2010/main" val="258930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nationaleiconen.n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l-NL" dirty="0"/>
          </a:p>
        </p:txBody>
      </p:sp>
      <p:sp>
        <p:nvSpPr>
          <p:cNvPr id="15363"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2ACFFE4-AE8B-499D-916C-0C6C9F16697B}" type="slidenum">
              <a:rPr kumimoji="0" lang="nl-NL"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nl-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2712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i="0" dirty="0">
                <a:solidFill>
                  <a:srgbClr val="222222"/>
                </a:solidFill>
                <a:effectLst/>
                <a:latin typeface="RO Sans"/>
              </a:rPr>
              <a:t>Vergisten is een methode om organisch materiaal te verkleinen. Bij het vergisten ontstaat afvalgas wat gebruikt kan worden voor energieopwekking.</a:t>
            </a:r>
          </a:p>
          <a:p>
            <a:pPr algn="l"/>
            <a:r>
              <a:rPr lang="nl-NL" b="0" i="0" dirty="0">
                <a:solidFill>
                  <a:srgbClr val="222222"/>
                </a:solidFill>
                <a:effectLst/>
                <a:latin typeface="RO Sans"/>
              </a:rPr>
              <a:t>Organisch materiaal kan worden vergist, zoals het zuiveringsslib uit de biologische afvalwaterzuivering. In de vergistingsinstallatie wordt organisch materiaal omgezet in methaan, biogas.</a:t>
            </a:r>
          </a:p>
          <a:p>
            <a:pPr algn="l"/>
            <a:endParaRPr lang="nl-NL" b="0" i="0" dirty="0">
              <a:solidFill>
                <a:srgbClr val="222222"/>
              </a:solidFill>
              <a:effectLst/>
              <a:latin typeface="RO Sans"/>
            </a:endParaRPr>
          </a:p>
          <a:p>
            <a:pPr algn="l"/>
            <a:r>
              <a:rPr lang="nl-NL" b="0" i="0" dirty="0">
                <a:solidFill>
                  <a:srgbClr val="222222"/>
                </a:solidFill>
                <a:effectLst/>
                <a:latin typeface="RO Sans"/>
              </a:rPr>
              <a:t> Als de biomassa is omgezet in biogas blijft er over, het </a:t>
            </a:r>
            <a:r>
              <a:rPr lang="nl-NL" b="0" i="0" dirty="0" err="1">
                <a:solidFill>
                  <a:srgbClr val="222222"/>
                </a:solidFill>
                <a:effectLst/>
                <a:latin typeface="RO Sans"/>
              </a:rPr>
              <a:t>digestaat</a:t>
            </a:r>
            <a:r>
              <a:rPr lang="nl-NL" b="0" i="0" dirty="0">
                <a:solidFill>
                  <a:srgbClr val="222222"/>
                </a:solidFill>
                <a:effectLst/>
                <a:latin typeface="RO Sans"/>
              </a:rPr>
              <a:t>. Dit </a:t>
            </a:r>
            <a:r>
              <a:rPr lang="nl-NL" b="0" i="0" dirty="0" err="1">
                <a:solidFill>
                  <a:srgbClr val="222222"/>
                </a:solidFill>
                <a:effectLst/>
                <a:latin typeface="RO Sans"/>
              </a:rPr>
              <a:t>digestaat</a:t>
            </a:r>
            <a:r>
              <a:rPr lang="nl-NL" b="0" i="0" dirty="0">
                <a:solidFill>
                  <a:srgbClr val="222222"/>
                </a:solidFill>
                <a:effectLst/>
                <a:latin typeface="RO Sans"/>
              </a:rPr>
              <a:t> bestaat uit resten kunststoffen, vezels en metalen. Er kan nog een deel organisch materiaal aanwezig zijn. Het </a:t>
            </a:r>
            <a:r>
              <a:rPr lang="nl-NL" b="0" i="0" dirty="0" err="1">
                <a:solidFill>
                  <a:srgbClr val="222222"/>
                </a:solidFill>
                <a:effectLst/>
                <a:latin typeface="RO Sans"/>
              </a:rPr>
              <a:t>digestaat</a:t>
            </a:r>
            <a:r>
              <a:rPr lang="nl-NL" b="0" i="0" dirty="0">
                <a:solidFill>
                  <a:srgbClr val="222222"/>
                </a:solidFill>
                <a:effectLst/>
                <a:latin typeface="RO Sans"/>
              </a:rPr>
              <a:t> is een droog, korrelig materiaal.</a:t>
            </a:r>
          </a:p>
          <a:p>
            <a:pPr algn="l"/>
            <a:r>
              <a:rPr lang="nl-NL" b="0" i="0" dirty="0">
                <a:solidFill>
                  <a:srgbClr val="222222"/>
                </a:solidFill>
                <a:effectLst/>
                <a:latin typeface="RO Sans"/>
              </a:rPr>
              <a:t>Met het biogas kan energie teruggewonnen worden door verbranding in een gasmotor. Een vergistingsinstallatie is een installatie onder verhoogde druk. Daarom zijn er veiligheidsmaatregelen nodig, vanuit het Warenwetbesluit drukapparatuur. Dit besluit is rechtstreeks werkend. Dit betekent dat er geen voorwaarden worden opgenomen in de omgevingsvergunning milieu.</a:t>
            </a:r>
          </a:p>
          <a:p>
            <a:endParaRPr lang="nl-NL" dirty="0"/>
          </a:p>
        </p:txBody>
      </p:sp>
      <p:sp>
        <p:nvSpPr>
          <p:cNvPr id="4" name="Tijdelijke aanduiding voor dianummer 3"/>
          <p:cNvSpPr>
            <a:spLocks noGrp="1"/>
          </p:cNvSpPr>
          <p:nvPr>
            <p:ph type="sldNum" sz="quarter" idx="5"/>
          </p:nvPr>
        </p:nvSpPr>
        <p:spPr/>
        <p:txBody>
          <a:bodyPr/>
          <a:lstStyle/>
          <a:p>
            <a:fld id="{C65E9A6B-FAE6-4F7F-87D5-74153DA0C49E}" type="slidenum">
              <a:rPr lang="nl-NL" smtClean="0"/>
              <a:t>6</a:t>
            </a:fld>
            <a:endParaRPr lang="nl-NL"/>
          </a:p>
        </p:txBody>
      </p:sp>
    </p:spTree>
    <p:extLst>
      <p:ext uri="{BB962C8B-B14F-4D97-AF65-F5344CB8AC3E}">
        <p14:creationId xmlns:p14="http://schemas.microsoft.com/office/powerpoint/2010/main" val="121353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1" i="0" dirty="0">
                <a:solidFill>
                  <a:srgbClr val="3E3E3E"/>
                </a:solidFill>
                <a:effectLst/>
                <a:latin typeface="RijksOverheidSans"/>
              </a:rPr>
              <a:t>Vergisting en vergassing zijn methoden waarmee u hernieuwbaar gas kunt produceren. In Nederland komt vergisting vaker voor dan vergassing.</a:t>
            </a:r>
          </a:p>
          <a:p>
            <a:pPr algn="l"/>
            <a:r>
              <a:rPr lang="nl-NL" b="0" i="0" dirty="0">
                <a:solidFill>
                  <a:srgbClr val="3E3E3E"/>
                </a:solidFill>
                <a:effectLst/>
                <a:latin typeface="RijksOverheidSans"/>
              </a:rPr>
              <a:t>Door vergisting van biomassa ontstaat biogas. Bij vergassing komt productgas vrij, ook wel </a:t>
            </a:r>
            <a:r>
              <a:rPr lang="nl-NL" b="0" i="0" dirty="0" err="1">
                <a:solidFill>
                  <a:srgbClr val="3E3E3E"/>
                </a:solidFill>
                <a:effectLst/>
                <a:latin typeface="RijksOverheidSans"/>
              </a:rPr>
              <a:t>syn</a:t>
            </a:r>
            <a:r>
              <a:rPr lang="nl-NL" b="0" i="0" dirty="0">
                <a:solidFill>
                  <a:srgbClr val="3E3E3E"/>
                </a:solidFill>
                <a:effectLst/>
                <a:latin typeface="RijksOverheidSans"/>
              </a:rPr>
              <a:t>- of synthesegas genoemd</a:t>
            </a:r>
          </a:p>
          <a:p>
            <a:endParaRPr lang="nl-NL" dirty="0"/>
          </a:p>
          <a:p>
            <a:pPr algn="l"/>
            <a:r>
              <a:rPr lang="nl-NL" b="0" i="0" dirty="0">
                <a:solidFill>
                  <a:srgbClr val="114476"/>
                </a:solidFill>
                <a:effectLst/>
                <a:latin typeface="RijksOverheidSans"/>
              </a:rPr>
              <a:t>Vergisting</a:t>
            </a:r>
          </a:p>
          <a:p>
            <a:pPr algn="l"/>
            <a:r>
              <a:rPr lang="nl-NL" b="0" i="0" dirty="0">
                <a:solidFill>
                  <a:srgbClr val="3E3E3E"/>
                </a:solidFill>
                <a:effectLst/>
                <a:latin typeface="RijksOverheidSans"/>
              </a:rPr>
              <a:t>Meestal gaat het bij vergisting om natte verpompbare biomassa (</a:t>
            </a:r>
            <a:r>
              <a:rPr lang="nl-NL" b="0" i="0" dirty="0" err="1">
                <a:solidFill>
                  <a:srgbClr val="3E3E3E"/>
                </a:solidFill>
                <a:effectLst/>
                <a:latin typeface="RijksOverheidSans"/>
              </a:rPr>
              <a:t>drogestofgehalte</a:t>
            </a:r>
            <a:r>
              <a:rPr lang="nl-NL" b="0" i="0" dirty="0">
                <a:solidFill>
                  <a:srgbClr val="3E3E3E"/>
                </a:solidFill>
                <a:effectLst/>
                <a:latin typeface="RijksOverheidSans"/>
              </a:rPr>
              <a:t> 15-20%). Een opkomende techniek is die van de droogvergisting. Dit is het vergisten van stapelbaar organisch materiaal met een hoger </a:t>
            </a:r>
            <a:r>
              <a:rPr lang="nl-NL" b="0" i="0" dirty="0" err="1">
                <a:solidFill>
                  <a:srgbClr val="3E3E3E"/>
                </a:solidFill>
                <a:effectLst/>
                <a:latin typeface="RijksOverheidSans"/>
              </a:rPr>
              <a:t>drogestofgehalte</a:t>
            </a:r>
            <a:r>
              <a:rPr lang="nl-NL" b="0" i="0" dirty="0">
                <a:solidFill>
                  <a:srgbClr val="3E3E3E"/>
                </a:solidFill>
                <a:effectLst/>
                <a:latin typeface="RijksOverheidSans"/>
              </a:rPr>
              <a:t> (20-40%). Denk hierbij aan grassen en groente-, fruit- en tuinafval (gft).</a:t>
            </a:r>
          </a:p>
          <a:p>
            <a:pPr algn="l"/>
            <a:r>
              <a:rPr lang="nl-NL" b="0" i="0" dirty="0">
                <a:solidFill>
                  <a:srgbClr val="3E3E3E"/>
                </a:solidFill>
                <a:effectLst/>
                <a:latin typeface="RijksOverheidSans"/>
              </a:rPr>
              <a:t>Vergisting levert een bijdrage aan het klimaatbeleid. Het dringt de overige broeikasgasuitstoot terug. Bijvoorbeeld wanneer dagverse mest wordt vergist. Zo wordt methaanuitstoot uit mestopslag voorkomen.</a:t>
            </a:r>
          </a:p>
          <a:p>
            <a:pPr algn="l"/>
            <a:r>
              <a:rPr lang="nl-NL" b="0" i="0" dirty="0">
                <a:solidFill>
                  <a:srgbClr val="3E3E3E"/>
                </a:solidFill>
                <a:effectLst/>
                <a:latin typeface="RijksOverheidSans"/>
              </a:rPr>
              <a:t>De afgelopen jaren nam het aantal </a:t>
            </a:r>
            <a:r>
              <a:rPr lang="nl-NL" b="0" i="0" dirty="0" err="1">
                <a:solidFill>
                  <a:srgbClr val="3E3E3E"/>
                </a:solidFill>
                <a:effectLst/>
                <a:latin typeface="RijksOverheidSans"/>
              </a:rPr>
              <a:t>vergisters</a:t>
            </a:r>
            <a:r>
              <a:rPr lang="nl-NL" b="0" i="0" dirty="0">
                <a:solidFill>
                  <a:srgbClr val="3E3E3E"/>
                </a:solidFill>
                <a:effectLst/>
                <a:latin typeface="RijksOverheidSans"/>
              </a:rPr>
              <a:t> flink toe, waarbij er steeds meer laagwaardige reststromen worden gebruikt. De inzet van laagwaardige reststromen is positief, omdat deze vaak geen andere toepassing kennen dan opwekking van bio-energie.</a:t>
            </a:r>
          </a:p>
          <a:p>
            <a:endParaRPr lang="nl-NL" dirty="0"/>
          </a:p>
        </p:txBody>
      </p:sp>
      <p:sp>
        <p:nvSpPr>
          <p:cNvPr id="4" name="Tijdelijke aanduiding voor dianummer 3"/>
          <p:cNvSpPr>
            <a:spLocks noGrp="1"/>
          </p:cNvSpPr>
          <p:nvPr>
            <p:ph type="sldNum" sz="quarter" idx="5"/>
          </p:nvPr>
        </p:nvSpPr>
        <p:spPr/>
        <p:txBody>
          <a:bodyPr/>
          <a:lstStyle/>
          <a:p>
            <a:fld id="{C65E9A6B-FAE6-4F7F-87D5-74153DA0C49E}" type="slidenum">
              <a:rPr lang="nl-NL" smtClean="0"/>
              <a:t>7</a:t>
            </a:fld>
            <a:endParaRPr lang="nl-NL"/>
          </a:p>
        </p:txBody>
      </p:sp>
    </p:spTree>
    <p:extLst>
      <p:ext uri="{BB962C8B-B14F-4D97-AF65-F5344CB8AC3E}">
        <p14:creationId xmlns:p14="http://schemas.microsoft.com/office/powerpoint/2010/main" val="3095880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i="0" dirty="0" err="1">
                <a:solidFill>
                  <a:srgbClr val="202124"/>
                </a:solidFill>
                <a:effectLst/>
                <a:latin typeface="arial" panose="020B0604020202020204" pitchFamily="34" charset="0"/>
              </a:rPr>
              <a:t>Mesofiel</a:t>
            </a:r>
            <a:r>
              <a:rPr lang="nl-NL" b="0" i="0" dirty="0">
                <a:solidFill>
                  <a:srgbClr val="202124"/>
                </a:solidFill>
                <a:effectLst/>
                <a:latin typeface="arial" panose="020B0604020202020204" pitchFamily="34" charset="0"/>
              </a:rPr>
              <a:t> (samengesteld uit de Oudgriekse woorden </a:t>
            </a:r>
            <a:r>
              <a:rPr lang="nl-NL" b="0" i="0" dirty="0" err="1">
                <a:solidFill>
                  <a:srgbClr val="202124"/>
                </a:solidFill>
                <a:effectLst/>
                <a:latin typeface="arial" panose="020B0604020202020204" pitchFamily="34" charset="0"/>
              </a:rPr>
              <a:t>μέσος</a:t>
            </a:r>
            <a:r>
              <a:rPr lang="nl-NL" b="0" i="0" dirty="0">
                <a:solidFill>
                  <a:srgbClr val="202124"/>
                </a:solidFill>
                <a:effectLst/>
                <a:latin typeface="arial" panose="020B0604020202020204" pitchFamily="34" charset="0"/>
              </a:rPr>
              <a:t>/</a:t>
            </a:r>
            <a:r>
              <a:rPr lang="nl-NL" b="0" i="0" dirty="0" err="1">
                <a:solidFill>
                  <a:srgbClr val="202124"/>
                </a:solidFill>
                <a:effectLst/>
                <a:latin typeface="arial" panose="020B0604020202020204" pitchFamily="34" charset="0"/>
              </a:rPr>
              <a:t>mésos</a:t>
            </a:r>
            <a:r>
              <a:rPr lang="nl-NL" b="0" i="0" dirty="0">
                <a:solidFill>
                  <a:srgbClr val="202124"/>
                </a:solidFill>
                <a:effectLst/>
                <a:latin typeface="arial" panose="020B0604020202020204" pitchFamily="34" charset="0"/>
              </a:rPr>
              <a:t> „midden“ en </a:t>
            </a:r>
            <a:r>
              <a:rPr lang="nl-NL" b="0" i="0" dirty="0" err="1">
                <a:solidFill>
                  <a:srgbClr val="202124"/>
                </a:solidFill>
                <a:effectLst/>
                <a:latin typeface="arial" panose="020B0604020202020204" pitchFamily="34" charset="0"/>
              </a:rPr>
              <a:t>φίλος</a:t>
            </a:r>
            <a:r>
              <a:rPr lang="nl-NL" b="0" i="0" dirty="0">
                <a:solidFill>
                  <a:srgbClr val="202124"/>
                </a:solidFill>
                <a:effectLst/>
                <a:latin typeface="arial" panose="020B0604020202020204" pitchFamily="34" charset="0"/>
              </a:rPr>
              <a:t>/</a:t>
            </a:r>
            <a:r>
              <a:rPr lang="nl-NL" b="0" i="0" dirty="0" err="1">
                <a:solidFill>
                  <a:srgbClr val="202124"/>
                </a:solidFill>
                <a:effectLst/>
                <a:latin typeface="arial" panose="020B0604020202020204" pitchFamily="34" charset="0"/>
              </a:rPr>
              <a:t>phílos</a:t>
            </a:r>
            <a:r>
              <a:rPr lang="nl-NL" b="0" i="0" dirty="0">
                <a:solidFill>
                  <a:srgbClr val="202124"/>
                </a:solidFill>
                <a:effectLst/>
                <a:latin typeface="arial" panose="020B0604020202020204" pitchFamily="34" charset="0"/>
              </a:rPr>
              <a:t> „liefhebbend“) betekent letterlijk "het middelmatige liefhebben". De term wordt vooral in de microbiologie en de plantkunde toegepast.</a:t>
            </a:r>
            <a:endParaRPr lang="nl-NL" dirty="0"/>
          </a:p>
        </p:txBody>
      </p:sp>
      <p:sp>
        <p:nvSpPr>
          <p:cNvPr id="4" name="Tijdelijke aanduiding voor dianummer 3"/>
          <p:cNvSpPr>
            <a:spLocks noGrp="1"/>
          </p:cNvSpPr>
          <p:nvPr>
            <p:ph type="sldNum" sz="quarter" idx="5"/>
          </p:nvPr>
        </p:nvSpPr>
        <p:spPr/>
        <p:txBody>
          <a:bodyPr/>
          <a:lstStyle/>
          <a:p>
            <a:fld id="{C65E9A6B-FAE6-4F7F-87D5-74153DA0C49E}" type="slidenum">
              <a:rPr lang="nl-NL" smtClean="0"/>
              <a:t>8</a:t>
            </a:fld>
            <a:endParaRPr lang="nl-NL"/>
          </a:p>
        </p:txBody>
      </p:sp>
    </p:spTree>
    <p:extLst>
      <p:ext uri="{BB962C8B-B14F-4D97-AF65-F5344CB8AC3E}">
        <p14:creationId xmlns:p14="http://schemas.microsoft.com/office/powerpoint/2010/main" val="1820225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i="0" dirty="0">
                <a:solidFill>
                  <a:srgbClr val="3E3E3E"/>
                </a:solidFill>
                <a:effectLst/>
                <a:latin typeface="RijksOverheidSans"/>
              </a:rPr>
              <a:t>Vergisting en vergassing zijn natuurlijke afbraakprocessen. Daarbij ontstaat biogas, bestaande uit:</a:t>
            </a:r>
          </a:p>
          <a:p>
            <a:pPr algn="l">
              <a:buFont typeface="Arial" panose="020B0604020202020204" pitchFamily="34" charset="0"/>
              <a:buChar char="•"/>
            </a:pPr>
            <a:r>
              <a:rPr lang="nl-NL" b="0" i="0" dirty="0">
                <a:solidFill>
                  <a:srgbClr val="3E3E3E"/>
                </a:solidFill>
                <a:effectLst/>
                <a:latin typeface="RijksOverheidSans"/>
              </a:rPr>
              <a:t>60-65% methaan (CH</a:t>
            </a:r>
            <a:r>
              <a:rPr lang="nl-NL" b="0" i="0" baseline="-25000" dirty="0">
                <a:solidFill>
                  <a:srgbClr val="3E3E3E"/>
                </a:solidFill>
                <a:effectLst/>
                <a:latin typeface="RijksOverheidSans"/>
              </a:rPr>
              <a:t>4</a:t>
            </a:r>
            <a:r>
              <a:rPr lang="nl-NL" b="0" i="0" dirty="0">
                <a:solidFill>
                  <a:srgbClr val="3E3E3E"/>
                </a:solidFill>
                <a:effectLst/>
                <a:latin typeface="RijksOverheidSans"/>
              </a:rPr>
              <a:t>)</a:t>
            </a:r>
          </a:p>
          <a:p>
            <a:pPr algn="l">
              <a:buFont typeface="Arial" panose="020B0604020202020204" pitchFamily="34" charset="0"/>
              <a:buChar char="•"/>
            </a:pPr>
            <a:r>
              <a:rPr lang="nl-NL" b="0" i="0" dirty="0">
                <a:solidFill>
                  <a:srgbClr val="3E3E3E"/>
                </a:solidFill>
                <a:effectLst/>
                <a:latin typeface="RijksOverheidSans"/>
              </a:rPr>
              <a:t>33-38% koolstofdioxide (CO</a:t>
            </a:r>
            <a:r>
              <a:rPr lang="nl-NL" b="0" i="0" baseline="-25000" dirty="0">
                <a:solidFill>
                  <a:srgbClr val="3E3E3E"/>
                </a:solidFill>
                <a:effectLst/>
                <a:latin typeface="RijksOverheidSans"/>
              </a:rPr>
              <a:t>2</a:t>
            </a:r>
            <a:r>
              <a:rPr lang="nl-NL" b="0" i="0" dirty="0">
                <a:solidFill>
                  <a:srgbClr val="3E3E3E"/>
                </a:solidFill>
                <a:effectLst/>
                <a:latin typeface="RijksOverheidSans"/>
              </a:rPr>
              <a:t>)</a:t>
            </a:r>
          </a:p>
          <a:p>
            <a:pPr algn="l">
              <a:buFont typeface="Arial" panose="020B0604020202020204" pitchFamily="34" charset="0"/>
              <a:buChar char="•"/>
            </a:pPr>
            <a:r>
              <a:rPr lang="nl-NL" b="0" i="0" dirty="0">
                <a:solidFill>
                  <a:srgbClr val="3E3E3E"/>
                </a:solidFill>
                <a:effectLst/>
                <a:latin typeface="RijksOverheidSans"/>
              </a:rPr>
              <a:t>waterstofsulfide (H</a:t>
            </a:r>
            <a:r>
              <a:rPr lang="nl-NL" b="0" i="0" baseline="-25000" dirty="0">
                <a:solidFill>
                  <a:srgbClr val="3E3E3E"/>
                </a:solidFill>
                <a:effectLst/>
                <a:latin typeface="RijksOverheidSans"/>
              </a:rPr>
              <a:t>2</a:t>
            </a:r>
            <a:r>
              <a:rPr lang="nl-NL" b="0" i="0" dirty="0">
                <a:solidFill>
                  <a:srgbClr val="3E3E3E"/>
                </a:solidFill>
                <a:effectLst/>
                <a:latin typeface="RijksOverheidSans"/>
              </a:rPr>
              <a:t>S)</a:t>
            </a:r>
          </a:p>
          <a:p>
            <a:pPr algn="l">
              <a:buFont typeface="Arial" panose="020B0604020202020204" pitchFamily="34" charset="0"/>
              <a:buChar char="•"/>
            </a:pPr>
            <a:r>
              <a:rPr lang="nl-NL" b="0" i="0" dirty="0">
                <a:solidFill>
                  <a:srgbClr val="3E3E3E"/>
                </a:solidFill>
                <a:effectLst/>
                <a:latin typeface="RijksOverheidSans"/>
              </a:rPr>
              <a:t>ammoniak (NH</a:t>
            </a:r>
            <a:r>
              <a:rPr lang="nl-NL" b="0" i="0" baseline="-25000" dirty="0">
                <a:solidFill>
                  <a:srgbClr val="3E3E3E"/>
                </a:solidFill>
                <a:effectLst/>
                <a:latin typeface="RijksOverheidSans"/>
              </a:rPr>
              <a:t>3</a:t>
            </a:r>
            <a:r>
              <a:rPr lang="nl-NL" b="0" i="0" dirty="0">
                <a:solidFill>
                  <a:srgbClr val="3E3E3E"/>
                </a:solidFill>
                <a:effectLst/>
                <a:latin typeface="RijksOverheidSans"/>
              </a:rPr>
              <a:t>)</a:t>
            </a:r>
          </a:p>
          <a:p>
            <a:pPr algn="l">
              <a:buFont typeface="Arial" panose="020B0604020202020204" pitchFamily="34" charset="0"/>
              <a:buChar char="•"/>
            </a:pPr>
            <a:r>
              <a:rPr lang="nl-NL" b="0" i="0" dirty="0">
                <a:solidFill>
                  <a:srgbClr val="3E3E3E"/>
                </a:solidFill>
                <a:effectLst/>
                <a:latin typeface="RijksOverheidSans"/>
              </a:rPr>
              <a:t>sporenelementen</a:t>
            </a:r>
          </a:p>
          <a:p>
            <a:endParaRPr lang="nl-NL" dirty="0"/>
          </a:p>
        </p:txBody>
      </p:sp>
      <p:sp>
        <p:nvSpPr>
          <p:cNvPr id="4" name="Tijdelijke aanduiding voor dianummer 3"/>
          <p:cNvSpPr>
            <a:spLocks noGrp="1"/>
          </p:cNvSpPr>
          <p:nvPr>
            <p:ph type="sldNum" sz="quarter" idx="5"/>
          </p:nvPr>
        </p:nvSpPr>
        <p:spPr/>
        <p:txBody>
          <a:bodyPr/>
          <a:lstStyle/>
          <a:p>
            <a:fld id="{C65E9A6B-FAE6-4F7F-87D5-74153DA0C49E}" type="slidenum">
              <a:rPr lang="nl-NL" smtClean="0"/>
              <a:t>9</a:t>
            </a:fld>
            <a:endParaRPr lang="nl-NL"/>
          </a:p>
        </p:txBody>
      </p:sp>
    </p:spTree>
    <p:extLst>
      <p:ext uri="{BB962C8B-B14F-4D97-AF65-F5344CB8AC3E}">
        <p14:creationId xmlns:p14="http://schemas.microsoft.com/office/powerpoint/2010/main" val="4186640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i="0" dirty="0">
                <a:solidFill>
                  <a:srgbClr val="004B85"/>
                </a:solidFill>
                <a:effectLst/>
                <a:latin typeface="Open Sans"/>
              </a:rPr>
              <a:t>Natuur als business partner</a:t>
            </a:r>
          </a:p>
          <a:p>
            <a:pPr algn="l"/>
            <a:r>
              <a:rPr lang="nl-NL" b="0" i="0" dirty="0">
                <a:solidFill>
                  <a:srgbClr val="000000"/>
                </a:solidFill>
                <a:effectLst/>
                <a:latin typeface="Open Sans"/>
              </a:rPr>
              <a:t>Met de hulp van algen halen we in een experiment in het NIOO-gebouw waardevolle stoffen zoals fosfaten uit poep en plas. Zo bouwen we een klein 'ecosysteem' dat het goud weer terugwint en het water zuivert - zelfs van medicijnresten. Het water wordt dan weer zo schoon dat het terug de natuur in kan. De natuur als </a:t>
            </a:r>
            <a:r>
              <a:rPr lang="nl-NL" b="0" i="1" dirty="0">
                <a:solidFill>
                  <a:srgbClr val="000000"/>
                </a:solidFill>
                <a:effectLst/>
                <a:latin typeface="Open Sans"/>
              </a:rPr>
              <a:t>business partner</a:t>
            </a:r>
            <a:r>
              <a:rPr lang="nl-NL" b="0" i="0" dirty="0">
                <a:solidFill>
                  <a:srgbClr val="000000"/>
                </a:solidFill>
                <a:effectLst/>
                <a:latin typeface="Open Sans"/>
              </a:rPr>
              <a:t>!</a:t>
            </a:r>
          </a:p>
          <a:p>
            <a:pPr algn="l"/>
            <a:r>
              <a:rPr lang="nl-NL" b="0" i="0" dirty="0">
                <a:solidFill>
                  <a:srgbClr val="004B85"/>
                </a:solidFill>
                <a:effectLst/>
                <a:latin typeface="Open Sans"/>
              </a:rPr>
              <a:t>Hoe?</a:t>
            </a:r>
          </a:p>
          <a:p>
            <a:pPr algn="l"/>
            <a:r>
              <a:rPr lang="nl-NL" b="0" i="0" dirty="0">
                <a:solidFill>
                  <a:srgbClr val="000000"/>
                </a:solidFill>
                <a:effectLst/>
                <a:latin typeface="Open Sans"/>
              </a:rPr>
              <a:t>Bij dit project werkt het NIOO samen met allerlei partners uit het onderzoek, het bedrijfsleven en bij de overheid. Het experimentele onderdeel met de algenbioreactor is genomineerd voor de </a:t>
            </a:r>
            <a:r>
              <a:rPr lang="nl-NL" b="0" i="0" u="none" strike="noStrike" dirty="0">
                <a:solidFill>
                  <a:srgbClr val="004B85"/>
                </a:solidFill>
                <a:effectLst/>
                <a:latin typeface="Open Sans"/>
                <a:hlinkClick r:id="rId3"/>
              </a:rPr>
              <a:t>Nationale Iconen 2016</a:t>
            </a:r>
            <a:r>
              <a:rPr lang="nl-NL" b="0" i="0" dirty="0">
                <a:solidFill>
                  <a:srgbClr val="000000"/>
                </a:solidFill>
                <a:effectLst/>
                <a:latin typeface="Open Sans"/>
              </a:rPr>
              <a:t>. Hoe gaat het precies in zijn werk? Bekijk de </a:t>
            </a:r>
            <a:r>
              <a:rPr lang="nl-NL" b="0" i="0" dirty="0" err="1">
                <a:solidFill>
                  <a:srgbClr val="000000"/>
                </a:solidFill>
                <a:effectLst/>
                <a:latin typeface="Open Sans"/>
              </a:rPr>
              <a:t>infographic</a:t>
            </a:r>
            <a:r>
              <a:rPr lang="nl-NL" b="0" i="0" dirty="0">
                <a:solidFill>
                  <a:srgbClr val="000000"/>
                </a:solidFill>
                <a:effectLst/>
                <a:latin typeface="Open Sans"/>
              </a:rPr>
              <a:t>, de filmpjes en de nieuwsberichten hieronder.</a:t>
            </a:r>
          </a:p>
          <a:p>
            <a:endParaRPr lang="nl-NL" dirty="0"/>
          </a:p>
        </p:txBody>
      </p:sp>
      <p:sp>
        <p:nvSpPr>
          <p:cNvPr id="4" name="Tijdelijke aanduiding voor dianummer 3"/>
          <p:cNvSpPr>
            <a:spLocks noGrp="1"/>
          </p:cNvSpPr>
          <p:nvPr>
            <p:ph type="sldNum" sz="quarter" idx="5"/>
          </p:nvPr>
        </p:nvSpPr>
        <p:spPr/>
        <p:txBody>
          <a:bodyPr/>
          <a:lstStyle/>
          <a:p>
            <a:fld id="{C65E9A6B-FAE6-4F7F-87D5-74153DA0C49E}" type="slidenum">
              <a:rPr lang="nl-NL" smtClean="0"/>
              <a:t>11</a:t>
            </a:fld>
            <a:endParaRPr lang="nl-NL"/>
          </a:p>
        </p:txBody>
      </p:sp>
    </p:spTree>
    <p:extLst>
      <p:ext uri="{BB962C8B-B14F-4D97-AF65-F5344CB8AC3E}">
        <p14:creationId xmlns:p14="http://schemas.microsoft.com/office/powerpoint/2010/main" val="3702978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1EF8B88-49C2-453F-92C1-FE690164DB82}" type="slidenum">
              <a:rPr lang="nl-NL" smtClean="0"/>
              <a:t>12</a:t>
            </a:fld>
            <a:endParaRPr lang="nl-NL"/>
          </a:p>
        </p:txBody>
      </p:sp>
    </p:spTree>
    <p:extLst>
      <p:ext uri="{BB962C8B-B14F-4D97-AF65-F5344CB8AC3E}">
        <p14:creationId xmlns:p14="http://schemas.microsoft.com/office/powerpoint/2010/main" val="3113279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l-NL" dirty="0"/>
          </a:p>
        </p:txBody>
      </p:sp>
      <p:sp>
        <p:nvSpPr>
          <p:cNvPr id="15363"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2ACFFE4-AE8B-499D-916C-0C6C9F16697B}" type="slidenum">
              <a:rPr kumimoji="0" lang="nl-NL"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nl-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9891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C16555-CD8C-4E0F-B17C-58DDAB5F2F90}"/>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EF7E7CC0-96B7-49E8-B778-88690755E8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15033A1F-2CD8-4EF4-A1D7-9A7175C90DA6}"/>
              </a:ext>
            </a:extLst>
          </p:cNvPr>
          <p:cNvSpPr>
            <a:spLocks noGrp="1"/>
          </p:cNvSpPr>
          <p:nvPr>
            <p:ph type="dt" sz="half" idx="10"/>
          </p:nvPr>
        </p:nvSpPr>
        <p:spPr/>
        <p:txBody>
          <a:bodyPr/>
          <a:lstStyle/>
          <a:p>
            <a:fld id="{CC3AF016-523E-4559-B98B-ACADF36923CA}" type="datetimeFigureOut">
              <a:rPr lang="nl-NL" smtClean="0"/>
              <a:t>10-3-2021</a:t>
            </a:fld>
            <a:endParaRPr lang="nl-NL"/>
          </a:p>
        </p:txBody>
      </p:sp>
      <p:sp>
        <p:nvSpPr>
          <p:cNvPr id="5" name="Tijdelijke aanduiding voor voettekst 4">
            <a:extLst>
              <a:ext uri="{FF2B5EF4-FFF2-40B4-BE49-F238E27FC236}">
                <a16:creationId xmlns:a16="http://schemas.microsoft.com/office/drawing/2014/main" id="{4FE78DAA-B787-4572-9785-A39B8E700E4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FFF7317-BE97-4FEF-BC56-1DAA3CFF41F5}"/>
              </a:ext>
            </a:extLst>
          </p:cNvPr>
          <p:cNvSpPr>
            <a:spLocks noGrp="1"/>
          </p:cNvSpPr>
          <p:nvPr>
            <p:ph type="sldNum" sz="quarter" idx="12"/>
          </p:nvPr>
        </p:nvSpPr>
        <p:spPr/>
        <p:txBody>
          <a:bodyPr/>
          <a:lstStyle/>
          <a:p>
            <a:fld id="{681A5682-F3D1-4E8F-A281-2329D9DE1BC6}" type="slidenum">
              <a:rPr lang="nl-NL" smtClean="0"/>
              <a:t>‹nr.›</a:t>
            </a:fld>
            <a:endParaRPr lang="nl-NL"/>
          </a:p>
        </p:txBody>
      </p:sp>
    </p:spTree>
    <p:extLst>
      <p:ext uri="{BB962C8B-B14F-4D97-AF65-F5344CB8AC3E}">
        <p14:creationId xmlns:p14="http://schemas.microsoft.com/office/powerpoint/2010/main" val="996030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10-3-2021</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779367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10-3-2021</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993332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normAutofit/>
          </a:bodyPr>
          <a:lstStyle>
            <a:lvl1pPr>
              <a:defRPr sz="2800">
                <a:latin typeface="Arial" pitchFamily="34" charset="0"/>
                <a:cs typeface="Arial" pitchFamily="34" charset="0"/>
              </a:defRPr>
            </a:lvl1pPr>
          </a:lstStyle>
          <a:p>
            <a:r>
              <a:rPr lang="nl-NL"/>
              <a:t>Klik om de stijl te bewerken</a:t>
            </a:r>
          </a:p>
        </p:txBody>
      </p:sp>
      <p:sp>
        <p:nvSpPr>
          <p:cNvPr id="3" name="Ondertitel 2"/>
          <p:cNvSpPr>
            <a:spLocks noGrp="1"/>
          </p:cNvSpPr>
          <p:nvPr>
            <p:ph type="subTitle" idx="1"/>
          </p:nvPr>
        </p:nvSpPr>
        <p:spPr>
          <a:xfrm>
            <a:off x="1828800" y="3886200"/>
            <a:ext cx="85344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10-3-2021</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984895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noAutofit/>
          </a:bodyPr>
          <a:lstStyle>
            <a:lvl1pPr algn="l">
              <a:defRPr sz="2800" b="1">
                <a:latin typeface="Arial" pitchFamily="34" charset="0"/>
                <a:cs typeface="Arial" pitchFamily="34" charset="0"/>
              </a:defRPr>
            </a:lvl1pPr>
          </a:lstStyle>
          <a:p>
            <a:r>
              <a:rPr lang="nl-NL"/>
              <a:t>Klik om de stijl te bewerken</a:t>
            </a:r>
          </a:p>
        </p:txBody>
      </p:sp>
      <p:sp>
        <p:nvSpPr>
          <p:cNvPr id="3" name="Tijdelijke aanduiding voor inhoud 2"/>
          <p:cNvSpPr>
            <a:spLocks noGrp="1"/>
          </p:cNvSpPr>
          <p:nvPr>
            <p:ph idx="1"/>
          </p:nvPr>
        </p:nvSpPr>
        <p:spPr>
          <a:xfrm>
            <a:off x="2735627" y="1196753"/>
            <a:ext cx="8846773"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10-3-2021</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74354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normAutofit/>
          </a:bodyPr>
          <a:lstStyle>
            <a:lvl1pPr algn="l">
              <a:defRPr sz="3600" b="1" cap="all">
                <a:latin typeface="Arial" pitchFamily="34" charset="0"/>
                <a:cs typeface="Arial" pitchFamily="34" charset="0"/>
              </a:defRPr>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10-3-2021</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371317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a:t>Klik om de stijl te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10-3-2021</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39434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10-3-2021</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747508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10-3-2021</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463164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10-3-2021</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016914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10-3-2021</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15730255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1.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3357353D-C5A3-4FEE-89ED-A6F28264D1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9D4B94FF-04E6-43DA-9F09-130C68545C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77C8459-5A96-4782-A014-506113FC8F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3AF016-523E-4559-B98B-ACADF36923CA}" type="datetimeFigureOut">
              <a:rPr lang="nl-NL" smtClean="0"/>
              <a:t>10-3-2021</a:t>
            </a:fld>
            <a:endParaRPr lang="nl-NL"/>
          </a:p>
        </p:txBody>
      </p:sp>
      <p:sp>
        <p:nvSpPr>
          <p:cNvPr id="5" name="Tijdelijke aanduiding voor voettekst 4">
            <a:extLst>
              <a:ext uri="{FF2B5EF4-FFF2-40B4-BE49-F238E27FC236}">
                <a16:creationId xmlns:a16="http://schemas.microsoft.com/office/drawing/2014/main" id="{D0EFE718-E317-4A18-8E0F-613A605114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C55E8609-2466-4ED9-B2AA-BCFA852965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1A5682-F3D1-4E8F-A281-2329D9DE1BC6}" type="slidenum">
              <a:rPr lang="nl-NL" smtClean="0"/>
              <a:t>‹nr.›</a:t>
            </a:fld>
            <a:endParaRPr lang="nl-NL"/>
          </a:p>
        </p:txBody>
      </p:sp>
    </p:spTree>
    <p:extLst>
      <p:ext uri="{BB962C8B-B14F-4D97-AF65-F5344CB8AC3E}">
        <p14:creationId xmlns:p14="http://schemas.microsoft.com/office/powerpoint/2010/main" val="1335902163"/>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21000"/>
            <a:lum/>
          </a:blip>
          <a:srcRect/>
          <a:stretch>
            <a:fillRect l="-20000" r="-20000"/>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D0DF-6525-4DBA-86C1-2BE34BA5B55D}" type="datetimeFigureOut">
              <a:rPr lang="nl-NL" smtClean="0">
                <a:solidFill>
                  <a:prstClr val="black">
                    <a:tint val="75000"/>
                  </a:prstClr>
                </a:solidFill>
              </a:rPr>
              <a:pPr/>
              <a:t>10-3-2021</a:t>
            </a:fld>
            <a:endParaRPr lang="nl-NL">
              <a:solidFill>
                <a:prstClr val="black">
                  <a:tint val="75000"/>
                </a:prstClr>
              </a:solidFill>
            </a:endParaRPr>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pic>
        <p:nvPicPr>
          <p:cNvPr id="7"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 y="1"/>
            <a:ext cx="12189884"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500442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vpro.nl/programmas/tegenlicht/kijk/afleveringen/2013-2014/de-kracht-van-water.html"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mailto:gru@helicon.nl"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hieropgewekt.nl/kennisdossiers/postcoderoosregeling-financiele-aspecten" TargetMode="External"/><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hyperlink" Target="https://www.cbs.nl/" TargetMode="External"/><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hieropgewekt.nl/kennisdossiers/postcoderoosregeling-financiele-aspecten" TargetMode="External"/><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hyperlink" Target="https://www.cbs.nl/" TargetMode="External"/><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s://www.youtube.com/watch?v=-ivYFiYkUWo"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Rechthoek 1"/>
          <p:cNvSpPr/>
          <p:nvPr/>
        </p:nvSpPr>
        <p:spPr>
          <a:xfrm>
            <a:off x="8842248" y="1481328"/>
            <a:ext cx="2926080" cy="246888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nl-NL" sz="4400" b="0" i="0" u="none" strike="noStrike" kern="1200" cap="none" spc="0" normalizeH="0" baseline="0" noProof="0" dirty="0">
                <a:ln>
                  <a:noFill/>
                </a:ln>
                <a:solidFill>
                  <a:prstClr val="black"/>
                </a:solidFill>
                <a:effectLst/>
                <a:uLnTx/>
                <a:uFillTx/>
                <a:latin typeface="Calibri" panose="020F0502020204030204"/>
                <a:ea typeface="+mn-ea"/>
                <a:cs typeface="+mn-cs"/>
              </a:rPr>
              <a:t>Water &amp; energie</a:t>
            </a:r>
          </a:p>
          <a:p>
            <a:pPr marL="0" marR="0" lvl="0" indent="0" algn="l" defTabSz="914400" rtl="0" eaLnBrk="1" fontAlgn="auto" latinLnBrk="0" hangingPunct="1">
              <a:lnSpc>
                <a:spcPct val="90000"/>
              </a:lnSpc>
              <a:spcBef>
                <a:spcPct val="0"/>
              </a:spcBef>
              <a:spcAft>
                <a:spcPts val="600"/>
              </a:spcAft>
              <a:buClrTx/>
              <a:buSzTx/>
              <a:buFontTx/>
              <a:buNone/>
              <a:tabLst/>
              <a:defRPr/>
            </a:pPr>
            <a:endParaRPr lang="nl-NL" sz="4400" dirty="0">
              <a:solidFill>
                <a:prstClr val="black"/>
              </a:solidFill>
              <a:latin typeface="Calibri" panose="020F0502020204030204"/>
            </a:endParaRPr>
          </a:p>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nl-NL"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217" r="1" b="1"/>
          <a:stretch/>
        </p:blipFill>
        <p:spPr bwMode="auto">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0300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0687138A-BD82-47F2-8DEF-F87FD520CD83}"/>
              </a:ext>
            </a:extLst>
          </p:cNvPr>
          <p:cNvPicPr>
            <a:picLocks noChangeAspect="1"/>
          </p:cNvPicPr>
          <p:nvPr/>
        </p:nvPicPr>
        <p:blipFill>
          <a:blip r:embed="rId2"/>
          <a:stretch>
            <a:fillRect/>
          </a:stretch>
        </p:blipFill>
        <p:spPr>
          <a:xfrm>
            <a:off x="3808848" y="189234"/>
            <a:ext cx="5035348" cy="6668766"/>
          </a:xfrm>
          <a:prstGeom prst="rect">
            <a:avLst/>
          </a:prstGeom>
        </p:spPr>
      </p:pic>
    </p:spTree>
    <p:extLst>
      <p:ext uri="{BB962C8B-B14F-4D97-AF65-F5344CB8AC3E}">
        <p14:creationId xmlns:p14="http://schemas.microsoft.com/office/powerpoint/2010/main" val="1006443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BC1B98-CB5B-451C-9E02-2A1FE41F1F6E}"/>
              </a:ext>
            </a:extLst>
          </p:cNvPr>
          <p:cNvSpPr>
            <a:spLocks noGrp="1"/>
          </p:cNvSpPr>
          <p:nvPr>
            <p:ph type="title"/>
          </p:nvPr>
        </p:nvSpPr>
        <p:spPr/>
        <p:txBody>
          <a:bodyPr/>
          <a:lstStyle/>
          <a:p>
            <a:r>
              <a:rPr lang="nl-NL" dirty="0"/>
              <a:t>Poep is goud</a:t>
            </a:r>
          </a:p>
        </p:txBody>
      </p:sp>
      <p:pic>
        <p:nvPicPr>
          <p:cNvPr id="4" name="Afbeelding 3">
            <a:extLst>
              <a:ext uri="{FF2B5EF4-FFF2-40B4-BE49-F238E27FC236}">
                <a16:creationId xmlns:a16="http://schemas.microsoft.com/office/drawing/2014/main" id="{DD3B4A2D-F3C2-47F9-A96C-753C3901D4F8}"/>
              </a:ext>
            </a:extLst>
          </p:cNvPr>
          <p:cNvPicPr>
            <a:picLocks noChangeAspect="1"/>
          </p:cNvPicPr>
          <p:nvPr/>
        </p:nvPicPr>
        <p:blipFill>
          <a:blip r:embed="rId3"/>
          <a:stretch>
            <a:fillRect/>
          </a:stretch>
        </p:blipFill>
        <p:spPr>
          <a:xfrm>
            <a:off x="0" y="1635484"/>
            <a:ext cx="12192000" cy="5222516"/>
          </a:xfrm>
          <a:prstGeom prst="rect">
            <a:avLst/>
          </a:prstGeom>
        </p:spPr>
      </p:pic>
    </p:spTree>
    <p:extLst>
      <p:ext uri="{BB962C8B-B14F-4D97-AF65-F5344CB8AC3E}">
        <p14:creationId xmlns:p14="http://schemas.microsoft.com/office/powerpoint/2010/main" val="43224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DD3B4A2D-F3C2-47F9-A96C-753C3901D4F8}"/>
              </a:ext>
            </a:extLst>
          </p:cNvPr>
          <p:cNvPicPr>
            <a:picLocks noChangeAspect="1"/>
          </p:cNvPicPr>
          <p:nvPr/>
        </p:nvPicPr>
        <p:blipFill rotWithShape="1">
          <a:blip r:embed="rId3"/>
          <a:srcRect l="20915" t="14322" r="51312" b="27985"/>
          <a:stretch/>
        </p:blipFill>
        <p:spPr>
          <a:xfrm>
            <a:off x="4452079" y="99192"/>
            <a:ext cx="7480092" cy="6655892"/>
          </a:xfrm>
          <a:prstGeom prst="rect">
            <a:avLst/>
          </a:prstGeom>
        </p:spPr>
      </p:pic>
      <p:sp>
        <p:nvSpPr>
          <p:cNvPr id="2" name="Titel 1">
            <a:extLst>
              <a:ext uri="{FF2B5EF4-FFF2-40B4-BE49-F238E27FC236}">
                <a16:creationId xmlns:a16="http://schemas.microsoft.com/office/drawing/2014/main" id="{46BC1B98-CB5B-451C-9E02-2A1FE41F1F6E}"/>
              </a:ext>
            </a:extLst>
          </p:cNvPr>
          <p:cNvSpPr>
            <a:spLocks noGrp="1"/>
          </p:cNvSpPr>
          <p:nvPr>
            <p:ph type="title"/>
          </p:nvPr>
        </p:nvSpPr>
        <p:spPr/>
        <p:txBody>
          <a:bodyPr/>
          <a:lstStyle/>
          <a:p>
            <a:r>
              <a:rPr lang="nl-NL" dirty="0"/>
              <a:t>Poep is goud</a:t>
            </a:r>
          </a:p>
        </p:txBody>
      </p:sp>
    </p:spTree>
    <p:extLst>
      <p:ext uri="{BB962C8B-B14F-4D97-AF65-F5344CB8AC3E}">
        <p14:creationId xmlns:p14="http://schemas.microsoft.com/office/powerpoint/2010/main" val="1629230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hlinkClick r:id="rId2"/>
            <a:extLst>
              <a:ext uri="{FF2B5EF4-FFF2-40B4-BE49-F238E27FC236}">
                <a16:creationId xmlns:a16="http://schemas.microsoft.com/office/drawing/2014/main" id="{4AC8B5E6-DCB3-4A1A-A5B7-58A964FCFFDB}"/>
              </a:ext>
            </a:extLst>
          </p:cNvPr>
          <p:cNvPicPr>
            <a:picLocks noChangeAspect="1"/>
          </p:cNvPicPr>
          <p:nvPr/>
        </p:nvPicPr>
        <p:blipFill>
          <a:blip r:embed="rId3"/>
          <a:stretch>
            <a:fillRect/>
          </a:stretch>
        </p:blipFill>
        <p:spPr>
          <a:xfrm>
            <a:off x="3064150" y="1783126"/>
            <a:ext cx="8189725" cy="2264218"/>
          </a:xfrm>
          <a:prstGeom prst="rect">
            <a:avLst/>
          </a:prstGeom>
        </p:spPr>
      </p:pic>
      <p:sp>
        <p:nvSpPr>
          <p:cNvPr id="3" name="Tijdelijke aanduiding voor inhoud 2">
            <a:extLst>
              <a:ext uri="{FF2B5EF4-FFF2-40B4-BE49-F238E27FC236}">
                <a16:creationId xmlns:a16="http://schemas.microsoft.com/office/drawing/2014/main" id="{3235A432-2AED-4DF1-BEF3-BC59ED4DFE13}"/>
              </a:ext>
            </a:extLst>
          </p:cNvPr>
          <p:cNvSpPr>
            <a:spLocks noGrp="1"/>
          </p:cNvSpPr>
          <p:nvPr>
            <p:ph idx="1"/>
          </p:nvPr>
        </p:nvSpPr>
        <p:spPr>
          <a:xfrm>
            <a:off x="2735627" y="5478092"/>
            <a:ext cx="8846773" cy="648072"/>
          </a:xfrm>
        </p:spPr>
        <p:txBody>
          <a:bodyPr>
            <a:normAutofit/>
          </a:bodyPr>
          <a:lstStyle/>
          <a:p>
            <a:r>
              <a:rPr lang="nl-NL" sz="1800" dirty="0">
                <a:hlinkClick r:id="rId2"/>
              </a:rPr>
              <a:t>https://www.vpro.nl/programmas/tegenlicht/kijk/afleveringen/2013-2014/de-kracht-van-water.html</a:t>
            </a:r>
            <a:endParaRPr lang="nl-NL" sz="1800" dirty="0"/>
          </a:p>
        </p:txBody>
      </p:sp>
    </p:spTree>
    <p:extLst>
      <p:ext uri="{BB962C8B-B14F-4D97-AF65-F5344CB8AC3E}">
        <p14:creationId xmlns:p14="http://schemas.microsoft.com/office/powerpoint/2010/main" val="445919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2A2FFE-3DC5-40EB-8179-329B50D12952}"/>
              </a:ext>
            </a:extLst>
          </p:cNvPr>
          <p:cNvSpPr>
            <a:spLocks noGrp="1"/>
          </p:cNvSpPr>
          <p:nvPr>
            <p:ph type="title"/>
          </p:nvPr>
        </p:nvSpPr>
        <p:spPr>
          <a:xfrm>
            <a:off x="2459734" y="731836"/>
            <a:ext cx="8860565" cy="648072"/>
          </a:xfrm>
        </p:spPr>
        <p:txBody>
          <a:bodyPr/>
          <a:lstStyle/>
          <a:p>
            <a:r>
              <a:rPr lang="nl-NL" dirty="0"/>
              <a:t>Opdracht </a:t>
            </a:r>
            <a:r>
              <a:rPr lang="nl-NL" dirty="0" err="1"/>
              <a:t>factsheet</a:t>
            </a:r>
            <a:r>
              <a:rPr lang="nl-NL" dirty="0"/>
              <a:t> vergisting</a:t>
            </a:r>
          </a:p>
        </p:txBody>
      </p:sp>
      <p:sp>
        <p:nvSpPr>
          <p:cNvPr id="5" name="Tijdelijke aanduiding voor inhoud 4">
            <a:extLst>
              <a:ext uri="{FF2B5EF4-FFF2-40B4-BE49-F238E27FC236}">
                <a16:creationId xmlns:a16="http://schemas.microsoft.com/office/drawing/2014/main" id="{D719FCEF-C080-41FB-A0BB-F2F3F447E33F}"/>
              </a:ext>
            </a:extLst>
          </p:cNvPr>
          <p:cNvSpPr>
            <a:spLocks noGrp="1"/>
          </p:cNvSpPr>
          <p:nvPr>
            <p:ph idx="1"/>
          </p:nvPr>
        </p:nvSpPr>
        <p:spPr>
          <a:xfrm>
            <a:off x="2459734" y="1380959"/>
            <a:ext cx="7772716" cy="4746256"/>
          </a:xfrm>
        </p:spPr>
        <p:txBody>
          <a:bodyPr>
            <a:normAutofit fontScale="92500" lnSpcReduction="10000"/>
          </a:bodyPr>
          <a:lstStyle/>
          <a:p>
            <a:pPr marL="0" indent="0">
              <a:buNone/>
            </a:pPr>
            <a:r>
              <a:rPr lang="nl-NL" dirty="0"/>
              <a:t>Maak een ‘</a:t>
            </a:r>
            <a:r>
              <a:rPr lang="nl-NL" dirty="0" err="1"/>
              <a:t>factsheet</a:t>
            </a:r>
            <a:r>
              <a:rPr lang="nl-NL" dirty="0"/>
              <a:t>’ over vergisting.</a:t>
            </a:r>
          </a:p>
          <a:p>
            <a:pPr lvl="1"/>
            <a:r>
              <a:rPr lang="nl-NL" dirty="0"/>
              <a:t>Geef antwoord op de volgende vragen:</a:t>
            </a:r>
          </a:p>
          <a:p>
            <a:pPr lvl="2"/>
            <a:r>
              <a:rPr lang="nl-NL" dirty="0"/>
              <a:t>Welke processen vinden plaats bij een vergisting?</a:t>
            </a:r>
          </a:p>
          <a:p>
            <a:pPr lvl="2"/>
            <a:r>
              <a:rPr lang="nl-NL" dirty="0"/>
              <a:t>Wat is natte en droge vergisting?</a:t>
            </a:r>
          </a:p>
          <a:p>
            <a:pPr lvl="2"/>
            <a:r>
              <a:rPr lang="nl-NL" dirty="0"/>
              <a:t>Wat is </a:t>
            </a:r>
            <a:r>
              <a:rPr lang="nl-NL" dirty="0" err="1"/>
              <a:t>mesofiele</a:t>
            </a:r>
            <a:r>
              <a:rPr lang="nl-NL" dirty="0"/>
              <a:t> en thermofiele vergisting?</a:t>
            </a:r>
          </a:p>
          <a:p>
            <a:pPr lvl="2"/>
            <a:r>
              <a:rPr lang="nl-NL" dirty="0"/>
              <a:t>Waar bestaat biogas uit?</a:t>
            </a:r>
          </a:p>
          <a:p>
            <a:pPr lvl="2"/>
            <a:r>
              <a:rPr lang="nl-NL" dirty="0"/>
              <a:t>Wat is </a:t>
            </a:r>
            <a:r>
              <a:rPr lang="nl-NL" dirty="0" err="1"/>
              <a:t>digistaat</a:t>
            </a:r>
            <a:r>
              <a:rPr lang="nl-NL" dirty="0"/>
              <a:t> en wat kun je er mee?</a:t>
            </a:r>
          </a:p>
          <a:p>
            <a:pPr lvl="1"/>
            <a:r>
              <a:rPr lang="nl-NL" dirty="0"/>
              <a:t>Zorg dat het geheel een logisch verhaal is en verrijkt is verhelderende afbeeldingen!</a:t>
            </a:r>
          </a:p>
          <a:p>
            <a:pPr marL="0" indent="0">
              <a:buNone/>
            </a:pPr>
            <a:r>
              <a:rPr lang="nl-NL" dirty="0"/>
              <a:t>Mail je </a:t>
            </a:r>
            <a:r>
              <a:rPr lang="nl-NL" dirty="0" err="1"/>
              <a:t>factsheet</a:t>
            </a:r>
            <a:r>
              <a:rPr lang="nl-NL" dirty="0"/>
              <a:t> voor de volgende les mailen naar:</a:t>
            </a:r>
          </a:p>
          <a:p>
            <a:pPr marL="0" indent="0">
              <a:buNone/>
            </a:pPr>
            <a:r>
              <a:rPr lang="nl-NL" dirty="0">
                <a:hlinkClick r:id="rId2"/>
              </a:rPr>
              <a:t>gru@helicon.nl</a:t>
            </a:r>
            <a:r>
              <a:rPr lang="nl-NL" dirty="0"/>
              <a:t> </a:t>
            </a:r>
          </a:p>
          <a:p>
            <a:pPr marL="0" indent="0">
              <a:buNone/>
            </a:pPr>
            <a:r>
              <a:rPr lang="nl-NL" sz="2800" dirty="0"/>
              <a:t>Bronnen: Ga zelf op zoek naar bronnen en gebruik bestaande bronnen op wikiwijs	</a:t>
            </a:r>
          </a:p>
          <a:p>
            <a:pPr marL="914400" lvl="2" indent="0">
              <a:buNone/>
            </a:pPr>
            <a:endParaRPr lang="nl-NL" dirty="0"/>
          </a:p>
          <a:p>
            <a:endParaRPr lang="nl-NL" dirty="0"/>
          </a:p>
        </p:txBody>
      </p:sp>
    </p:spTree>
    <p:extLst>
      <p:ext uri="{BB962C8B-B14F-4D97-AF65-F5344CB8AC3E}">
        <p14:creationId xmlns:p14="http://schemas.microsoft.com/office/powerpoint/2010/main" val="206911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ChangeArrowheads="1"/>
          </p:cNvSpPr>
          <p:nvPr/>
        </p:nvSpPr>
        <p:spPr bwMode="auto">
          <a:xfrm>
            <a:off x="2207568" y="993359"/>
            <a:ext cx="4464496" cy="1107996"/>
          </a:xfrm>
          <a:prstGeom prst="rect">
            <a:avLst/>
          </a:prstGeom>
          <a:noFill/>
          <a:ln w="9525">
            <a:solidFill>
              <a:schemeClr val="tx1"/>
            </a:solidFill>
            <a:miter lim="800000"/>
            <a:headEnd/>
            <a:tailEnd/>
          </a:ln>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srgbClr val="0070C0"/>
                </a:solidFill>
                <a:effectLst/>
                <a:uLnTx/>
                <a:uFillTx/>
                <a:latin typeface="Calibri"/>
                <a:ea typeface="Calibri" pitchFamily="34" charset="0"/>
                <a:cs typeface="Arial" charset="0"/>
              </a:rPr>
              <a:t>Leerdoelen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rPr>
              <a:t>Na het maken van dit leerarrangement :</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rPr>
              <a:t>Kun je e</a:t>
            </a:r>
            <a:r>
              <a:rPr kumimoji="0" lang="nl-NL" sz="1100" b="0" i="0" u="none" strike="noStrike" kern="1200" cap="none" spc="0" normalizeH="0" baseline="0" noProof="0" dirty="0">
                <a:ln>
                  <a:noFill/>
                </a:ln>
                <a:solidFill>
                  <a:prstClr val="black"/>
                </a:solidFill>
                <a:effectLst/>
                <a:uLnTx/>
                <a:uFillTx/>
                <a:latin typeface="Calibri"/>
                <a:ea typeface="+mn-ea"/>
                <a:cs typeface="+mn-cs"/>
              </a:rPr>
              <a:t>en duidelijke beschrijving geven van </a:t>
            </a:r>
            <a:r>
              <a:rPr lang="nl-NL" sz="1100" dirty="0">
                <a:solidFill>
                  <a:prstClr val="black"/>
                </a:solidFill>
                <a:latin typeface="Calibri"/>
              </a:rPr>
              <a:t>de postcoderoosregeling en de voorwaarden die hieraan verbonden zijn.</a:t>
            </a:r>
            <a:endParaRPr kumimoji="0" lang="nl-NL" sz="1100" b="0" i="0" u="none" strike="noStrike" kern="1200" cap="none" spc="0" normalizeH="0" baseline="0" noProof="0" dirty="0">
              <a:ln>
                <a:noFill/>
              </a:ln>
              <a:solidFill>
                <a:prstClr val="black"/>
              </a:solidFill>
              <a:effectLst/>
              <a:uLnTx/>
              <a:uFillTx/>
              <a:latin typeface="Calibri"/>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a:ea typeface="+mn-ea"/>
                <a:cs typeface="+mn-cs"/>
              </a:rPr>
              <a:t>Kun je een postcoderoosregeling uit jouw buurt beschrijven en een schets maken van het postcoderoosgebied.</a:t>
            </a:r>
          </a:p>
        </p:txBody>
      </p:sp>
      <p:sp>
        <p:nvSpPr>
          <p:cNvPr id="14340" name="Rectangle 4"/>
          <p:cNvSpPr>
            <a:spLocks noChangeArrowheads="1"/>
          </p:cNvSpPr>
          <p:nvPr/>
        </p:nvSpPr>
        <p:spPr bwMode="auto">
          <a:xfrm>
            <a:off x="2204338" y="2166651"/>
            <a:ext cx="4467726" cy="1615827"/>
          </a:xfrm>
          <a:prstGeom prst="rect">
            <a:avLst/>
          </a:prstGeom>
          <a:noFill/>
          <a:ln w="9525">
            <a:solidFill>
              <a:schemeClr val="tx1"/>
            </a:solidFill>
            <a:miter lim="800000"/>
            <a:headEnd/>
            <a:tailEnd/>
          </a:ln>
        </p:spPr>
        <p:txBody>
          <a:bodyPr wrap="squar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srgbClr val="0070C0"/>
                </a:solidFill>
                <a:effectLst/>
                <a:uLnTx/>
                <a:uFillTx/>
                <a:latin typeface="Calibri"/>
                <a:ea typeface="Calibri" pitchFamily="34" charset="0"/>
                <a:cs typeface="Arial" charset="0"/>
              </a:rPr>
              <a:t>Leerproduct	</a:t>
            </a:r>
            <a:r>
              <a:rPr kumimoji="0" lang="nl-NL" sz="1100" b="1" i="0" u="none" strike="noStrike" kern="1200" cap="none" spc="0" normalizeH="0" baseline="0" noProof="0" dirty="0">
                <a:ln>
                  <a:noFill/>
                </a:ln>
                <a:solidFill>
                  <a:prstClr val="black"/>
                </a:solidFill>
                <a:effectLst/>
                <a:uLnTx/>
                <a:uFillTx/>
                <a:latin typeface="Calibri"/>
                <a:ea typeface="Calibri" pitchFamily="34" charset="0"/>
                <a:cs typeface="Arial" charset="0"/>
              </a:rPr>
              <a:t>		</a:t>
            </a:r>
            <a:endPar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endParaRPr>
          </a:p>
          <a:p>
            <a:pPr marL="171450" marR="0" lvl="0" indent="-171450" algn="l"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a:ea typeface="+mn-ea"/>
                <a:cs typeface="+mn-cs"/>
              </a:rPr>
              <a:t>Een verslag met daarin:</a:t>
            </a:r>
          </a:p>
          <a:p>
            <a:pPr marL="628650" lvl="1" indent="-171450" eaLnBrk="0" hangingPunct="0">
              <a:buFont typeface="Arial" panose="020B0604020202020204" pitchFamily="34" charset="0"/>
              <a:buChar char="•"/>
              <a:defRPr/>
            </a:pPr>
            <a:r>
              <a:rPr lang="nl-NL" sz="1100" dirty="0">
                <a:solidFill>
                  <a:prstClr val="black"/>
                </a:solidFill>
                <a:latin typeface="Calibri"/>
              </a:rPr>
              <a:t>Een beschrijving van de postcoderoosregeling</a:t>
            </a:r>
          </a:p>
          <a:p>
            <a:pPr marL="628650" lvl="1" indent="-171450" eaLnBrk="0" hangingPunct="0">
              <a:buFont typeface="Arial" panose="020B0604020202020204" pitchFamily="34" charset="0"/>
              <a:buChar char="•"/>
              <a:defRPr/>
            </a:pPr>
            <a:r>
              <a:rPr lang="nl-NL" sz="1100" dirty="0">
                <a:solidFill>
                  <a:prstClr val="black"/>
                </a:solidFill>
                <a:latin typeface="Calibri"/>
              </a:rPr>
              <a:t>Een overzicht van de randvoorwaarden waaraan voldaan moet worden </a:t>
            </a:r>
            <a:endParaRPr kumimoji="0" lang="nl-NL" sz="1100" b="0" i="0" u="none" strike="noStrike" kern="1200" cap="none" spc="0" normalizeH="0" baseline="0" noProof="0" dirty="0">
              <a:ln>
                <a:noFill/>
              </a:ln>
              <a:solidFill>
                <a:prstClr val="black"/>
              </a:solidFill>
              <a:effectLst/>
              <a:uLnTx/>
              <a:uFillTx/>
              <a:latin typeface="Calibri"/>
              <a:ea typeface="+mn-ea"/>
              <a:cs typeface="+mn-cs"/>
            </a:endParaRPr>
          </a:p>
          <a:p>
            <a:pPr marL="628650" lvl="1" indent="-171450" eaLnBrk="0" hangingPunct="0">
              <a:buFont typeface="Arial" panose="020B0604020202020204" pitchFamily="34" charset="0"/>
              <a:buChar char="•"/>
              <a:defRPr/>
            </a:pPr>
            <a:r>
              <a:rPr kumimoji="0" lang="nl-NL" sz="1100" b="0" i="0" u="none" strike="noStrike" kern="1200" cap="none" spc="0" normalizeH="0" baseline="0" noProof="0" dirty="0">
                <a:ln>
                  <a:noFill/>
                </a:ln>
                <a:solidFill>
                  <a:prstClr val="black"/>
                </a:solidFill>
                <a:effectLst/>
                <a:uLnTx/>
                <a:uFillTx/>
                <a:latin typeface="Calibri"/>
                <a:ea typeface="+mn-ea"/>
                <a:cs typeface="+mn-cs"/>
              </a:rPr>
              <a:t>Een beschrijving van een voorbeeld bij jou in de buurt wat gebruik maakt van postcoderoosregeling</a:t>
            </a:r>
          </a:p>
          <a:p>
            <a:pPr marL="628650" lvl="1" indent="-171450" eaLnBrk="0" hangingPunct="0">
              <a:buFont typeface="Arial" panose="020B0604020202020204" pitchFamily="34" charset="0"/>
              <a:buChar char="•"/>
              <a:defRPr/>
            </a:pPr>
            <a:r>
              <a:rPr kumimoji="0" lang="nl-NL" sz="1100" b="0" i="0" u="none" strike="noStrike" kern="1200" cap="none" spc="0" normalizeH="0" baseline="0" noProof="0" dirty="0">
                <a:ln>
                  <a:noFill/>
                </a:ln>
                <a:solidFill>
                  <a:prstClr val="black"/>
                </a:solidFill>
                <a:effectLst/>
                <a:uLnTx/>
                <a:uFillTx/>
                <a:latin typeface="Calibri"/>
                <a:ea typeface="+mn-ea"/>
                <a:cs typeface="+mn-cs"/>
              </a:rPr>
              <a:t>Een afbeelding van de betreffende postcoderoos en een overzicht van het aantal inwoners van de postcoderoos</a:t>
            </a:r>
            <a:endParaRPr kumimoji="0" lang="nl-NL"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342" name="Rectangle 6"/>
          <p:cNvSpPr>
            <a:spLocks noChangeArrowheads="1"/>
          </p:cNvSpPr>
          <p:nvPr/>
        </p:nvSpPr>
        <p:spPr bwMode="auto">
          <a:xfrm>
            <a:off x="7347918" y="1000801"/>
            <a:ext cx="4076674" cy="1107996"/>
          </a:xfrm>
          <a:prstGeom prst="rect">
            <a:avLst/>
          </a:prstGeom>
          <a:noFill/>
          <a:ln w="9525">
            <a:solidFill>
              <a:schemeClr val="tx1"/>
            </a:solidFill>
            <a:miter lim="800000"/>
            <a:headEnd/>
            <a:tailEnd/>
          </a:ln>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srgbClr val="0070C0"/>
                </a:solidFill>
                <a:effectLst/>
                <a:uLnTx/>
                <a:uFillTx/>
                <a:latin typeface="Calibri"/>
                <a:ea typeface="Calibri" pitchFamily="34" charset="0"/>
                <a:cs typeface="Arial" charset="0"/>
              </a:rPr>
              <a:t>Samenwerken </a:t>
            </a:r>
            <a:endPar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endParaRP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rPr>
              <a:t>Plaats je product op het platform en vraag om feedback.</a:t>
            </a: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rPr>
              <a:t>Bekijk leerproducten van anderen in hun portfolio en geef feedback.</a:t>
            </a: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rPr>
              <a:t>Versie 1  </a:t>
            </a:r>
            <a:r>
              <a:rPr lang="nl-NL" sz="1100" dirty="0">
                <a:solidFill>
                  <a:prstClr val="black"/>
                </a:solidFill>
                <a:latin typeface="Calibri"/>
                <a:ea typeface="Calibri" pitchFamily="34" charset="0"/>
                <a:cs typeface="Arial" charset="0"/>
              </a:rPr>
              <a:t>26-03-2021</a:t>
            </a:r>
            <a:endPar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endParaRP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rPr>
              <a:t>Versie 2  02-04-2021</a:t>
            </a:r>
          </a:p>
        </p:txBody>
      </p:sp>
      <p:sp>
        <p:nvSpPr>
          <p:cNvPr id="14344" name="Rectangle 8"/>
          <p:cNvSpPr>
            <a:spLocks noChangeArrowheads="1"/>
          </p:cNvSpPr>
          <p:nvPr/>
        </p:nvSpPr>
        <p:spPr bwMode="auto">
          <a:xfrm>
            <a:off x="7347918" y="2257530"/>
            <a:ext cx="4076674" cy="430887"/>
          </a:xfrm>
          <a:prstGeom prst="rect">
            <a:avLst/>
          </a:prstGeom>
          <a:noFill/>
          <a:ln w="9525">
            <a:solidFill>
              <a:schemeClr val="tx1"/>
            </a:solidFill>
            <a:miter lim="800000"/>
            <a:headEnd/>
            <a:tailEnd/>
          </a:ln>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100" b="1" dirty="0">
                <a:solidFill>
                  <a:srgbClr val="0070C0"/>
                </a:solidFill>
                <a:latin typeface="Calibri"/>
                <a:cs typeface="Arial" charset="0"/>
              </a:rPr>
              <a:t>Bijeenkomsten	</a:t>
            </a:r>
            <a:r>
              <a:rPr kumimoji="0" lang="nl-NL" sz="1100" b="1" i="0" u="none" strike="noStrike" kern="1200" cap="none" spc="0" normalizeH="0" baseline="0" noProof="0" dirty="0">
                <a:ln>
                  <a:noFill/>
                </a:ln>
                <a:solidFill>
                  <a:prstClr val="black"/>
                </a:solidFill>
                <a:effectLst/>
                <a:uLnTx/>
                <a:uFillTx/>
                <a:latin typeface="Calibri"/>
                <a:ea typeface="Calibri" pitchFamily="34" charset="0"/>
                <a:cs typeface="Arial" charset="0"/>
              </a:rPr>
              <a:t>	</a:t>
            </a:r>
            <a:endPar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endParaRP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rPr>
              <a:t>Expert lessen WE</a:t>
            </a:r>
          </a:p>
        </p:txBody>
      </p:sp>
      <p:sp>
        <p:nvSpPr>
          <p:cNvPr id="14346" name="Rectangle 8"/>
          <p:cNvSpPr>
            <a:spLocks noChangeArrowheads="1"/>
          </p:cNvSpPr>
          <p:nvPr/>
        </p:nvSpPr>
        <p:spPr bwMode="auto">
          <a:xfrm>
            <a:off x="7347918" y="2882374"/>
            <a:ext cx="4076674" cy="735586"/>
          </a:xfrm>
          <a:prstGeom prst="rect">
            <a:avLst/>
          </a:prstGeom>
          <a:noFill/>
          <a:ln w="9525">
            <a:solidFill>
              <a:schemeClr val="tx1"/>
            </a:solidFill>
            <a:miter lim="800000"/>
            <a:headEnd/>
            <a:tailEnd/>
          </a:ln>
        </p:spPr>
        <p:txBody>
          <a:bodyPr wrap="square" anchor="ctr">
            <a:spAutoFit/>
          </a:bodyPr>
          <a:lstStyle/>
          <a:p>
            <a:pPr marL="0" marR="0" lvl="0" indent="0" algn="l" defTabSz="457200" rtl="0" eaLnBrk="1" fontAlgn="auto" latinLnBrk="0" hangingPunct="1">
              <a:lnSpc>
                <a:spcPct val="80000"/>
              </a:lnSpc>
              <a:spcBef>
                <a:spcPct val="50000"/>
              </a:spcBef>
              <a:spcAft>
                <a:spcPts val="0"/>
              </a:spcAft>
              <a:buClrTx/>
              <a:buSzTx/>
              <a:buFontTx/>
              <a:buNone/>
              <a:tabLst>
                <a:tab pos="176213" algn="l"/>
                <a:tab pos="1163638" algn="l"/>
              </a:tabLst>
              <a:defRPr/>
            </a:pPr>
            <a:r>
              <a:rPr lang="nl-NL" sz="1100" b="1" dirty="0">
                <a:solidFill>
                  <a:srgbClr val="0070C0"/>
                </a:solidFill>
                <a:latin typeface="Calibri"/>
                <a:cs typeface="Arial" charset="0"/>
              </a:rPr>
              <a:t>Bronnen</a:t>
            </a:r>
          </a:p>
          <a:p>
            <a:pPr lvl="0">
              <a:defRPr/>
            </a:pPr>
            <a:r>
              <a:rPr lang="nl-NL" sz="1100" dirty="0">
                <a:hlinkClick r:id="rId3">
                  <a:extLst>
                    <a:ext uri="{A12FA001-AC4F-418D-AE19-62706E023703}">
                      <ahyp:hlinkClr xmlns:ahyp="http://schemas.microsoft.com/office/drawing/2018/hyperlinkcolor" val="tx"/>
                    </a:ext>
                  </a:extLst>
                </a:hlinkClick>
              </a:rPr>
              <a:t>https://www.hieropgewekt.nl/kennisdossiers/postcoderoosregeling-financiele-aspecten</a:t>
            </a:r>
            <a:endParaRPr lang="nl-NL" sz="1100" dirty="0"/>
          </a:p>
          <a:p>
            <a:pPr lvl="0">
              <a:defRPr/>
            </a:pPr>
            <a:r>
              <a:rPr lang="nl-NL" sz="1100" dirty="0">
                <a:hlinkClick r:id="rId4">
                  <a:extLst>
                    <a:ext uri="{A12FA001-AC4F-418D-AE19-62706E023703}">
                      <ahyp:hlinkClr xmlns:ahyp="http://schemas.microsoft.com/office/drawing/2018/hyperlinkcolor" val="tx"/>
                    </a:ext>
                  </a:extLst>
                </a:hlinkClick>
              </a:rPr>
              <a:t>https://www.cbs.nl/</a:t>
            </a:r>
            <a:endParaRPr lang="nl-NL" sz="1100" dirty="0"/>
          </a:p>
        </p:txBody>
      </p:sp>
      <p:sp>
        <p:nvSpPr>
          <p:cNvPr id="14348" name="Tekstvak 23"/>
          <p:cNvSpPr txBox="1">
            <a:spLocks noChangeArrowheads="1"/>
          </p:cNvSpPr>
          <p:nvPr/>
        </p:nvSpPr>
        <p:spPr bwMode="auto">
          <a:xfrm>
            <a:off x="2564344" y="168976"/>
            <a:ext cx="7852137" cy="461665"/>
          </a:xfrm>
          <a:prstGeom prst="rect">
            <a:avLst/>
          </a:prstGeom>
          <a:noFill/>
          <a:ln w="9525">
            <a:noFill/>
            <a:miter lim="800000"/>
            <a:headEnd/>
            <a:tailEnd/>
          </a:ln>
        </p:spPr>
        <p:txBody>
          <a:bodyPr wrap="square">
            <a:spAutoFit/>
          </a:bodyPr>
          <a:lstStyle/>
          <a:p>
            <a:pPr lvl="0">
              <a:defRPr/>
            </a:pPr>
            <a:r>
              <a:rPr lang="en-US" sz="2400" dirty="0">
                <a:solidFill>
                  <a:prstClr val="black"/>
                </a:solidFill>
                <a:latin typeface="Calibri" pitchFamily="34" charset="0"/>
              </a:rPr>
              <a:t>2021 DCV 4 WE </a:t>
            </a:r>
            <a:r>
              <a:rPr lang="en-US" sz="2400" dirty="0" err="1">
                <a:solidFill>
                  <a:prstClr val="black"/>
                </a:solidFill>
                <a:latin typeface="Calibri" pitchFamily="34" charset="0"/>
              </a:rPr>
              <a:t>Postcoderoos</a:t>
            </a:r>
            <a:endParaRPr kumimoji="0" lang="nl-NL" sz="24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pic>
        <p:nvPicPr>
          <p:cNvPr id="19" name="Afbeelding 18"/>
          <p:cNvPicPr>
            <a:picLocks noChangeAspect="1"/>
          </p:cNvPicPr>
          <p:nvPr/>
        </p:nvPicPr>
        <p:blipFill rotWithShape="1">
          <a:blip r:embed="rId5" cstate="print"/>
          <a:srcRect l="21805" r="10840"/>
          <a:stretch/>
        </p:blipFill>
        <p:spPr>
          <a:xfrm>
            <a:off x="1875891" y="1006373"/>
            <a:ext cx="299335" cy="412425"/>
          </a:xfrm>
          <a:prstGeom prst="rect">
            <a:avLst/>
          </a:prstGeom>
        </p:spPr>
      </p:pic>
      <p:pic>
        <p:nvPicPr>
          <p:cNvPr id="20" name="Afbeelding 19"/>
          <p:cNvPicPr>
            <a:picLocks noChangeAspect="1"/>
          </p:cNvPicPr>
          <p:nvPr/>
        </p:nvPicPr>
        <p:blipFill>
          <a:blip r:embed="rId6" cstate="print"/>
          <a:stretch>
            <a:fillRect/>
          </a:stretch>
        </p:blipFill>
        <p:spPr>
          <a:xfrm>
            <a:off x="1895897" y="2272216"/>
            <a:ext cx="263290" cy="321303"/>
          </a:xfrm>
          <a:prstGeom prst="rect">
            <a:avLst/>
          </a:prstGeom>
        </p:spPr>
      </p:pic>
      <p:pic>
        <p:nvPicPr>
          <p:cNvPr id="22" name="Afbeelding 21"/>
          <p:cNvPicPr>
            <a:picLocks noChangeAspect="1"/>
          </p:cNvPicPr>
          <p:nvPr/>
        </p:nvPicPr>
        <p:blipFill>
          <a:blip r:embed="rId7" cstate="print"/>
          <a:stretch>
            <a:fillRect/>
          </a:stretch>
        </p:blipFill>
        <p:spPr>
          <a:xfrm>
            <a:off x="1892905" y="3864953"/>
            <a:ext cx="266283" cy="416301"/>
          </a:xfrm>
          <a:prstGeom prst="rect">
            <a:avLst/>
          </a:prstGeom>
        </p:spPr>
      </p:pic>
      <p:pic>
        <p:nvPicPr>
          <p:cNvPr id="23" name="Afbeelding 22"/>
          <p:cNvPicPr>
            <a:picLocks noChangeAspect="1"/>
          </p:cNvPicPr>
          <p:nvPr/>
        </p:nvPicPr>
        <p:blipFill>
          <a:blip r:embed="rId8" cstate="print"/>
          <a:stretch>
            <a:fillRect/>
          </a:stretch>
        </p:blipFill>
        <p:spPr>
          <a:xfrm>
            <a:off x="6856274" y="1065983"/>
            <a:ext cx="385812" cy="263054"/>
          </a:xfrm>
          <a:prstGeom prst="rect">
            <a:avLst/>
          </a:prstGeom>
        </p:spPr>
      </p:pic>
      <p:pic>
        <p:nvPicPr>
          <p:cNvPr id="24" name="Afbeelding 23"/>
          <p:cNvPicPr>
            <a:picLocks noChangeAspect="1"/>
          </p:cNvPicPr>
          <p:nvPr/>
        </p:nvPicPr>
        <p:blipFill>
          <a:blip r:embed="rId9" cstate="print"/>
          <a:stretch>
            <a:fillRect/>
          </a:stretch>
        </p:blipFill>
        <p:spPr>
          <a:xfrm>
            <a:off x="6960096" y="2860926"/>
            <a:ext cx="299225" cy="290796"/>
          </a:xfrm>
          <a:prstGeom prst="rect">
            <a:avLst/>
          </a:prstGeom>
        </p:spPr>
      </p:pic>
      <p:pic>
        <p:nvPicPr>
          <p:cNvPr id="25" name="Afbeelding 24"/>
          <p:cNvPicPr>
            <a:picLocks noChangeAspect="1"/>
          </p:cNvPicPr>
          <p:nvPr/>
        </p:nvPicPr>
        <p:blipFill rotWithShape="1">
          <a:blip r:embed="rId10" cstate="print"/>
          <a:srcRect l="17050" t="33024" r="61669" b="30375"/>
          <a:stretch/>
        </p:blipFill>
        <p:spPr>
          <a:xfrm>
            <a:off x="6933507" y="2295292"/>
            <a:ext cx="269390" cy="260485"/>
          </a:xfrm>
          <a:prstGeom prst="rect">
            <a:avLst/>
          </a:prstGeom>
        </p:spPr>
      </p:pic>
      <p:sp>
        <p:nvSpPr>
          <p:cNvPr id="26" name="Rectangle 4"/>
          <p:cNvSpPr>
            <a:spLocks noChangeArrowheads="1"/>
          </p:cNvSpPr>
          <p:nvPr/>
        </p:nvSpPr>
        <p:spPr bwMode="auto">
          <a:xfrm>
            <a:off x="2204338" y="3880427"/>
            <a:ext cx="4467726" cy="1461939"/>
          </a:xfrm>
          <a:prstGeom prst="rect">
            <a:avLst/>
          </a:prstGeom>
          <a:noFill/>
          <a:ln w="9525">
            <a:solidFill>
              <a:schemeClr val="tx1"/>
            </a:solidFill>
            <a:miter lim="800000"/>
            <a:headEnd/>
            <a:tailEnd/>
          </a:ln>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srgbClr val="0070C0"/>
                </a:solidFill>
                <a:effectLst/>
                <a:uLnTx/>
                <a:uFillTx/>
                <a:latin typeface="Calibri"/>
                <a:ea typeface="Calibri" pitchFamily="34" charset="0"/>
                <a:cs typeface="Arial" charset="0"/>
              </a:rPr>
              <a:t>Leerpad		</a:t>
            </a:r>
            <a:r>
              <a:rPr kumimoji="0" lang="nl-NL" sz="1200" b="1" i="0" u="none" strike="noStrike" kern="1200" cap="none" spc="0" normalizeH="0" baseline="0" noProof="0" dirty="0">
                <a:ln>
                  <a:noFill/>
                </a:ln>
                <a:solidFill>
                  <a:prstClr val="black"/>
                </a:solidFill>
                <a:effectLst/>
                <a:uLnTx/>
                <a:uFillTx/>
                <a:latin typeface="Calibri"/>
                <a:ea typeface="Calibri" pitchFamily="34" charset="0"/>
                <a:cs typeface="Arial" charset="0"/>
              </a:rPr>
              <a:t>	</a:t>
            </a:r>
            <a:endParaRPr kumimoji="0" lang="nl-NL" sz="1200" b="0" i="0" u="none" strike="noStrike" kern="1200" cap="none" spc="0" normalizeH="0" baseline="0" noProof="0" dirty="0">
              <a:ln>
                <a:noFill/>
              </a:ln>
              <a:solidFill>
                <a:prstClr val="black"/>
              </a:solidFill>
              <a:effectLst/>
              <a:uLnTx/>
              <a:uFillTx/>
              <a:latin typeface="Calibri"/>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a:ea typeface="+mn-ea"/>
                <a:cs typeface="+mn-cs"/>
              </a:rPr>
              <a:t>Onderzoek wat de postcoderoosregeling inhoud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a:ea typeface="+mn-ea"/>
                <a:cs typeface="+mn-cs"/>
              </a:rPr>
              <a:t>Geef een uitgebreide beschrijving van een postcoderoosregeling bij jou uit de buurt (omvang, aantal deelnemers, financiën</a:t>
            </a:r>
            <a:r>
              <a:rPr lang="nl-NL" sz="1100" dirty="0">
                <a:solidFill>
                  <a:prstClr val="black"/>
                </a:solidFill>
                <a:latin typeface="Calibri"/>
              </a:rPr>
              <a:t>, ligging enz.)</a:t>
            </a:r>
            <a:endParaRPr kumimoji="0" lang="nl-NL" sz="1100" b="0" i="0" u="none" strike="noStrike" kern="1200" cap="none" spc="0" normalizeH="0" baseline="0" noProof="0" dirty="0">
              <a:ln>
                <a:noFill/>
              </a:ln>
              <a:solidFill>
                <a:prstClr val="black"/>
              </a:solidFill>
              <a:effectLst/>
              <a:uLnTx/>
              <a:uFillTx/>
              <a:latin typeface="Calibri"/>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100" dirty="0">
                <a:solidFill>
                  <a:prstClr val="black"/>
                </a:solidFill>
                <a:latin typeface="Calibri"/>
              </a:rPr>
              <a:t>Geef in een afbeelding weer welke postcode gebieden het betreft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100" dirty="0">
                <a:solidFill>
                  <a:prstClr val="black"/>
                </a:solidFill>
                <a:latin typeface="Calibri"/>
              </a:rPr>
              <a:t>Maak een analyse van het gebied, is het stedelijk/landelijk, hoeveel inwoners zijn er in de afzonderlijke postcodes, enz.</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100" dirty="0">
                <a:solidFill>
                  <a:prstClr val="black"/>
                </a:solidFill>
                <a:latin typeface="Calibri"/>
              </a:rPr>
              <a:t>Maak een helder en uitvoerig verslag van je bevindingen</a:t>
            </a:r>
            <a:endParaRPr kumimoji="0" lang="nl-NL" sz="11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1" name="Afbeelding 20">
            <a:extLst>
              <a:ext uri="{FF2B5EF4-FFF2-40B4-BE49-F238E27FC236}">
                <a16:creationId xmlns:a16="http://schemas.microsoft.com/office/drawing/2014/main" id="{EAE3E989-0DDC-4045-98EF-A6D607DD3B55}"/>
              </a:ext>
            </a:extLst>
          </p:cNvPr>
          <p:cNvPicPr>
            <a:picLocks noChangeAspect="1"/>
          </p:cNvPicPr>
          <p:nvPr/>
        </p:nvPicPr>
        <p:blipFill>
          <a:blip r:embed="rId11"/>
          <a:stretch>
            <a:fillRect/>
          </a:stretch>
        </p:blipFill>
        <p:spPr>
          <a:xfrm>
            <a:off x="8195754" y="4073103"/>
            <a:ext cx="3228838" cy="1988866"/>
          </a:xfrm>
          <a:prstGeom prst="rect">
            <a:avLst/>
          </a:prstGeom>
        </p:spPr>
      </p:pic>
      <p:pic>
        <p:nvPicPr>
          <p:cNvPr id="2" name="Afbeelding 1">
            <a:extLst>
              <a:ext uri="{FF2B5EF4-FFF2-40B4-BE49-F238E27FC236}">
                <a16:creationId xmlns:a16="http://schemas.microsoft.com/office/drawing/2014/main" id="{FD60F2CE-E2F6-4657-B3D7-1F9480259793}"/>
              </a:ext>
            </a:extLst>
          </p:cNvPr>
          <p:cNvPicPr>
            <a:picLocks noChangeAspect="1"/>
          </p:cNvPicPr>
          <p:nvPr/>
        </p:nvPicPr>
        <p:blipFill>
          <a:blip r:embed="rId12"/>
          <a:stretch>
            <a:fillRect/>
          </a:stretch>
        </p:blipFill>
        <p:spPr>
          <a:xfrm>
            <a:off x="3439177" y="5792017"/>
            <a:ext cx="3629025" cy="866775"/>
          </a:xfrm>
          <a:prstGeom prst="rect">
            <a:avLst/>
          </a:prstGeom>
        </p:spPr>
      </p:pic>
    </p:spTree>
    <p:extLst>
      <p:ext uri="{BB962C8B-B14F-4D97-AF65-F5344CB8AC3E}">
        <p14:creationId xmlns:p14="http://schemas.microsoft.com/office/powerpoint/2010/main" val="3402257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CA93AD6-598F-407E-B4D1-0DFF9E8E2988}"/>
              </a:ext>
            </a:extLst>
          </p:cNvPr>
          <p:cNvSpPr>
            <a:spLocks noGrp="1"/>
          </p:cNvSpPr>
          <p:nvPr>
            <p:ph idx="1"/>
          </p:nvPr>
        </p:nvSpPr>
        <p:spPr>
          <a:xfrm>
            <a:off x="2788764" y="575838"/>
            <a:ext cx="8382315" cy="803511"/>
          </a:xfrm>
        </p:spPr>
        <p:txBody>
          <a:bodyPr>
            <a:normAutofit/>
          </a:bodyPr>
          <a:lstStyle/>
          <a:p>
            <a:pPr marL="0" indent="0">
              <a:buNone/>
            </a:pPr>
            <a:r>
              <a:rPr lang="nl-NL" b="1"/>
              <a:t>Planning voor deze periode </a:t>
            </a:r>
          </a:p>
        </p:txBody>
      </p:sp>
      <p:graphicFrame>
        <p:nvGraphicFramePr>
          <p:cNvPr id="2" name="Tabel 1">
            <a:extLst>
              <a:ext uri="{FF2B5EF4-FFF2-40B4-BE49-F238E27FC236}">
                <a16:creationId xmlns:a16="http://schemas.microsoft.com/office/drawing/2014/main" id="{E0DAF8ED-3BC2-4AFC-8D99-37C54CE1CCFF}"/>
              </a:ext>
            </a:extLst>
          </p:cNvPr>
          <p:cNvGraphicFramePr>
            <a:graphicFrameLocks noGrp="1"/>
          </p:cNvGraphicFramePr>
          <p:nvPr>
            <p:extLst>
              <p:ext uri="{D42A27DB-BD31-4B8C-83A1-F6EECF244321}">
                <p14:modId xmlns:p14="http://schemas.microsoft.com/office/powerpoint/2010/main" val="1674151099"/>
              </p:ext>
            </p:extLst>
          </p:nvPr>
        </p:nvGraphicFramePr>
        <p:xfrm>
          <a:off x="2788764" y="1379349"/>
          <a:ext cx="8509500" cy="4138051"/>
        </p:xfrm>
        <a:graphic>
          <a:graphicData uri="http://schemas.openxmlformats.org/drawingml/2006/table">
            <a:tbl>
              <a:tblPr firstRow="1" firstCol="1" bandRow="1"/>
              <a:tblGrid>
                <a:gridCol w="1277041">
                  <a:extLst>
                    <a:ext uri="{9D8B030D-6E8A-4147-A177-3AD203B41FA5}">
                      <a16:colId xmlns:a16="http://schemas.microsoft.com/office/drawing/2014/main" val="3500031580"/>
                    </a:ext>
                  </a:extLst>
                </a:gridCol>
                <a:gridCol w="7232459">
                  <a:extLst>
                    <a:ext uri="{9D8B030D-6E8A-4147-A177-3AD203B41FA5}">
                      <a16:colId xmlns:a16="http://schemas.microsoft.com/office/drawing/2014/main" val="3296496059"/>
                    </a:ext>
                  </a:extLst>
                </a:gridCol>
              </a:tblGrid>
              <a:tr h="365813">
                <a:tc>
                  <a:txBody>
                    <a:bodyPr/>
                    <a:lstStyle/>
                    <a:p>
                      <a:pPr>
                        <a:spcAft>
                          <a:spcPts val="0"/>
                        </a:spcAft>
                      </a:pPr>
                      <a:r>
                        <a:rPr lang="nl-NL" sz="2000" b="1">
                          <a:effectLst/>
                          <a:latin typeface="Arial" panose="020B0604020202020204" pitchFamily="34" charset="0"/>
                          <a:ea typeface="Calibri" panose="020F0502020204030204" pitchFamily="34" charset="0"/>
                          <a:cs typeface="Times New Roman" panose="02020603050405020304" pitchFamily="18" charset="0"/>
                        </a:rPr>
                        <a:t>Week</a:t>
                      </a:r>
                      <a:endParaRPr lang="nl-NL"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000" b="1">
                          <a:effectLst/>
                          <a:latin typeface="Arial" panose="020B0604020202020204" pitchFamily="34" charset="0"/>
                          <a:ea typeface="Calibri" panose="020F0502020204030204" pitchFamily="34" charset="0"/>
                          <a:cs typeface="Times New Roman" panose="02020603050405020304" pitchFamily="18" charset="0"/>
                        </a:rPr>
                        <a:t>Inhoud</a:t>
                      </a:r>
                      <a:endParaRPr lang="nl-NL"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7526507"/>
                  </a:ext>
                </a:extLst>
              </a:tr>
              <a:tr h="370430">
                <a:tc>
                  <a:txBody>
                    <a:bodyPr/>
                    <a:lstStyle/>
                    <a:p>
                      <a:pPr>
                        <a:spcAft>
                          <a:spcPts val="0"/>
                        </a:spcAft>
                      </a:pPr>
                      <a:r>
                        <a:rPr lang="nl-NL" sz="2000">
                          <a:effectLst/>
                          <a:latin typeface="Arial" panose="020B060402020202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000">
                          <a:effectLst/>
                          <a:latin typeface="Arial" panose="020B0604020202020204" pitchFamily="34" charset="0"/>
                          <a:ea typeface="Calibri" panose="020F0502020204030204" pitchFamily="34" charset="0"/>
                          <a:cs typeface="Times New Roman" panose="02020603050405020304" pitchFamily="18" charset="0"/>
                        </a:rPr>
                        <a:t>Aftrap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1662095"/>
                  </a:ext>
                </a:extLst>
              </a:tr>
              <a:tr h="370430">
                <a:tc>
                  <a:txBody>
                    <a:bodyPr/>
                    <a:lstStyle/>
                    <a:p>
                      <a:pPr>
                        <a:spcAft>
                          <a:spcPts val="0"/>
                        </a:spcAft>
                      </a:pPr>
                      <a:r>
                        <a:rPr lang="nl-NL" sz="2000">
                          <a:effectLst/>
                          <a:latin typeface="Arial" panose="020B060402020202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000" dirty="0">
                          <a:effectLst/>
                          <a:latin typeface="Arial" panose="020B0604020202020204" pitchFamily="34" charset="0"/>
                          <a:ea typeface="Calibri" panose="020F0502020204030204" pitchFamily="34" charset="0"/>
                          <a:cs typeface="Times New Roman" panose="02020603050405020304" pitchFamily="18" charset="0"/>
                        </a:rPr>
                        <a:t>Energie- en Gebiedscoöperaties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2076195"/>
                  </a:ext>
                </a:extLst>
              </a:tr>
              <a:tr h="370430">
                <a:tc>
                  <a:txBody>
                    <a:bodyPr/>
                    <a:lstStyle/>
                    <a:p>
                      <a:pPr>
                        <a:spcAft>
                          <a:spcPts val="0"/>
                        </a:spcAft>
                      </a:pPr>
                      <a:r>
                        <a:rPr lang="nl-NL" sz="2000">
                          <a:effectLst/>
                          <a:latin typeface="Arial" panose="020B060402020202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000">
                          <a:effectLst/>
                          <a:latin typeface="Arial" panose="020B0604020202020204" pitchFamily="34" charset="0"/>
                          <a:ea typeface="Calibri" panose="020F0502020204030204" pitchFamily="34" charset="0"/>
                          <a:cs typeface="Times New Roman" panose="02020603050405020304" pitchFamily="18" charset="0"/>
                        </a:rPr>
                        <a:t>Collectieve energiesystemen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5662711"/>
                  </a:ext>
                </a:extLst>
              </a:tr>
              <a:tr h="370430">
                <a:tc>
                  <a:txBody>
                    <a:bodyPr/>
                    <a:lstStyle/>
                    <a:p>
                      <a:pPr>
                        <a:spcAft>
                          <a:spcPts val="0"/>
                        </a:spcAft>
                      </a:pPr>
                      <a:r>
                        <a:rPr lang="nl-NL" sz="2000">
                          <a:effectLst/>
                          <a:latin typeface="Arial" panose="020B060402020202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000">
                          <a:effectLst/>
                          <a:latin typeface="Arial" panose="020B0604020202020204" pitchFamily="34" charset="0"/>
                          <a:ea typeface="Calibri" panose="020F0502020204030204" pitchFamily="34" charset="0"/>
                          <a:cs typeface="Times New Roman" panose="02020603050405020304" pitchFamily="18" charset="0"/>
                        </a:rPr>
                        <a:t>Warmtenetten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0169337"/>
                  </a:ext>
                </a:extLst>
              </a:tr>
              <a:tr h="370430">
                <a:tc>
                  <a:txBody>
                    <a:bodyPr/>
                    <a:lstStyle/>
                    <a:p>
                      <a:pPr>
                        <a:spcAft>
                          <a:spcPts val="0"/>
                        </a:spcAft>
                      </a:pPr>
                      <a:r>
                        <a:rPr lang="nl-NL" sz="2000">
                          <a:effectLst/>
                          <a:latin typeface="Arial" panose="020B0604020202020204" pitchFamily="34" charset="0"/>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000" b="1" dirty="0">
                          <a:effectLst/>
                          <a:latin typeface="Arial" panose="020B0604020202020204" pitchFamily="34" charset="0"/>
                          <a:ea typeface="Calibri" panose="020F0502020204030204" pitchFamily="34" charset="0"/>
                          <a:cs typeface="Times New Roman" panose="02020603050405020304" pitchFamily="18" charset="0"/>
                        </a:rPr>
                        <a:t>Kleinschalige vergisting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3307009"/>
                  </a:ext>
                </a:extLst>
              </a:tr>
              <a:tr h="370430">
                <a:tc>
                  <a:txBody>
                    <a:bodyPr/>
                    <a:lstStyle/>
                    <a:p>
                      <a:pPr>
                        <a:spcAft>
                          <a:spcPts val="0"/>
                        </a:spcAft>
                      </a:pPr>
                      <a:r>
                        <a:rPr lang="nl-NL" sz="2000">
                          <a:effectLst/>
                          <a:latin typeface="Arial" panose="020B0604020202020204" pitchFamily="34" charset="0"/>
                          <a:ea typeface="Calibri" panose="020F0502020204030204" pitchFamily="34" charset="0"/>
                          <a:cs typeface="Times New Roman" panose="02020603050405020304" pitchFamily="18"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000">
                          <a:effectLst/>
                          <a:latin typeface="Arial" panose="020B0604020202020204" pitchFamily="34" charset="0"/>
                          <a:ea typeface="Calibri" panose="020F0502020204030204" pitchFamily="34" charset="0"/>
                          <a:cs typeface="Times New Roman" panose="02020603050405020304" pitchFamily="18" charset="0"/>
                        </a:rPr>
                        <a:t>Postcoderoosregeling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9275196"/>
                  </a:ext>
                </a:extLst>
              </a:tr>
              <a:tr h="438368">
                <a:tc>
                  <a:txBody>
                    <a:bodyPr/>
                    <a:lstStyle/>
                    <a:p>
                      <a:pPr>
                        <a:spcAft>
                          <a:spcPts val="0"/>
                        </a:spcAft>
                      </a:pPr>
                      <a:r>
                        <a:rPr lang="nl-NL" sz="2000">
                          <a:effectLst/>
                          <a:latin typeface="Arial" panose="020B0604020202020204" pitchFamily="34" charset="0"/>
                          <a:ea typeface="Calibri" panose="020F0502020204030204" pitchFamily="34" charset="0"/>
                          <a:cs typeface="Times New Roman" panose="02020603050405020304" pitchFamily="18" charset="0"/>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000">
                          <a:effectLst/>
                          <a:latin typeface="Arial" panose="020B0604020202020204" pitchFamily="34" charset="0"/>
                          <a:ea typeface="Calibri" panose="020F0502020204030204" pitchFamily="34" charset="0"/>
                          <a:cs typeface="Times New Roman" panose="02020603050405020304" pitchFamily="18" charset="0"/>
                        </a:rPr>
                        <a:t>Kleinschalige collectieve afvalwaterzuivering (</a:t>
                      </a:r>
                      <a:r>
                        <a:rPr lang="nl-NL" sz="2000" err="1">
                          <a:effectLst/>
                          <a:latin typeface="Arial" panose="020B0604020202020204" pitchFamily="34" charset="0"/>
                          <a:ea typeface="Calibri" panose="020F0502020204030204" pitchFamily="34" charset="0"/>
                          <a:cs typeface="Times New Roman" panose="02020603050405020304" pitchFamily="18" charset="0"/>
                        </a:rPr>
                        <a:t>helofyten</a:t>
                      </a:r>
                      <a:r>
                        <a:rPr lang="nl-NL" sz="2000">
                          <a:effectLst/>
                          <a:latin typeface="Arial" panose="020B060402020202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4000687"/>
                  </a:ext>
                </a:extLst>
              </a:tr>
              <a:tr h="370430">
                <a:tc>
                  <a:txBody>
                    <a:bodyPr/>
                    <a:lstStyle/>
                    <a:p>
                      <a:pPr>
                        <a:spcAft>
                          <a:spcPts val="0"/>
                        </a:spcAft>
                      </a:pPr>
                      <a:r>
                        <a:rPr lang="nl-NL" sz="2000">
                          <a:effectLst/>
                          <a:latin typeface="Arial" panose="020B0604020202020204" pitchFamily="34" charset="0"/>
                          <a:ea typeface="Calibri" panose="020F0502020204030204" pitchFamily="34" charset="0"/>
                          <a:cs typeface="Times New Roman" panose="02020603050405020304" pitchFamily="18"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000">
                          <a:effectLst/>
                          <a:latin typeface="Arial" panose="020B0604020202020204" pitchFamily="34" charset="0"/>
                          <a:ea typeface="Calibri" panose="020F0502020204030204" pitchFamily="34" charset="0"/>
                          <a:cs typeface="Times New Roman" panose="02020603050405020304" pitchFamily="18" charset="0"/>
                        </a:rPr>
                        <a:t>Herhaling &amp; excursie (</a:t>
                      </a:r>
                      <a:r>
                        <a:rPr lang="nl-NL" sz="2000" err="1">
                          <a:effectLst/>
                          <a:latin typeface="Arial" panose="020B0604020202020204" pitchFamily="34" charset="0"/>
                          <a:ea typeface="Calibri" panose="020F0502020204030204" pitchFamily="34" charset="0"/>
                          <a:cs typeface="Times New Roman" panose="02020603050405020304" pitchFamily="18" charset="0"/>
                        </a:rPr>
                        <a:t>helofyten</a:t>
                      </a:r>
                      <a:r>
                        <a:rPr lang="nl-NL" sz="2000">
                          <a:effectLst/>
                          <a:latin typeface="Arial" panose="020B060402020202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5740658"/>
                  </a:ext>
                </a:extLst>
              </a:tr>
              <a:tr h="370430">
                <a:tc>
                  <a:txBody>
                    <a:bodyPr/>
                    <a:lstStyle/>
                    <a:p>
                      <a:pPr>
                        <a:spcAft>
                          <a:spcPts val="0"/>
                        </a:spcAft>
                      </a:pPr>
                      <a:r>
                        <a:rPr lang="nl-NL" sz="2000">
                          <a:effectLst/>
                          <a:latin typeface="Arial" panose="020B0604020202020204" pitchFamily="34" charset="0"/>
                          <a:ea typeface="Calibri" panose="020F0502020204030204" pitchFamily="34" charset="0"/>
                          <a:cs typeface="Times New Roman" panose="02020603050405020304" pitchFamily="18" charset="0"/>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000">
                          <a:solidFill>
                            <a:srgbClr val="7F7F7F"/>
                          </a:solidFill>
                          <a:effectLst/>
                          <a:latin typeface="Arial" panose="020B0604020202020204" pitchFamily="34" charset="0"/>
                          <a:ea typeface="Calibri" panose="020F0502020204030204" pitchFamily="34" charset="0"/>
                          <a:cs typeface="Times New Roman" panose="02020603050405020304" pitchFamily="18" charset="0"/>
                        </a:rPr>
                        <a:t>Geen lessen - toetsen</a:t>
                      </a:r>
                      <a:endParaRPr lang="nl-NL"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9652035"/>
                  </a:ext>
                </a:extLst>
              </a:tr>
              <a:tr h="370430">
                <a:tc>
                  <a:txBody>
                    <a:bodyPr/>
                    <a:lstStyle/>
                    <a:p>
                      <a:pPr>
                        <a:spcAft>
                          <a:spcPts val="0"/>
                        </a:spcAft>
                      </a:pPr>
                      <a:r>
                        <a:rPr lang="nl-NL" sz="2000">
                          <a:effectLst/>
                          <a:latin typeface="Arial" panose="020B0604020202020204" pitchFamily="34" charset="0"/>
                          <a:ea typeface="Calibri" panose="020F0502020204030204" pitchFamily="34" charset="0"/>
                          <a:cs typeface="Times New Roman" panose="02020603050405020304" pitchFamily="18" charset="0"/>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000" dirty="0">
                          <a:solidFill>
                            <a:srgbClr val="808080"/>
                          </a:solidFill>
                          <a:effectLst/>
                          <a:latin typeface="Arial" panose="020B0604020202020204" pitchFamily="34" charset="0"/>
                          <a:ea typeface="Calibri" panose="020F0502020204030204" pitchFamily="34" charset="0"/>
                          <a:cs typeface="Times New Roman" panose="02020603050405020304" pitchFamily="18" charset="0"/>
                        </a:rPr>
                        <a:t>Geen lessen i.v.m. herkansingen</a:t>
                      </a:r>
                      <a:endParaRPr lang="nl-NL"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0520660"/>
                  </a:ext>
                </a:extLst>
              </a:tr>
            </a:tbl>
          </a:graphicData>
        </a:graphic>
      </p:graphicFrame>
    </p:spTree>
    <p:extLst>
      <p:ext uri="{BB962C8B-B14F-4D97-AF65-F5344CB8AC3E}">
        <p14:creationId xmlns:p14="http://schemas.microsoft.com/office/powerpoint/2010/main" val="4213487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ChangeArrowheads="1"/>
          </p:cNvSpPr>
          <p:nvPr/>
        </p:nvSpPr>
        <p:spPr bwMode="auto">
          <a:xfrm>
            <a:off x="2207568" y="993359"/>
            <a:ext cx="4464496" cy="1107996"/>
          </a:xfrm>
          <a:prstGeom prst="rect">
            <a:avLst/>
          </a:prstGeom>
          <a:noFill/>
          <a:ln w="9525">
            <a:solidFill>
              <a:schemeClr val="tx1"/>
            </a:solidFill>
            <a:miter lim="800000"/>
            <a:headEnd/>
            <a:tailEnd/>
          </a:ln>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srgbClr val="0070C0"/>
                </a:solidFill>
                <a:effectLst/>
                <a:uLnTx/>
                <a:uFillTx/>
                <a:latin typeface="Calibri"/>
                <a:ea typeface="Calibri" pitchFamily="34" charset="0"/>
                <a:cs typeface="Arial" charset="0"/>
              </a:rPr>
              <a:t>Leerdoelen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rPr>
              <a:t>Na het maken van dit leerarrangement :</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rPr>
              <a:t>Kun je e</a:t>
            </a:r>
            <a:r>
              <a:rPr kumimoji="0" lang="nl-NL" sz="1100" b="0" i="0" u="none" strike="noStrike" kern="1200" cap="none" spc="0" normalizeH="0" baseline="0" noProof="0" dirty="0">
                <a:ln>
                  <a:noFill/>
                </a:ln>
                <a:solidFill>
                  <a:prstClr val="black"/>
                </a:solidFill>
                <a:effectLst/>
                <a:uLnTx/>
                <a:uFillTx/>
                <a:latin typeface="Calibri"/>
                <a:ea typeface="+mn-ea"/>
                <a:cs typeface="+mn-cs"/>
              </a:rPr>
              <a:t>en duidelijke beschrijving geven van </a:t>
            </a:r>
            <a:r>
              <a:rPr lang="nl-NL" sz="1100" dirty="0">
                <a:solidFill>
                  <a:prstClr val="black"/>
                </a:solidFill>
                <a:latin typeface="Calibri"/>
              </a:rPr>
              <a:t>de postcoderoosregeling en de voorwaarden die hieraan verbonden zijn.</a:t>
            </a:r>
            <a:endParaRPr kumimoji="0" lang="nl-NL" sz="1100" b="0" i="0" u="none" strike="noStrike" kern="1200" cap="none" spc="0" normalizeH="0" baseline="0" noProof="0" dirty="0">
              <a:ln>
                <a:noFill/>
              </a:ln>
              <a:solidFill>
                <a:prstClr val="black"/>
              </a:solidFill>
              <a:effectLst/>
              <a:uLnTx/>
              <a:uFillTx/>
              <a:latin typeface="Calibri"/>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a:ea typeface="+mn-ea"/>
                <a:cs typeface="+mn-cs"/>
              </a:rPr>
              <a:t>Kun je een postcoderoosregeling uit jouw buurt beschrijven en een schets maken van het postcoderoosgebied.</a:t>
            </a:r>
          </a:p>
        </p:txBody>
      </p:sp>
      <p:sp>
        <p:nvSpPr>
          <p:cNvPr id="14340" name="Rectangle 4"/>
          <p:cNvSpPr>
            <a:spLocks noChangeArrowheads="1"/>
          </p:cNvSpPr>
          <p:nvPr/>
        </p:nvSpPr>
        <p:spPr bwMode="auto">
          <a:xfrm>
            <a:off x="2204338" y="2166651"/>
            <a:ext cx="4467726" cy="1615827"/>
          </a:xfrm>
          <a:prstGeom prst="rect">
            <a:avLst/>
          </a:prstGeom>
          <a:noFill/>
          <a:ln w="9525">
            <a:solidFill>
              <a:schemeClr val="tx1"/>
            </a:solidFill>
            <a:miter lim="800000"/>
            <a:headEnd/>
            <a:tailEnd/>
          </a:ln>
        </p:spPr>
        <p:txBody>
          <a:bodyPr wrap="squar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srgbClr val="0070C0"/>
                </a:solidFill>
                <a:effectLst/>
                <a:uLnTx/>
                <a:uFillTx/>
                <a:latin typeface="Calibri"/>
                <a:ea typeface="Calibri" pitchFamily="34" charset="0"/>
                <a:cs typeface="Arial" charset="0"/>
              </a:rPr>
              <a:t>Leerproduct	</a:t>
            </a:r>
            <a:r>
              <a:rPr kumimoji="0" lang="nl-NL" sz="1100" b="1" i="0" u="none" strike="noStrike" kern="1200" cap="none" spc="0" normalizeH="0" baseline="0" noProof="0" dirty="0">
                <a:ln>
                  <a:noFill/>
                </a:ln>
                <a:solidFill>
                  <a:prstClr val="black"/>
                </a:solidFill>
                <a:effectLst/>
                <a:uLnTx/>
                <a:uFillTx/>
                <a:latin typeface="Calibri"/>
                <a:ea typeface="Calibri" pitchFamily="34" charset="0"/>
                <a:cs typeface="Arial" charset="0"/>
              </a:rPr>
              <a:t>		</a:t>
            </a:r>
            <a:endPar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endParaRPr>
          </a:p>
          <a:p>
            <a:pPr marL="171450" marR="0" lvl="0" indent="-171450" algn="l"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a:ea typeface="+mn-ea"/>
                <a:cs typeface="+mn-cs"/>
              </a:rPr>
              <a:t>Een verslag met daarin:</a:t>
            </a:r>
          </a:p>
          <a:p>
            <a:pPr marL="628650" lvl="1" indent="-171450" eaLnBrk="0" hangingPunct="0">
              <a:buFont typeface="Arial" panose="020B0604020202020204" pitchFamily="34" charset="0"/>
              <a:buChar char="•"/>
              <a:defRPr/>
            </a:pPr>
            <a:r>
              <a:rPr lang="nl-NL" sz="1100" dirty="0">
                <a:solidFill>
                  <a:prstClr val="black"/>
                </a:solidFill>
                <a:latin typeface="Calibri"/>
              </a:rPr>
              <a:t>Een beschrijving van de postcoderoosregeling</a:t>
            </a:r>
          </a:p>
          <a:p>
            <a:pPr marL="628650" lvl="1" indent="-171450" eaLnBrk="0" hangingPunct="0">
              <a:buFont typeface="Arial" panose="020B0604020202020204" pitchFamily="34" charset="0"/>
              <a:buChar char="•"/>
              <a:defRPr/>
            </a:pPr>
            <a:r>
              <a:rPr lang="nl-NL" sz="1100" dirty="0">
                <a:solidFill>
                  <a:prstClr val="black"/>
                </a:solidFill>
                <a:latin typeface="Calibri"/>
              </a:rPr>
              <a:t>Een overzicht van de randvoorwaarden waaraan voldaan moet worden </a:t>
            </a:r>
            <a:endParaRPr kumimoji="0" lang="nl-NL" sz="1100" b="0" i="0" u="none" strike="noStrike" kern="1200" cap="none" spc="0" normalizeH="0" baseline="0" noProof="0" dirty="0">
              <a:ln>
                <a:noFill/>
              </a:ln>
              <a:solidFill>
                <a:prstClr val="black"/>
              </a:solidFill>
              <a:effectLst/>
              <a:uLnTx/>
              <a:uFillTx/>
              <a:latin typeface="Calibri"/>
              <a:ea typeface="+mn-ea"/>
              <a:cs typeface="+mn-cs"/>
            </a:endParaRPr>
          </a:p>
          <a:p>
            <a:pPr marL="628650" lvl="1" indent="-171450" eaLnBrk="0" hangingPunct="0">
              <a:buFont typeface="Arial" panose="020B0604020202020204" pitchFamily="34" charset="0"/>
              <a:buChar char="•"/>
              <a:defRPr/>
            </a:pPr>
            <a:r>
              <a:rPr kumimoji="0" lang="nl-NL" sz="1100" b="0" i="0" u="none" strike="noStrike" kern="1200" cap="none" spc="0" normalizeH="0" baseline="0" noProof="0" dirty="0">
                <a:ln>
                  <a:noFill/>
                </a:ln>
                <a:solidFill>
                  <a:prstClr val="black"/>
                </a:solidFill>
                <a:effectLst/>
                <a:uLnTx/>
                <a:uFillTx/>
                <a:latin typeface="Calibri"/>
                <a:ea typeface="+mn-ea"/>
                <a:cs typeface="+mn-cs"/>
              </a:rPr>
              <a:t>Een beschrijving van een voorbeeld bij jou in de buurt wat gebruik maakt van postcoderoosregeling</a:t>
            </a:r>
          </a:p>
          <a:p>
            <a:pPr marL="628650" lvl="1" indent="-171450" eaLnBrk="0" hangingPunct="0">
              <a:buFont typeface="Arial" panose="020B0604020202020204" pitchFamily="34" charset="0"/>
              <a:buChar char="•"/>
              <a:defRPr/>
            </a:pPr>
            <a:r>
              <a:rPr kumimoji="0" lang="nl-NL" sz="1100" b="0" i="0" u="none" strike="noStrike" kern="1200" cap="none" spc="0" normalizeH="0" baseline="0" noProof="0" dirty="0">
                <a:ln>
                  <a:noFill/>
                </a:ln>
                <a:solidFill>
                  <a:prstClr val="black"/>
                </a:solidFill>
                <a:effectLst/>
                <a:uLnTx/>
                <a:uFillTx/>
                <a:latin typeface="Calibri"/>
                <a:ea typeface="+mn-ea"/>
                <a:cs typeface="+mn-cs"/>
              </a:rPr>
              <a:t>Een afbeelding van de betreffende postcoderoos en een overzicht van het aantal inwoners van de postcoderoos</a:t>
            </a:r>
            <a:endParaRPr kumimoji="0" lang="nl-NL"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342" name="Rectangle 6"/>
          <p:cNvSpPr>
            <a:spLocks noChangeArrowheads="1"/>
          </p:cNvSpPr>
          <p:nvPr/>
        </p:nvSpPr>
        <p:spPr bwMode="auto">
          <a:xfrm>
            <a:off x="7347918" y="1000801"/>
            <a:ext cx="4076674" cy="1107996"/>
          </a:xfrm>
          <a:prstGeom prst="rect">
            <a:avLst/>
          </a:prstGeom>
          <a:noFill/>
          <a:ln w="9525">
            <a:solidFill>
              <a:schemeClr val="tx1"/>
            </a:solidFill>
            <a:miter lim="800000"/>
            <a:headEnd/>
            <a:tailEnd/>
          </a:ln>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srgbClr val="0070C0"/>
                </a:solidFill>
                <a:effectLst/>
                <a:uLnTx/>
                <a:uFillTx/>
                <a:latin typeface="Calibri"/>
                <a:ea typeface="Calibri" pitchFamily="34" charset="0"/>
                <a:cs typeface="Arial" charset="0"/>
              </a:rPr>
              <a:t>Samenwerken </a:t>
            </a:r>
            <a:endPar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endParaRP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rPr>
              <a:t>Plaats je product op het platform en vraag om feedback.</a:t>
            </a: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rPr>
              <a:t>Bekijk leerproducten van anderen in hun portfolio en geef feedback.</a:t>
            </a: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rPr>
              <a:t>Versie 1  </a:t>
            </a:r>
            <a:r>
              <a:rPr lang="nl-NL" sz="1100" dirty="0">
                <a:solidFill>
                  <a:prstClr val="black"/>
                </a:solidFill>
                <a:latin typeface="Calibri"/>
                <a:ea typeface="Calibri" pitchFamily="34" charset="0"/>
                <a:cs typeface="Arial" charset="0"/>
              </a:rPr>
              <a:t>26-03-2021</a:t>
            </a:r>
            <a:endPar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endParaRP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rPr>
              <a:t>Versie 2  02-04-2021</a:t>
            </a:r>
          </a:p>
        </p:txBody>
      </p:sp>
      <p:sp>
        <p:nvSpPr>
          <p:cNvPr id="14344" name="Rectangle 8"/>
          <p:cNvSpPr>
            <a:spLocks noChangeArrowheads="1"/>
          </p:cNvSpPr>
          <p:nvPr/>
        </p:nvSpPr>
        <p:spPr bwMode="auto">
          <a:xfrm>
            <a:off x="7347918" y="2257530"/>
            <a:ext cx="4076674" cy="430887"/>
          </a:xfrm>
          <a:prstGeom prst="rect">
            <a:avLst/>
          </a:prstGeom>
          <a:noFill/>
          <a:ln w="9525">
            <a:solidFill>
              <a:schemeClr val="tx1"/>
            </a:solidFill>
            <a:miter lim="800000"/>
            <a:headEnd/>
            <a:tailEnd/>
          </a:ln>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100" b="1" dirty="0">
                <a:solidFill>
                  <a:srgbClr val="0070C0"/>
                </a:solidFill>
                <a:latin typeface="Calibri"/>
                <a:cs typeface="Arial" charset="0"/>
              </a:rPr>
              <a:t>Bijeenkomsten	</a:t>
            </a:r>
            <a:r>
              <a:rPr kumimoji="0" lang="nl-NL" sz="1100" b="1" i="0" u="none" strike="noStrike" kern="1200" cap="none" spc="0" normalizeH="0" baseline="0" noProof="0" dirty="0">
                <a:ln>
                  <a:noFill/>
                </a:ln>
                <a:solidFill>
                  <a:prstClr val="black"/>
                </a:solidFill>
                <a:effectLst/>
                <a:uLnTx/>
                <a:uFillTx/>
                <a:latin typeface="Calibri"/>
                <a:ea typeface="Calibri" pitchFamily="34" charset="0"/>
                <a:cs typeface="Arial" charset="0"/>
              </a:rPr>
              <a:t>	</a:t>
            </a:r>
            <a:endPar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endParaRP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rPr>
              <a:t>Expert lessen WE</a:t>
            </a:r>
          </a:p>
        </p:txBody>
      </p:sp>
      <p:sp>
        <p:nvSpPr>
          <p:cNvPr id="14346" name="Rectangle 8"/>
          <p:cNvSpPr>
            <a:spLocks noChangeArrowheads="1"/>
          </p:cNvSpPr>
          <p:nvPr/>
        </p:nvSpPr>
        <p:spPr bwMode="auto">
          <a:xfrm>
            <a:off x="7347918" y="2882374"/>
            <a:ext cx="4076674" cy="735586"/>
          </a:xfrm>
          <a:prstGeom prst="rect">
            <a:avLst/>
          </a:prstGeom>
          <a:noFill/>
          <a:ln w="9525">
            <a:solidFill>
              <a:schemeClr val="tx1"/>
            </a:solidFill>
            <a:miter lim="800000"/>
            <a:headEnd/>
            <a:tailEnd/>
          </a:ln>
        </p:spPr>
        <p:txBody>
          <a:bodyPr wrap="square" anchor="ctr">
            <a:spAutoFit/>
          </a:bodyPr>
          <a:lstStyle/>
          <a:p>
            <a:pPr marL="0" marR="0" lvl="0" indent="0" algn="l" defTabSz="457200" rtl="0" eaLnBrk="1" fontAlgn="auto" latinLnBrk="0" hangingPunct="1">
              <a:lnSpc>
                <a:spcPct val="80000"/>
              </a:lnSpc>
              <a:spcBef>
                <a:spcPct val="50000"/>
              </a:spcBef>
              <a:spcAft>
                <a:spcPts val="0"/>
              </a:spcAft>
              <a:buClrTx/>
              <a:buSzTx/>
              <a:buFontTx/>
              <a:buNone/>
              <a:tabLst>
                <a:tab pos="176213" algn="l"/>
                <a:tab pos="1163638" algn="l"/>
              </a:tabLst>
              <a:defRPr/>
            </a:pPr>
            <a:r>
              <a:rPr lang="nl-NL" sz="1100" b="1" dirty="0">
                <a:solidFill>
                  <a:srgbClr val="0070C0"/>
                </a:solidFill>
                <a:latin typeface="Calibri"/>
                <a:cs typeface="Arial" charset="0"/>
              </a:rPr>
              <a:t>Bronnen</a:t>
            </a:r>
          </a:p>
          <a:p>
            <a:pPr lvl="0">
              <a:defRPr/>
            </a:pPr>
            <a:r>
              <a:rPr lang="nl-NL" sz="1100" dirty="0">
                <a:hlinkClick r:id="rId3">
                  <a:extLst>
                    <a:ext uri="{A12FA001-AC4F-418D-AE19-62706E023703}">
                      <ahyp:hlinkClr xmlns:ahyp="http://schemas.microsoft.com/office/drawing/2018/hyperlinkcolor" val="tx"/>
                    </a:ext>
                  </a:extLst>
                </a:hlinkClick>
              </a:rPr>
              <a:t>https://www.hieropgewekt.nl/kennisdossiers/postcoderoosregeling-financiele-aspecten</a:t>
            </a:r>
            <a:endParaRPr lang="nl-NL" sz="1100" dirty="0"/>
          </a:p>
          <a:p>
            <a:pPr lvl="0">
              <a:defRPr/>
            </a:pPr>
            <a:r>
              <a:rPr lang="nl-NL" sz="1100" dirty="0">
                <a:hlinkClick r:id="rId4">
                  <a:extLst>
                    <a:ext uri="{A12FA001-AC4F-418D-AE19-62706E023703}">
                      <ahyp:hlinkClr xmlns:ahyp="http://schemas.microsoft.com/office/drawing/2018/hyperlinkcolor" val="tx"/>
                    </a:ext>
                  </a:extLst>
                </a:hlinkClick>
              </a:rPr>
              <a:t>https://www.cbs.nl/</a:t>
            </a:r>
            <a:endParaRPr lang="nl-NL" sz="1100" dirty="0"/>
          </a:p>
        </p:txBody>
      </p:sp>
      <p:sp>
        <p:nvSpPr>
          <p:cNvPr id="14348" name="Tekstvak 23"/>
          <p:cNvSpPr txBox="1">
            <a:spLocks noChangeArrowheads="1"/>
          </p:cNvSpPr>
          <p:nvPr/>
        </p:nvSpPr>
        <p:spPr bwMode="auto">
          <a:xfrm>
            <a:off x="2564344" y="168976"/>
            <a:ext cx="7852137" cy="461665"/>
          </a:xfrm>
          <a:prstGeom prst="rect">
            <a:avLst/>
          </a:prstGeom>
          <a:noFill/>
          <a:ln w="9525">
            <a:noFill/>
            <a:miter lim="800000"/>
            <a:headEnd/>
            <a:tailEnd/>
          </a:ln>
        </p:spPr>
        <p:txBody>
          <a:bodyPr wrap="square">
            <a:spAutoFit/>
          </a:bodyPr>
          <a:lstStyle/>
          <a:p>
            <a:pPr lvl="0">
              <a:defRPr/>
            </a:pPr>
            <a:r>
              <a:rPr lang="en-US" sz="2400" dirty="0">
                <a:solidFill>
                  <a:prstClr val="black"/>
                </a:solidFill>
                <a:latin typeface="Calibri" pitchFamily="34" charset="0"/>
              </a:rPr>
              <a:t>2021 DCV 4 WE </a:t>
            </a:r>
            <a:r>
              <a:rPr lang="en-US" sz="2400" dirty="0" err="1">
                <a:solidFill>
                  <a:prstClr val="black"/>
                </a:solidFill>
                <a:latin typeface="Calibri" pitchFamily="34" charset="0"/>
              </a:rPr>
              <a:t>Postcoderoos</a:t>
            </a:r>
            <a:endParaRPr kumimoji="0" lang="nl-NL" sz="24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pic>
        <p:nvPicPr>
          <p:cNvPr id="19" name="Afbeelding 18"/>
          <p:cNvPicPr>
            <a:picLocks noChangeAspect="1"/>
          </p:cNvPicPr>
          <p:nvPr/>
        </p:nvPicPr>
        <p:blipFill rotWithShape="1">
          <a:blip r:embed="rId5" cstate="print"/>
          <a:srcRect l="21805" r="10840"/>
          <a:stretch/>
        </p:blipFill>
        <p:spPr>
          <a:xfrm>
            <a:off x="1875891" y="1006373"/>
            <a:ext cx="299335" cy="412425"/>
          </a:xfrm>
          <a:prstGeom prst="rect">
            <a:avLst/>
          </a:prstGeom>
        </p:spPr>
      </p:pic>
      <p:pic>
        <p:nvPicPr>
          <p:cNvPr id="20" name="Afbeelding 19"/>
          <p:cNvPicPr>
            <a:picLocks noChangeAspect="1"/>
          </p:cNvPicPr>
          <p:nvPr/>
        </p:nvPicPr>
        <p:blipFill>
          <a:blip r:embed="rId6" cstate="print"/>
          <a:stretch>
            <a:fillRect/>
          </a:stretch>
        </p:blipFill>
        <p:spPr>
          <a:xfrm>
            <a:off x="1895897" y="2272216"/>
            <a:ext cx="263290" cy="321303"/>
          </a:xfrm>
          <a:prstGeom prst="rect">
            <a:avLst/>
          </a:prstGeom>
        </p:spPr>
      </p:pic>
      <p:pic>
        <p:nvPicPr>
          <p:cNvPr id="22" name="Afbeelding 21"/>
          <p:cNvPicPr>
            <a:picLocks noChangeAspect="1"/>
          </p:cNvPicPr>
          <p:nvPr/>
        </p:nvPicPr>
        <p:blipFill>
          <a:blip r:embed="rId7" cstate="print"/>
          <a:stretch>
            <a:fillRect/>
          </a:stretch>
        </p:blipFill>
        <p:spPr>
          <a:xfrm>
            <a:off x="1892905" y="3864953"/>
            <a:ext cx="266283" cy="416301"/>
          </a:xfrm>
          <a:prstGeom prst="rect">
            <a:avLst/>
          </a:prstGeom>
        </p:spPr>
      </p:pic>
      <p:pic>
        <p:nvPicPr>
          <p:cNvPr id="23" name="Afbeelding 22"/>
          <p:cNvPicPr>
            <a:picLocks noChangeAspect="1"/>
          </p:cNvPicPr>
          <p:nvPr/>
        </p:nvPicPr>
        <p:blipFill>
          <a:blip r:embed="rId8" cstate="print"/>
          <a:stretch>
            <a:fillRect/>
          </a:stretch>
        </p:blipFill>
        <p:spPr>
          <a:xfrm>
            <a:off x="6856274" y="1065983"/>
            <a:ext cx="385812" cy="263054"/>
          </a:xfrm>
          <a:prstGeom prst="rect">
            <a:avLst/>
          </a:prstGeom>
        </p:spPr>
      </p:pic>
      <p:pic>
        <p:nvPicPr>
          <p:cNvPr id="24" name="Afbeelding 23"/>
          <p:cNvPicPr>
            <a:picLocks noChangeAspect="1"/>
          </p:cNvPicPr>
          <p:nvPr/>
        </p:nvPicPr>
        <p:blipFill>
          <a:blip r:embed="rId9" cstate="print"/>
          <a:stretch>
            <a:fillRect/>
          </a:stretch>
        </p:blipFill>
        <p:spPr>
          <a:xfrm>
            <a:off x="6960096" y="2860926"/>
            <a:ext cx="299225" cy="290796"/>
          </a:xfrm>
          <a:prstGeom prst="rect">
            <a:avLst/>
          </a:prstGeom>
        </p:spPr>
      </p:pic>
      <p:pic>
        <p:nvPicPr>
          <p:cNvPr id="25" name="Afbeelding 24"/>
          <p:cNvPicPr>
            <a:picLocks noChangeAspect="1"/>
          </p:cNvPicPr>
          <p:nvPr/>
        </p:nvPicPr>
        <p:blipFill rotWithShape="1">
          <a:blip r:embed="rId10" cstate="print"/>
          <a:srcRect l="17050" t="33024" r="61669" b="30375"/>
          <a:stretch/>
        </p:blipFill>
        <p:spPr>
          <a:xfrm>
            <a:off x="6933507" y="2295292"/>
            <a:ext cx="269390" cy="260485"/>
          </a:xfrm>
          <a:prstGeom prst="rect">
            <a:avLst/>
          </a:prstGeom>
        </p:spPr>
      </p:pic>
      <p:sp>
        <p:nvSpPr>
          <p:cNvPr id="26" name="Rectangle 4"/>
          <p:cNvSpPr>
            <a:spLocks noChangeArrowheads="1"/>
          </p:cNvSpPr>
          <p:nvPr/>
        </p:nvSpPr>
        <p:spPr bwMode="auto">
          <a:xfrm>
            <a:off x="2204338" y="3880427"/>
            <a:ext cx="4467726" cy="1461939"/>
          </a:xfrm>
          <a:prstGeom prst="rect">
            <a:avLst/>
          </a:prstGeom>
          <a:noFill/>
          <a:ln w="9525">
            <a:solidFill>
              <a:schemeClr val="tx1"/>
            </a:solidFill>
            <a:miter lim="800000"/>
            <a:headEnd/>
            <a:tailEnd/>
          </a:ln>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srgbClr val="0070C0"/>
                </a:solidFill>
                <a:effectLst/>
                <a:uLnTx/>
                <a:uFillTx/>
                <a:latin typeface="Calibri"/>
                <a:ea typeface="Calibri" pitchFamily="34" charset="0"/>
                <a:cs typeface="Arial" charset="0"/>
              </a:rPr>
              <a:t>Leerpad		</a:t>
            </a:r>
            <a:r>
              <a:rPr kumimoji="0" lang="nl-NL" sz="1200" b="1" i="0" u="none" strike="noStrike" kern="1200" cap="none" spc="0" normalizeH="0" baseline="0" noProof="0" dirty="0">
                <a:ln>
                  <a:noFill/>
                </a:ln>
                <a:solidFill>
                  <a:prstClr val="black"/>
                </a:solidFill>
                <a:effectLst/>
                <a:uLnTx/>
                <a:uFillTx/>
                <a:latin typeface="Calibri"/>
                <a:ea typeface="Calibri" pitchFamily="34" charset="0"/>
                <a:cs typeface="Arial" charset="0"/>
              </a:rPr>
              <a:t>	</a:t>
            </a:r>
            <a:endParaRPr kumimoji="0" lang="nl-NL" sz="1200" b="0" i="0" u="none" strike="noStrike" kern="1200" cap="none" spc="0" normalizeH="0" baseline="0" noProof="0" dirty="0">
              <a:ln>
                <a:noFill/>
              </a:ln>
              <a:solidFill>
                <a:prstClr val="black"/>
              </a:solidFill>
              <a:effectLst/>
              <a:uLnTx/>
              <a:uFillTx/>
              <a:latin typeface="Calibri"/>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a:ea typeface="+mn-ea"/>
                <a:cs typeface="+mn-cs"/>
              </a:rPr>
              <a:t>Onderzoek wat de postcoderoosregeling inhoud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a:ea typeface="+mn-ea"/>
                <a:cs typeface="+mn-cs"/>
              </a:rPr>
              <a:t>Geef een uitgebreide beschrijving van een postcoderoosregeling bij jou uit de buurt (omvang, aantal deelnemers, financiën</a:t>
            </a:r>
            <a:r>
              <a:rPr lang="nl-NL" sz="1100" dirty="0">
                <a:solidFill>
                  <a:prstClr val="black"/>
                </a:solidFill>
                <a:latin typeface="Calibri"/>
              </a:rPr>
              <a:t>, ligging enz.)</a:t>
            </a:r>
            <a:endParaRPr kumimoji="0" lang="nl-NL" sz="1100" b="0" i="0" u="none" strike="noStrike" kern="1200" cap="none" spc="0" normalizeH="0" baseline="0" noProof="0" dirty="0">
              <a:ln>
                <a:noFill/>
              </a:ln>
              <a:solidFill>
                <a:prstClr val="black"/>
              </a:solidFill>
              <a:effectLst/>
              <a:uLnTx/>
              <a:uFillTx/>
              <a:latin typeface="Calibri"/>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100" dirty="0">
                <a:solidFill>
                  <a:prstClr val="black"/>
                </a:solidFill>
                <a:latin typeface="Calibri"/>
              </a:rPr>
              <a:t>Geef in een afbeelding weer welke postcode gebieden het betreft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100" dirty="0">
                <a:solidFill>
                  <a:prstClr val="black"/>
                </a:solidFill>
                <a:latin typeface="Calibri"/>
              </a:rPr>
              <a:t>Maak een analyse van het gebied, is het stedelijk/landelijk, hoeveel inwoners zijn er in de afzonderlijke postcodes, enz.</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100" dirty="0">
                <a:solidFill>
                  <a:prstClr val="black"/>
                </a:solidFill>
                <a:latin typeface="Calibri"/>
              </a:rPr>
              <a:t>Maak een helder en uitvoerig verslag van je bevindingen</a:t>
            </a:r>
            <a:endParaRPr kumimoji="0" lang="nl-NL" sz="11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1" name="Afbeelding 20">
            <a:extLst>
              <a:ext uri="{FF2B5EF4-FFF2-40B4-BE49-F238E27FC236}">
                <a16:creationId xmlns:a16="http://schemas.microsoft.com/office/drawing/2014/main" id="{EAE3E989-0DDC-4045-98EF-A6D607DD3B55}"/>
              </a:ext>
            </a:extLst>
          </p:cNvPr>
          <p:cNvPicPr>
            <a:picLocks noChangeAspect="1"/>
          </p:cNvPicPr>
          <p:nvPr/>
        </p:nvPicPr>
        <p:blipFill>
          <a:blip r:embed="rId11"/>
          <a:stretch>
            <a:fillRect/>
          </a:stretch>
        </p:blipFill>
        <p:spPr>
          <a:xfrm>
            <a:off x="8195754" y="4073103"/>
            <a:ext cx="3228838" cy="1988866"/>
          </a:xfrm>
          <a:prstGeom prst="rect">
            <a:avLst/>
          </a:prstGeom>
        </p:spPr>
      </p:pic>
      <p:pic>
        <p:nvPicPr>
          <p:cNvPr id="2" name="Afbeelding 1">
            <a:extLst>
              <a:ext uri="{FF2B5EF4-FFF2-40B4-BE49-F238E27FC236}">
                <a16:creationId xmlns:a16="http://schemas.microsoft.com/office/drawing/2014/main" id="{FD60F2CE-E2F6-4657-B3D7-1F9480259793}"/>
              </a:ext>
            </a:extLst>
          </p:cNvPr>
          <p:cNvPicPr>
            <a:picLocks noChangeAspect="1"/>
          </p:cNvPicPr>
          <p:nvPr/>
        </p:nvPicPr>
        <p:blipFill>
          <a:blip r:embed="rId12"/>
          <a:stretch>
            <a:fillRect/>
          </a:stretch>
        </p:blipFill>
        <p:spPr>
          <a:xfrm>
            <a:off x="3439177" y="5792017"/>
            <a:ext cx="3629025" cy="866775"/>
          </a:xfrm>
          <a:prstGeom prst="rect">
            <a:avLst/>
          </a:prstGeom>
        </p:spPr>
      </p:pic>
    </p:spTree>
    <p:extLst>
      <p:ext uri="{BB962C8B-B14F-4D97-AF65-F5344CB8AC3E}">
        <p14:creationId xmlns:p14="http://schemas.microsoft.com/office/powerpoint/2010/main" val="4095578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8364E79-8C8B-4E24-8E01-F5195CBE41DA}"/>
              </a:ext>
            </a:extLst>
          </p:cNvPr>
          <p:cNvSpPr>
            <a:spLocks noGrp="1"/>
          </p:cNvSpPr>
          <p:nvPr>
            <p:ph type="title"/>
          </p:nvPr>
        </p:nvSpPr>
        <p:spPr/>
        <p:txBody>
          <a:bodyPr/>
          <a:lstStyle/>
          <a:p>
            <a:r>
              <a:rPr lang="nl-NL" dirty="0"/>
              <a:t>Vorige week.. </a:t>
            </a:r>
          </a:p>
        </p:txBody>
      </p:sp>
      <p:sp>
        <p:nvSpPr>
          <p:cNvPr id="6" name="Tijdelijke aanduiding voor tekst 5">
            <a:extLst>
              <a:ext uri="{FF2B5EF4-FFF2-40B4-BE49-F238E27FC236}">
                <a16:creationId xmlns:a16="http://schemas.microsoft.com/office/drawing/2014/main" id="{BD9B26DA-4AA8-42D4-A713-1BD58742EA26}"/>
              </a:ext>
            </a:extLst>
          </p:cNvPr>
          <p:cNvSpPr>
            <a:spLocks noGrp="1"/>
          </p:cNvSpPr>
          <p:nvPr>
            <p:ph type="body" sz="half" idx="2"/>
          </p:nvPr>
        </p:nvSpPr>
        <p:spPr>
          <a:xfrm>
            <a:off x="609600" y="1527698"/>
            <a:ext cx="4011084" cy="4691063"/>
          </a:xfrm>
        </p:spPr>
        <p:txBody>
          <a:bodyPr>
            <a:normAutofit/>
          </a:bodyPr>
          <a:lstStyle/>
          <a:p>
            <a:pPr marL="285750" indent="-285750">
              <a:buFontTx/>
              <a:buChar char="-"/>
            </a:pPr>
            <a:r>
              <a:rPr lang="nl-NL" sz="1800" b="1"/>
              <a:t>Stadwarmte</a:t>
            </a:r>
          </a:p>
          <a:p>
            <a:pPr marL="742950" lvl="1" indent="-285750">
              <a:buFontTx/>
              <a:buChar char="-"/>
            </a:pPr>
            <a:r>
              <a:rPr lang="nl-NL" sz="1600"/>
              <a:t>Je kan uitleggen wat stadswarmte inhoud</a:t>
            </a:r>
          </a:p>
          <a:p>
            <a:pPr marL="742950" lvl="1" indent="-285750">
              <a:buFontTx/>
              <a:buChar char="-"/>
            </a:pPr>
            <a:r>
              <a:rPr lang="nl-NL" sz="1600"/>
              <a:t>Voorbeelden benoemen van locaties met stadwarmte(net)</a:t>
            </a:r>
          </a:p>
          <a:p>
            <a:pPr marL="285750" indent="-285750">
              <a:buFontTx/>
              <a:buChar char="-"/>
            </a:pPr>
            <a:r>
              <a:rPr lang="nl-NL" sz="1800" b="1"/>
              <a:t>Warmtenet</a:t>
            </a:r>
          </a:p>
          <a:p>
            <a:pPr marL="742950" lvl="1" indent="-285750">
              <a:buFontTx/>
              <a:buChar char="-"/>
            </a:pPr>
            <a:r>
              <a:rPr lang="nl-NL" sz="1600"/>
              <a:t>Je kan uitleggen wat warmtenet inhoud</a:t>
            </a:r>
          </a:p>
          <a:p>
            <a:pPr marL="742950" lvl="1" indent="-285750">
              <a:buFontTx/>
              <a:buChar char="-"/>
            </a:pPr>
            <a:r>
              <a:rPr lang="nl-NL" sz="1600"/>
              <a:t>Je kan een voorbeeld benoemen</a:t>
            </a:r>
          </a:p>
          <a:p>
            <a:pPr marL="742950" lvl="1" indent="-285750">
              <a:buFontTx/>
              <a:buChar char="-"/>
            </a:pPr>
            <a:r>
              <a:rPr lang="nl-NL" sz="1600"/>
              <a:t>Warmteverbruik in Nederland</a:t>
            </a:r>
          </a:p>
          <a:p>
            <a:pPr marL="742950" lvl="1" indent="-285750">
              <a:buFontTx/>
              <a:buChar char="-"/>
            </a:pPr>
            <a:r>
              <a:rPr lang="nl-NL" sz="1600"/>
              <a:t>Transport- en distributienetwerk</a:t>
            </a:r>
          </a:p>
          <a:p>
            <a:pPr marL="742950" lvl="1" indent="-285750">
              <a:buFontTx/>
              <a:buChar char="-"/>
            </a:pPr>
            <a:r>
              <a:rPr lang="nl-NL" sz="1600"/>
              <a:t>Open en gesloten warmtenetten</a:t>
            </a:r>
          </a:p>
          <a:p>
            <a:pPr marL="742950" lvl="1" indent="-285750">
              <a:buFontTx/>
              <a:buChar char="-"/>
            </a:pPr>
            <a:r>
              <a:rPr lang="nl-NL" sz="1600"/>
              <a:t>Energiebronnen van warmtenetten</a:t>
            </a:r>
          </a:p>
          <a:p>
            <a:pPr marL="285750" indent="-285750">
              <a:buFontTx/>
              <a:buChar char="-"/>
            </a:pPr>
            <a:r>
              <a:rPr lang="nl-NL" sz="1800" b="1"/>
              <a:t>Gesprekstechnieken</a:t>
            </a:r>
          </a:p>
          <a:p>
            <a:endParaRPr lang="nl-NL" sz="1800" dirty="0"/>
          </a:p>
        </p:txBody>
      </p:sp>
      <p:pic>
        <p:nvPicPr>
          <p:cNvPr id="7" name="Picture 2">
            <a:extLst>
              <a:ext uri="{FF2B5EF4-FFF2-40B4-BE49-F238E27FC236}">
                <a16:creationId xmlns:a16="http://schemas.microsoft.com/office/drawing/2014/main" id="{44C26492-A7FF-4909-AE47-911D44394BD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665914" y="3916068"/>
            <a:ext cx="2446485" cy="2302693"/>
          </a:xfrm>
          <a:prstGeom prst="rect">
            <a:avLst/>
          </a:prstGeom>
          <a:noFill/>
          <a:extLst>
            <a:ext uri="{909E8E84-426E-40DD-AFC4-6F175D3DCCD1}">
              <a14:hiddenFill xmlns:a14="http://schemas.microsoft.com/office/drawing/2010/main">
                <a:solidFill>
                  <a:srgbClr val="FFFFFF"/>
                </a:solidFill>
              </a14:hiddenFill>
            </a:ext>
          </a:extLst>
        </p:spPr>
      </p:pic>
      <p:pic>
        <p:nvPicPr>
          <p:cNvPr id="9" name="Tijdelijke aanduiding voor inhoud 3">
            <a:extLst>
              <a:ext uri="{FF2B5EF4-FFF2-40B4-BE49-F238E27FC236}">
                <a16:creationId xmlns:a16="http://schemas.microsoft.com/office/drawing/2014/main" id="{133FD279-43F7-400F-981F-790918F05B22}"/>
              </a:ext>
            </a:extLst>
          </p:cNvPr>
          <p:cNvPicPr>
            <a:picLocks noChangeAspect="1"/>
          </p:cNvPicPr>
          <p:nvPr/>
        </p:nvPicPr>
        <p:blipFill>
          <a:blip r:embed="rId3"/>
          <a:stretch>
            <a:fillRect/>
          </a:stretch>
        </p:blipFill>
        <p:spPr>
          <a:xfrm>
            <a:off x="5337995" y="3847760"/>
            <a:ext cx="3080946" cy="2746184"/>
          </a:xfrm>
          <a:prstGeom prst="rect">
            <a:avLst/>
          </a:prstGeom>
        </p:spPr>
      </p:pic>
      <p:pic>
        <p:nvPicPr>
          <p:cNvPr id="10" name="Picture 2" descr="aargasvrije wijken">
            <a:hlinkClick r:id="rId4"/>
            <a:extLst>
              <a:ext uri="{FF2B5EF4-FFF2-40B4-BE49-F238E27FC236}">
                <a16:creationId xmlns:a16="http://schemas.microsoft.com/office/drawing/2014/main" id="{EC151CA2-CC71-4297-B504-FCA6929A381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9014407" y="639239"/>
            <a:ext cx="1749497" cy="2457727"/>
          </a:xfrm>
          <a:prstGeom prst="rect">
            <a:avLst/>
          </a:prstGeom>
          <a:noFill/>
          <a:extLst>
            <a:ext uri="{909E8E84-426E-40DD-AFC4-6F175D3DCCD1}">
              <a14:hiddenFill xmlns:a14="http://schemas.microsoft.com/office/drawing/2010/main">
                <a:solidFill>
                  <a:srgbClr val="FFFFFF"/>
                </a:solidFill>
              </a14:hiddenFill>
            </a:ext>
          </a:extLst>
        </p:spPr>
      </p:pic>
      <p:pic>
        <p:nvPicPr>
          <p:cNvPr id="11" name="Tijdelijke aanduiding voor inhoud 3">
            <a:extLst>
              <a:ext uri="{FF2B5EF4-FFF2-40B4-BE49-F238E27FC236}">
                <a16:creationId xmlns:a16="http://schemas.microsoft.com/office/drawing/2014/main" id="{550A8331-A341-46BD-8AFA-31B2D358A54B}"/>
              </a:ext>
            </a:extLst>
          </p:cNvPr>
          <p:cNvPicPr>
            <a:picLocks noChangeAspect="1"/>
          </p:cNvPicPr>
          <p:nvPr/>
        </p:nvPicPr>
        <p:blipFill>
          <a:blip r:embed="rId6"/>
          <a:stretch>
            <a:fillRect/>
          </a:stretch>
        </p:blipFill>
        <p:spPr>
          <a:xfrm>
            <a:off x="5446969" y="1132615"/>
            <a:ext cx="2862997" cy="1470974"/>
          </a:xfrm>
          <a:prstGeom prst="rect">
            <a:avLst/>
          </a:prstGeom>
        </p:spPr>
      </p:pic>
    </p:spTree>
    <p:extLst>
      <p:ext uri="{BB962C8B-B14F-4D97-AF65-F5344CB8AC3E}">
        <p14:creationId xmlns:p14="http://schemas.microsoft.com/office/powerpoint/2010/main" val="814275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D70E56-E605-4F17-B4E0-9DF5F973B9EF}"/>
              </a:ext>
            </a:extLst>
          </p:cNvPr>
          <p:cNvSpPr>
            <a:spLocks noGrp="1"/>
          </p:cNvSpPr>
          <p:nvPr>
            <p:ph type="title"/>
          </p:nvPr>
        </p:nvSpPr>
        <p:spPr/>
        <p:txBody>
          <a:bodyPr/>
          <a:lstStyle/>
          <a:p>
            <a:r>
              <a:rPr lang="nl-NL" dirty="0"/>
              <a:t>Vandaag</a:t>
            </a:r>
          </a:p>
        </p:txBody>
      </p:sp>
      <p:sp>
        <p:nvSpPr>
          <p:cNvPr id="4" name="Tijdelijke aanduiding voor tekst 3">
            <a:extLst>
              <a:ext uri="{FF2B5EF4-FFF2-40B4-BE49-F238E27FC236}">
                <a16:creationId xmlns:a16="http://schemas.microsoft.com/office/drawing/2014/main" id="{ADE4D6A7-B88F-409D-BD7C-D723238F6A4D}"/>
              </a:ext>
            </a:extLst>
          </p:cNvPr>
          <p:cNvSpPr>
            <a:spLocks noGrp="1"/>
          </p:cNvSpPr>
          <p:nvPr>
            <p:ph type="body" sz="half" idx="2"/>
          </p:nvPr>
        </p:nvSpPr>
        <p:spPr>
          <a:xfrm>
            <a:off x="609601" y="1435101"/>
            <a:ext cx="4914506" cy="4691063"/>
          </a:xfrm>
        </p:spPr>
        <p:txBody>
          <a:bodyPr>
            <a:normAutofit/>
          </a:bodyPr>
          <a:lstStyle/>
          <a:p>
            <a:pPr marL="285750" indent="-285750">
              <a:buFontTx/>
              <a:buChar char="-"/>
            </a:pPr>
            <a:r>
              <a:rPr lang="nl-NL" sz="1800" b="1" dirty="0"/>
              <a:t>Vergisting</a:t>
            </a:r>
          </a:p>
          <a:p>
            <a:pPr marL="628650" lvl="1" indent="-171450">
              <a:buFontTx/>
              <a:buChar char="-"/>
            </a:pPr>
            <a:r>
              <a:rPr lang="nl-NL" sz="1600" dirty="0"/>
              <a:t>Welke processen vinden er plaats bij een vergisting</a:t>
            </a:r>
          </a:p>
          <a:p>
            <a:pPr marL="628650" lvl="1" indent="-171450">
              <a:buFontTx/>
              <a:buChar char="-"/>
            </a:pPr>
            <a:r>
              <a:rPr lang="nl-NL" sz="1600" dirty="0"/>
              <a:t>Je weet het verschil tussen natte en droge vergisting</a:t>
            </a:r>
          </a:p>
          <a:p>
            <a:pPr marL="628650" lvl="1" indent="-171450">
              <a:buFontTx/>
              <a:buChar char="-"/>
            </a:pPr>
            <a:r>
              <a:rPr lang="nl-NL" sz="1600" dirty="0"/>
              <a:t>Je weet wat een </a:t>
            </a:r>
            <a:r>
              <a:rPr lang="nl-NL" sz="1600" dirty="0" err="1"/>
              <a:t>mesofiele</a:t>
            </a:r>
            <a:r>
              <a:rPr lang="nl-NL" sz="1600" dirty="0"/>
              <a:t> vergisting is</a:t>
            </a:r>
          </a:p>
          <a:p>
            <a:pPr marL="628650" lvl="1" indent="-171450">
              <a:buFontTx/>
              <a:buChar char="-"/>
            </a:pPr>
            <a:r>
              <a:rPr lang="nl-NL" sz="1600" dirty="0"/>
              <a:t>Je weet wat een thermofiele vergisting is</a:t>
            </a:r>
          </a:p>
          <a:p>
            <a:pPr marL="628650" lvl="1" indent="-171450">
              <a:buFontTx/>
              <a:buChar char="-"/>
            </a:pPr>
            <a:r>
              <a:rPr lang="nl-NL" sz="1600" dirty="0"/>
              <a:t>Je weet wat biogas is en waaruit het bestaat</a:t>
            </a:r>
          </a:p>
          <a:p>
            <a:pPr marL="628650" lvl="1" indent="-171450">
              <a:buFontTx/>
              <a:buChar char="-"/>
            </a:pPr>
            <a:r>
              <a:rPr lang="nl-NL" sz="1600" dirty="0"/>
              <a:t>Je weet wat een </a:t>
            </a:r>
            <a:r>
              <a:rPr lang="nl-NL" sz="1600" dirty="0" err="1"/>
              <a:t>digistaat</a:t>
            </a:r>
            <a:r>
              <a:rPr lang="nl-NL" sz="1600" dirty="0"/>
              <a:t> is en wat je hiermee kunt</a:t>
            </a:r>
          </a:p>
        </p:txBody>
      </p:sp>
      <p:pic>
        <p:nvPicPr>
          <p:cNvPr id="1026" name="Picture 2" descr="Gist - Wikipedia">
            <a:extLst>
              <a:ext uri="{FF2B5EF4-FFF2-40B4-BE49-F238E27FC236}">
                <a16:creationId xmlns:a16="http://schemas.microsoft.com/office/drawing/2014/main" id="{A3FBE709-CB52-4FC6-865B-79E827462747}"/>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667895" y="1294447"/>
            <a:ext cx="4269105" cy="4269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3235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54F784-2B31-47DB-AE96-06964A06E0A1}"/>
              </a:ext>
            </a:extLst>
          </p:cNvPr>
          <p:cNvSpPr>
            <a:spLocks noGrp="1"/>
          </p:cNvSpPr>
          <p:nvPr>
            <p:ph type="title"/>
          </p:nvPr>
        </p:nvSpPr>
        <p:spPr/>
        <p:txBody>
          <a:bodyPr/>
          <a:lstStyle/>
          <a:p>
            <a:r>
              <a:rPr lang="nl-NL" dirty="0"/>
              <a:t>Vergisting</a:t>
            </a:r>
          </a:p>
        </p:txBody>
      </p:sp>
      <p:sp>
        <p:nvSpPr>
          <p:cNvPr id="4" name="Tijdelijke aanduiding voor tekst 3">
            <a:extLst>
              <a:ext uri="{FF2B5EF4-FFF2-40B4-BE49-F238E27FC236}">
                <a16:creationId xmlns:a16="http://schemas.microsoft.com/office/drawing/2014/main" id="{EF9D4480-6C5A-44D0-BEF7-020E3C2C1F33}"/>
              </a:ext>
            </a:extLst>
          </p:cNvPr>
          <p:cNvSpPr>
            <a:spLocks noGrp="1"/>
          </p:cNvSpPr>
          <p:nvPr>
            <p:ph type="body" sz="half" idx="2"/>
          </p:nvPr>
        </p:nvSpPr>
        <p:spPr/>
        <p:txBody>
          <a:bodyPr/>
          <a:lstStyle/>
          <a:p>
            <a:r>
              <a:rPr lang="nl-NL" dirty="0"/>
              <a:t>Vergisting is het door micro-</a:t>
            </a:r>
            <a:r>
              <a:rPr lang="nl-NL" dirty="0" err="1"/>
              <a:t>orgamisme</a:t>
            </a:r>
            <a:r>
              <a:rPr lang="nl-NL" dirty="0"/>
              <a:t> omzetten van mest naar methaan.</a:t>
            </a:r>
          </a:p>
          <a:p>
            <a:endParaRPr lang="nl-NL" dirty="0"/>
          </a:p>
          <a:p>
            <a:r>
              <a:rPr lang="nl-NL" dirty="0"/>
              <a:t>Dit gebeurd zonder zuurstof (</a:t>
            </a:r>
            <a:r>
              <a:rPr lang="nl-NL" dirty="0" err="1"/>
              <a:t>anearoob</a:t>
            </a:r>
            <a:r>
              <a:rPr lang="nl-NL" dirty="0"/>
              <a:t>). De </a:t>
            </a:r>
            <a:r>
              <a:rPr lang="nl-NL" dirty="0" err="1"/>
              <a:t>koolydraten</a:t>
            </a:r>
            <a:r>
              <a:rPr lang="nl-NL" dirty="0"/>
              <a:t> worden omgezet naar </a:t>
            </a:r>
            <a:r>
              <a:rPr lang="nl-NL" dirty="0" err="1"/>
              <a:t>naar</a:t>
            </a:r>
            <a:r>
              <a:rPr lang="nl-NL" dirty="0"/>
              <a:t> methaan.</a:t>
            </a:r>
          </a:p>
          <a:p>
            <a:endParaRPr lang="nl-NL" dirty="0"/>
          </a:p>
          <a:p>
            <a:r>
              <a:rPr lang="nl-NL" dirty="0"/>
              <a:t>Alles wat over blijft noemt men het </a:t>
            </a:r>
            <a:r>
              <a:rPr lang="nl-NL" b="1" dirty="0" err="1"/>
              <a:t>digistaat</a:t>
            </a:r>
            <a:endParaRPr lang="nl-NL" b="1" dirty="0"/>
          </a:p>
          <a:p>
            <a:endParaRPr lang="nl-NL" dirty="0"/>
          </a:p>
          <a:p>
            <a:endParaRPr lang="nl-NL" dirty="0"/>
          </a:p>
        </p:txBody>
      </p:sp>
      <p:pic>
        <p:nvPicPr>
          <p:cNvPr id="3076" name="Picture 4">
            <a:extLst>
              <a:ext uri="{FF2B5EF4-FFF2-40B4-BE49-F238E27FC236}">
                <a16:creationId xmlns:a16="http://schemas.microsoft.com/office/drawing/2014/main" id="{A17E133B-7ECB-4D7A-B4D2-4D3826D6C5D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767263" y="790561"/>
            <a:ext cx="6815137" cy="4818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2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2D3145-E268-4FC2-8B00-9C25AF15C384}"/>
              </a:ext>
            </a:extLst>
          </p:cNvPr>
          <p:cNvSpPr>
            <a:spLocks noGrp="1"/>
          </p:cNvSpPr>
          <p:nvPr>
            <p:ph type="title"/>
          </p:nvPr>
        </p:nvSpPr>
        <p:spPr/>
        <p:txBody>
          <a:bodyPr/>
          <a:lstStyle/>
          <a:p>
            <a:r>
              <a:rPr lang="nl-NL" dirty="0"/>
              <a:t>Biomassavergisting</a:t>
            </a:r>
          </a:p>
        </p:txBody>
      </p:sp>
      <p:sp>
        <p:nvSpPr>
          <p:cNvPr id="4" name="Tijdelijke aanduiding voor tekst 3">
            <a:extLst>
              <a:ext uri="{FF2B5EF4-FFF2-40B4-BE49-F238E27FC236}">
                <a16:creationId xmlns:a16="http://schemas.microsoft.com/office/drawing/2014/main" id="{C84E4F8B-9211-469D-B26B-50C04C9401DC}"/>
              </a:ext>
            </a:extLst>
          </p:cNvPr>
          <p:cNvSpPr>
            <a:spLocks noGrp="1"/>
          </p:cNvSpPr>
          <p:nvPr>
            <p:ph type="body" sz="half" idx="2"/>
          </p:nvPr>
        </p:nvSpPr>
        <p:spPr>
          <a:xfrm>
            <a:off x="609600" y="1435101"/>
            <a:ext cx="4632149" cy="4691063"/>
          </a:xfrm>
        </p:spPr>
        <p:txBody>
          <a:bodyPr/>
          <a:lstStyle/>
          <a:p>
            <a:r>
              <a:rPr lang="nl-NL" b="1" dirty="0"/>
              <a:t>Vergisting </a:t>
            </a:r>
          </a:p>
          <a:p>
            <a:r>
              <a:rPr lang="nl-NL" dirty="0"/>
              <a:t>Natte biomassa (</a:t>
            </a:r>
            <a:r>
              <a:rPr lang="nl-NL" dirty="0" err="1"/>
              <a:t>drogestofgehalte</a:t>
            </a:r>
            <a:r>
              <a:rPr lang="nl-NL" dirty="0"/>
              <a:t> 15 – 20%)</a:t>
            </a:r>
          </a:p>
          <a:p>
            <a:endParaRPr lang="nl-NL" dirty="0"/>
          </a:p>
          <a:p>
            <a:endParaRPr lang="nl-NL" dirty="0"/>
          </a:p>
          <a:p>
            <a:r>
              <a:rPr lang="nl-NL" dirty="0"/>
              <a:t>Droogvergisting (</a:t>
            </a:r>
            <a:r>
              <a:rPr lang="nl-NL" dirty="0" err="1"/>
              <a:t>drogestofgehalte</a:t>
            </a:r>
            <a:r>
              <a:rPr lang="nl-NL" dirty="0"/>
              <a:t> van 20 – 40%)</a:t>
            </a:r>
          </a:p>
          <a:p>
            <a:endParaRPr lang="nl-NL" dirty="0"/>
          </a:p>
          <a:p>
            <a:r>
              <a:rPr lang="nl-NL" dirty="0"/>
              <a:t>Bronnen: </a:t>
            </a:r>
          </a:p>
          <a:p>
            <a:pPr marL="285750" indent="-285750">
              <a:buFont typeface="Arial" panose="020B0604020202020204" pitchFamily="34" charset="0"/>
              <a:buChar char="•"/>
            </a:pPr>
            <a:r>
              <a:rPr lang="nl-NL" dirty="0"/>
              <a:t>Dierlijk mest</a:t>
            </a:r>
          </a:p>
          <a:p>
            <a:pPr marL="285750" indent="-285750">
              <a:buFont typeface="Arial" panose="020B0604020202020204" pitchFamily="34" charset="0"/>
              <a:buChar char="•"/>
            </a:pPr>
            <a:r>
              <a:rPr lang="nl-NL" dirty="0"/>
              <a:t>Industriële restproducten</a:t>
            </a:r>
          </a:p>
          <a:p>
            <a:pPr marL="285750" indent="-285750">
              <a:buFont typeface="Arial" panose="020B0604020202020204" pitchFamily="34" charset="0"/>
              <a:buChar char="•"/>
            </a:pPr>
            <a:r>
              <a:rPr lang="nl-NL" dirty="0"/>
              <a:t>Energiegewassen</a:t>
            </a:r>
          </a:p>
          <a:p>
            <a:pPr marL="285750" indent="-285750">
              <a:buFont typeface="Arial" panose="020B0604020202020204" pitchFamily="34" charset="0"/>
              <a:buChar char="•"/>
            </a:pPr>
            <a:r>
              <a:rPr lang="nl-NL" dirty="0"/>
              <a:t>Gft-restproducten</a:t>
            </a:r>
          </a:p>
          <a:p>
            <a:pPr marL="285750" indent="-285750">
              <a:buFont typeface="Arial" panose="020B0604020202020204" pitchFamily="34" charset="0"/>
              <a:buChar char="•"/>
            </a:pPr>
            <a:r>
              <a:rPr lang="nl-NL" dirty="0"/>
              <a:t>Slib AWZI(afval) en RWZI(riool)</a:t>
            </a:r>
          </a:p>
          <a:p>
            <a:pPr marL="285750" indent="-285750">
              <a:buFont typeface="Arial" panose="020B0604020202020204" pitchFamily="34" charset="0"/>
              <a:buChar char="•"/>
            </a:pPr>
            <a:r>
              <a:rPr lang="nl-NL" dirty="0"/>
              <a:t>Grassen</a:t>
            </a:r>
          </a:p>
          <a:p>
            <a:endParaRPr lang="nl-NL" dirty="0"/>
          </a:p>
          <a:p>
            <a:endParaRPr lang="nl-NL" dirty="0"/>
          </a:p>
          <a:p>
            <a:endParaRPr lang="nl-NL" dirty="0"/>
          </a:p>
        </p:txBody>
      </p:sp>
      <p:pic>
        <p:nvPicPr>
          <p:cNvPr id="2050" name="Picture 2" descr="Vergisting en vergassing | RVO.nl | Rijksdienst">
            <a:extLst>
              <a:ext uri="{FF2B5EF4-FFF2-40B4-BE49-F238E27FC236}">
                <a16:creationId xmlns:a16="http://schemas.microsoft.com/office/drawing/2014/main" id="{58438A53-15E5-4B27-9E8E-E7345290AF5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241750" y="1435101"/>
            <a:ext cx="6628169" cy="4691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0764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ED2718-1AE4-4EA3-9070-786CE4A3CCA2}"/>
              </a:ext>
            </a:extLst>
          </p:cNvPr>
          <p:cNvSpPr>
            <a:spLocks noGrp="1"/>
          </p:cNvSpPr>
          <p:nvPr>
            <p:ph type="title"/>
          </p:nvPr>
        </p:nvSpPr>
        <p:spPr>
          <a:xfrm>
            <a:off x="609601" y="273050"/>
            <a:ext cx="4865224" cy="1162050"/>
          </a:xfrm>
        </p:spPr>
        <p:txBody>
          <a:bodyPr/>
          <a:lstStyle/>
          <a:p>
            <a:r>
              <a:rPr lang="nl-NL" dirty="0" err="1"/>
              <a:t>Mesofiele</a:t>
            </a:r>
            <a:r>
              <a:rPr lang="nl-NL" dirty="0"/>
              <a:t> of thermofiele vergisting</a:t>
            </a:r>
          </a:p>
        </p:txBody>
      </p:sp>
      <p:sp>
        <p:nvSpPr>
          <p:cNvPr id="4" name="Tijdelijke aanduiding voor tekst 3">
            <a:extLst>
              <a:ext uri="{FF2B5EF4-FFF2-40B4-BE49-F238E27FC236}">
                <a16:creationId xmlns:a16="http://schemas.microsoft.com/office/drawing/2014/main" id="{52EAA9E5-64E0-4607-B616-68FE2D0B2F0E}"/>
              </a:ext>
            </a:extLst>
          </p:cNvPr>
          <p:cNvSpPr>
            <a:spLocks noGrp="1"/>
          </p:cNvSpPr>
          <p:nvPr>
            <p:ph type="body" sz="half" idx="2"/>
          </p:nvPr>
        </p:nvSpPr>
        <p:spPr/>
        <p:txBody>
          <a:bodyPr/>
          <a:lstStyle/>
          <a:p>
            <a:r>
              <a:rPr lang="nl-NL" dirty="0" err="1"/>
              <a:t>Mesofiel</a:t>
            </a:r>
            <a:r>
              <a:rPr lang="nl-NL" dirty="0"/>
              <a:t> betekend:</a:t>
            </a:r>
            <a:br>
              <a:rPr lang="nl-NL" dirty="0"/>
            </a:br>
            <a:r>
              <a:rPr lang="nl-NL" i="1" dirty="0"/>
              <a:t>“Middelmatige liefhebben”</a:t>
            </a:r>
          </a:p>
          <a:p>
            <a:endParaRPr lang="nl-NL" i="1" dirty="0"/>
          </a:p>
          <a:p>
            <a:r>
              <a:rPr lang="nl-NL" dirty="0"/>
              <a:t>Thermofiel betekend:</a:t>
            </a:r>
          </a:p>
          <a:p>
            <a:r>
              <a:rPr lang="nl-NL" i="1" dirty="0"/>
              <a:t>“</a:t>
            </a:r>
            <a:r>
              <a:rPr lang="nl-NL" i="1" dirty="0" err="1"/>
              <a:t>Warmteminnend</a:t>
            </a:r>
            <a:r>
              <a:rPr lang="nl-NL" i="1" dirty="0"/>
              <a:t>”</a:t>
            </a:r>
          </a:p>
        </p:txBody>
      </p:sp>
      <p:pic>
        <p:nvPicPr>
          <p:cNvPr id="6146" name="Picture 2" descr="Visverwerking, voedselkwaliteit en voedselveiligheid — Vistikhetmaar">
            <a:extLst>
              <a:ext uri="{FF2B5EF4-FFF2-40B4-BE49-F238E27FC236}">
                <a16:creationId xmlns:a16="http://schemas.microsoft.com/office/drawing/2014/main" id="{67BF7055-DB9F-4937-8E4B-2DB00DBB7C4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904303" y="1562582"/>
            <a:ext cx="6387132" cy="3531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1702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3C7F61-BFE6-4D73-8027-8BF09B21AC15}"/>
              </a:ext>
            </a:extLst>
          </p:cNvPr>
          <p:cNvSpPr>
            <a:spLocks noGrp="1"/>
          </p:cNvSpPr>
          <p:nvPr>
            <p:ph type="title"/>
          </p:nvPr>
        </p:nvSpPr>
        <p:spPr/>
        <p:txBody>
          <a:bodyPr/>
          <a:lstStyle/>
          <a:p>
            <a:r>
              <a:rPr lang="nl-NL" dirty="0"/>
              <a:t>Biogas</a:t>
            </a:r>
          </a:p>
        </p:txBody>
      </p:sp>
      <p:sp>
        <p:nvSpPr>
          <p:cNvPr id="4" name="Tijdelijke aanduiding voor tekst 3">
            <a:extLst>
              <a:ext uri="{FF2B5EF4-FFF2-40B4-BE49-F238E27FC236}">
                <a16:creationId xmlns:a16="http://schemas.microsoft.com/office/drawing/2014/main" id="{5D9BE939-DBF6-4870-A178-F0B6744FD09C}"/>
              </a:ext>
            </a:extLst>
          </p:cNvPr>
          <p:cNvSpPr>
            <a:spLocks noGrp="1"/>
          </p:cNvSpPr>
          <p:nvPr>
            <p:ph type="body" sz="half" idx="2"/>
          </p:nvPr>
        </p:nvSpPr>
        <p:spPr/>
        <p:txBody>
          <a:bodyPr/>
          <a:lstStyle/>
          <a:p>
            <a:pPr algn="l"/>
            <a:r>
              <a:rPr lang="nl-NL" b="0" i="0" dirty="0">
                <a:solidFill>
                  <a:srgbClr val="3E3E3E"/>
                </a:solidFill>
                <a:effectLst/>
              </a:rPr>
              <a:t>Vergisting en vergassing zijn natuurlijke afbraakprocessen. Daarbij ontstaat biogas, bestaande uit:</a:t>
            </a:r>
          </a:p>
          <a:p>
            <a:pPr marL="285750" indent="-285750" algn="l">
              <a:buFont typeface="Arial" panose="020B0604020202020204" pitchFamily="34" charset="0"/>
              <a:buChar char="•"/>
            </a:pPr>
            <a:r>
              <a:rPr lang="nl-NL" b="0" i="0" dirty="0">
                <a:solidFill>
                  <a:srgbClr val="3E3E3E"/>
                </a:solidFill>
                <a:effectLst/>
              </a:rPr>
              <a:t>60-65% methaan (CH</a:t>
            </a:r>
            <a:r>
              <a:rPr lang="nl-NL" b="0" i="0" baseline="-25000" dirty="0">
                <a:solidFill>
                  <a:srgbClr val="3E3E3E"/>
                </a:solidFill>
                <a:effectLst/>
              </a:rPr>
              <a:t>4</a:t>
            </a:r>
            <a:r>
              <a:rPr lang="nl-NL" b="0" i="0" dirty="0">
                <a:solidFill>
                  <a:srgbClr val="3E3E3E"/>
                </a:solidFill>
                <a:effectLst/>
              </a:rPr>
              <a:t>)</a:t>
            </a:r>
          </a:p>
          <a:p>
            <a:pPr marL="285750" indent="-285750" algn="l">
              <a:buFont typeface="Arial" panose="020B0604020202020204" pitchFamily="34" charset="0"/>
              <a:buChar char="•"/>
            </a:pPr>
            <a:r>
              <a:rPr lang="nl-NL" b="0" i="0" dirty="0">
                <a:solidFill>
                  <a:srgbClr val="3E3E3E"/>
                </a:solidFill>
                <a:effectLst/>
              </a:rPr>
              <a:t>33-38% koolstofdioxide (CO</a:t>
            </a:r>
            <a:r>
              <a:rPr lang="nl-NL" b="0" i="0" baseline="-25000" dirty="0">
                <a:solidFill>
                  <a:srgbClr val="3E3E3E"/>
                </a:solidFill>
                <a:effectLst/>
              </a:rPr>
              <a:t>2</a:t>
            </a:r>
            <a:r>
              <a:rPr lang="nl-NL" b="0" i="0" dirty="0">
                <a:solidFill>
                  <a:srgbClr val="3E3E3E"/>
                </a:solidFill>
                <a:effectLst/>
              </a:rPr>
              <a:t>)</a:t>
            </a:r>
          </a:p>
          <a:p>
            <a:pPr marL="285750" indent="-285750" algn="l">
              <a:buFont typeface="Arial" panose="020B0604020202020204" pitchFamily="34" charset="0"/>
              <a:buChar char="•"/>
            </a:pPr>
            <a:r>
              <a:rPr lang="nl-NL" b="0" i="0" dirty="0">
                <a:solidFill>
                  <a:srgbClr val="3E3E3E"/>
                </a:solidFill>
                <a:effectLst/>
              </a:rPr>
              <a:t>waterstofsulfide (H</a:t>
            </a:r>
            <a:r>
              <a:rPr lang="nl-NL" b="0" i="0" baseline="-25000" dirty="0">
                <a:solidFill>
                  <a:srgbClr val="3E3E3E"/>
                </a:solidFill>
                <a:effectLst/>
              </a:rPr>
              <a:t>2</a:t>
            </a:r>
            <a:r>
              <a:rPr lang="nl-NL" b="0" i="0" dirty="0">
                <a:solidFill>
                  <a:srgbClr val="3E3E3E"/>
                </a:solidFill>
                <a:effectLst/>
              </a:rPr>
              <a:t>S)</a:t>
            </a:r>
          </a:p>
          <a:p>
            <a:pPr marL="285750" indent="-285750" algn="l">
              <a:buFont typeface="Arial" panose="020B0604020202020204" pitchFamily="34" charset="0"/>
              <a:buChar char="•"/>
            </a:pPr>
            <a:r>
              <a:rPr lang="nl-NL" b="0" i="0" dirty="0">
                <a:solidFill>
                  <a:srgbClr val="3E3E3E"/>
                </a:solidFill>
                <a:effectLst/>
              </a:rPr>
              <a:t>ammoniak (NH</a:t>
            </a:r>
            <a:r>
              <a:rPr lang="nl-NL" b="0" i="0" baseline="-25000" dirty="0">
                <a:solidFill>
                  <a:srgbClr val="3E3E3E"/>
                </a:solidFill>
                <a:effectLst/>
              </a:rPr>
              <a:t>3</a:t>
            </a:r>
            <a:r>
              <a:rPr lang="nl-NL" b="0" i="0" dirty="0">
                <a:solidFill>
                  <a:srgbClr val="3E3E3E"/>
                </a:solidFill>
                <a:effectLst/>
              </a:rPr>
              <a:t>)</a:t>
            </a:r>
          </a:p>
          <a:p>
            <a:pPr marL="285750" indent="-285750" algn="l">
              <a:buFont typeface="Arial" panose="020B0604020202020204" pitchFamily="34" charset="0"/>
              <a:buChar char="•"/>
            </a:pPr>
            <a:r>
              <a:rPr lang="nl-NL" b="0" i="0" dirty="0">
                <a:solidFill>
                  <a:srgbClr val="3E3E3E"/>
                </a:solidFill>
                <a:effectLst/>
              </a:rPr>
              <a:t>sporenelementen</a:t>
            </a:r>
          </a:p>
          <a:p>
            <a:endParaRPr lang="nl-NL" dirty="0"/>
          </a:p>
        </p:txBody>
      </p:sp>
      <p:pic>
        <p:nvPicPr>
          <p:cNvPr id="5122" name="Picture 2" descr="Biogassen Energie | TomCartoon">
            <a:extLst>
              <a:ext uri="{FF2B5EF4-FFF2-40B4-BE49-F238E27FC236}">
                <a16:creationId xmlns:a16="http://schemas.microsoft.com/office/drawing/2014/main" id="{0E04A138-67AD-4848-8303-A185F25B8BE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641839" y="1307939"/>
            <a:ext cx="5294157" cy="2783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5561237"/>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elicon 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elicon thema" id="{ACB87FCE-9474-4D1A-91B1-4808E599A9AC}" vid="{0E457EA9-F56E-4451-8CA0-082C072EE7D7}"/>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274</TotalTime>
  <Words>1374</Words>
  <Application>Microsoft Office PowerPoint</Application>
  <PresentationFormat>Breedbeeld</PresentationFormat>
  <Paragraphs>177</Paragraphs>
  <Slides>15</Slides>
  <Notes>8</Notes>
  <HiddenSlides>0</HiddenSlides>
  <MMClips>0</MMClips>
  <ScaleCrop>false</ScaleCrop>
  <HeadingPairs>
    <vt:vector size="6" baseType="variant">
      <vt:variant>
        <vt:lpstr>Gebruikte lettertypen</vt:lpstr>
      </vt:variant>
      <vt:variant>
        <vt:i4>8</vt:i4>
      </vt:variant>
      <vt:variant>
        <vt:lpstr>Thema</vt:lpstr>
      </vt:variant>
      <vt:variant>
        <vt:i4>2</vt:i4>
      </vt:variant>
      <vt:variant>
        <vt:lpstr>Diatitels</vt:lpstr>
      </vt:variant>
      <vt:variant>
        <vt:i4>15</vt:i4>
      </vt:variant>
    </vt:vector>
  </HeadingPairs>
  <TitlesOfParts>
    <vt:vector size="25" baseType="lpstr">
      <vt:lpstr>Arial</vt:lpstr>
      <vt:lpstr>Arial</vt:lpstr>
      <vt:lpstr>Calibri</vt:lpstr>
      <vt:lpstr>Calibri Light</vt:lpstr>
      <vt:lpstr>Open Sans</vt:lpstr>
      <vt:lpstr>RijksOverheidSans</vt:lpstr>
      <vt:lpstr>RO Sans</vt:lpstr>
      <vt:lpstr>Rockwell</vt:lpstr>
      <vt:lpstr>Kantoorthema</vt:lpstr>
      <vt:lpstr>Helicon thema</vt:lpstr>
      <vt:lpstr>PowerPoint-presentatie</vt:lpstr>
      <vt:lpstr>PowerPoint-presentatie</vt:lpstr>
      <vt:lpstr>PowerPoint-presentatie</vt:lpstr>
      <vt:lpstr>Vorige week.. </vt:lpstr>
      <vt:lpstr>Vandaag</vt:lpstr>
      <vt:lpstr>Vergisting</vt:lpstr>
      <vt:lpstr>Biomassavergisting</vt:lpstr>
      <vt:lpstr>Mesofiele of thermofiele vergisting</vt:lpstr>
      <vt:lpstr>Biogas</vt:lpstr>
      <vt:lpstr>PowerPoint-presentatie</vt:lpstr>
      <vt:lpstr>Poep is goud</vt:lpstr>
      <vt:lpstr>Poep is goud</vt:lpstr>
      <vt:lpstr>PowerPoint-presentatie</vt:lpstr>
      <vt:lpstr>Opdracht factsheet vergisting</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Gerjan de Ruiter</dc:creator>
  <cp:lastModifiedBy>Gerjan de Ruiter</cp:lastModifiedBy>
  <cp:revision>2</cp:revision>
  <dcterms:created xsi:type="dcterms:W3CDTF">2021-03-10T07:09:06Z</dcterms:created>
  <dcterms:modified xsi:type="dcterms:W3CDTF">2021-03-10T11:44:22Z</dcterms:modified>
</cp:coreProperties>
</file>