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6" r:id="rId2"/>
    <p:sldId id="287" r:id="rId3"/>
    <p:sldId id="314" r:id="rId4"/>
    <p:sldId id="281" r:id="rId5"/>
    <p:sldId id="288" r:id="rId6"/>
    <p:sldId id="291" r:id="rId7"/>
    <p:sldId id="284" r:id="rId8"/>
    <p:sldId id="296" r:id="rId9"/>
    <p:sldId id="311" r:id="rId10"/>
    <p:sldId id="297" r:id="rId11"/>
    <p:sldId id="298" r:id="rId12"/>
    <p:sldId id="283" r:id="rId13"/>
    <p:sldId id="315" r:id="rId14"/>
    <p:sldId id="286" r:id="rId15"/>
    <p:sldId id="301" r:id="rId16"/>
    <p:sldId id="316" r:id="rId17"/>
    <p:sldId id="320" r:id="rId18"/>
    <p:sldId id="321" r:id="rId19"/>
    <p:sldId id="317" r:id="rId20"/>
    <p:sldId id="324" r:id="rId21"/>
    <p:sldId id="318" r:id="rId22"/>
    <p:sldId id="323" r:id="rId23"/>
    <p:sldId id="319" r:id="rId24"/>
    <p:sldId id="322" r:id="rId25"/>
  </p:sldIdLst>
  <p:sldSz cx="9144000" cy="6858000" type="screen4x3"/>
  <p:notesSz cx="6669088"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438" autoAdjust="0"/>
  </p:normalViewPr>
  <p:slideViewPr>
    <p:cSldViewPr>
      <p:cViewPr varScale="1">
        <p:scale>
          <a:sx n="81" d="100"/>
          <a:sy n="81" d="100"/>
        </p:scale>
        <p:origin x="1498"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777607" y="0"/>
            <a:ext cx="2889938" cy="496332"/>
          </a:xfrm>
          <a:prstGeom prst="rect">
            <a:avLst/>
          </a:prstGeom>
        </p:spPr>
        <p:txBody>
          <a:bodyPr vert="horz" lIns="91440" tIns="45720" rIns="91440" bIns="45720" rtlCol="0"/>
          <a:lstStyle>
            <a:lvl1pPr algn="r">
              <a:defRPr sz="1200"/>
            </a:lvl1pPr>
          </a:lstStyle>
          <a:p>
            <a:fld id="{BA743895-7619-409B-8F23-1841F7E7020E}" type="datetimeFigureOut">
              <a:rPr lang="nl-NL" smtClean="0"/>
              <a:t>25-2-2021</a:t>
            </a:fld>
            <a:endParaRPr lang="nl-NL"/>
          </a:p>
        </p:txBody>
      </p:sp>
      <p:sp>
        <p:nvSpPr>
          <p:cNvPr id="4" name="Tijdelijke aanduiding voor voettekst 3"/>
          <p:cNvSpPr>
            <a:spLocks noGrp="1"/>
          </p:cNvSpPr>
          <p:nvPr>
            <p:ph type="ftr" sz="quarter" idx="2"/>
          </p:nvPr>
        </p:nvSpPr>
        <p:spPr>
          <a:xfrm>
            <a:off x="0" y="9428583"/>
            <a:ext cx="2889938" cy="496332"/>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777607" y="9428583"/>
            <a:ext cx="2889938" cy="496332"/>
          </a:xfrm>
          <a:prstGeom prst="rect">
            <a:avLst/>
          </a:prstGeom>
        </p:spPr>
        <p:txBody>
          <a:bodyPr vert="horz" lIns="91440" tIns="45720" rIns="91440" bIns="45720" rtlCol="0" anchor="b"/>
          <a:lstStyle>
            <a:lvl1pPr algn="r">
              <a:defRPr sz="1200"/>
            </a:lvl1pPr>
          </a:lstStyle>
          <a:p>
            <a:fld id="{566FAC64-AE6D-47FE-9F82-63704C2D84C3}" type="slidenum">
              <a:rPr lang="nl-NL" smtClean="0"/>
              <a:t>‹nr.›</a:t>
            </a:fld>
            <a:endParaRPr lang="nl-NL"/>
          </a:p>
        </p:txBody>
      </p:sp>
    </p:spTree>
    <p:extLst>
      <p:ext uri="{BB962C8B-B14F-4D97-AF65-F5344CB8AC3E}">
        <p14:creationId xmlns:p14="http://schemas.microsoft.com/office/powerpoint/2010/main" val="553798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1"/>
            <a:ext cx="2889250" cy="49641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778250" y="1"/>
            <a:ext cx="2889250" cy="496412"/>
          </a:xfrm>
          <a:prstGeom prst="rect">
            <a:avLst/>
          </a:prstGeom>
        </p:spPr>
        <p:txBody>
          <a:bodyPr vert="horz" lIns="91440" tIns="45720" rIns="91440" bIns="45720" rtlCol="0"/>
          <a:lstStyle>
            <a:lvl1pPr algn="r">
              <a:defRPr sz="1200"/>
            </a:lvl1pPr>
          </a:lstStyle>
          <a:p>
            <a:fld id="{3718EE87-0EFD-436B-8468-2D5B3D122E58}" type="datetimeFigureOut">
              <a:rPr lang="nl-NL" smtClean="0"/>
              <a:t>25-2-2021</a:t>
            </a:fld>
            <a:endParaRPr lang="nl-NL"/>
          </a:p>
        </p:txBody>
      </p:sp>
      <p:sp>
        <p:nvSpPr>
          <p:cNvPr id="4" name="Tijdelijke aanduiding voor dia-afbeelding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66750" y="4715113"/>
            <a:ext cx="5335588" cy="4467706"/>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8630"/>
            <a:ext cx="2889250" cy="496411"/>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778250" y="9428630"/>
            <a:ext cx="2889250" cy="496411"/>
          </a:xfrm>
          <a:prstGeom prst="rect">
            <a:avLst/>
          </a:prstGeom>
        </p:spPr>
        <p:txBody>
          <a:bodyPr vert="horz" lIns="91440" tIns="45720" rIns="91440" bIns="45720" rtlCol="0" anchor="b"/>
          <a:lstStyle>
            <a:lvl1pPr algn="r">
              <a:defRPr sz="1200"/>
            </a:lvl1pPr>
          </a:lstStyle>
          <a:p>
            <a:fld id="{5A1C20EE-FFC7-4FA3-8B73-515F2360B9B8}" type="slidenum">
              <a:rPr lang="nl-NL" smtClean="0"/>
              <a:t>‹nr.›</a:t>
            </a:fld>
            <a:endParaRPr lang="nl-NL"/>
          </a:p>
        </p:txBody>
      </p:sp>
    </p:spTree>
    <p:extLst>
      <p:ext uri="{BB962C8B-B14F-4D97-AF65-F5344CB8AC3E}">
        <p14:creationId xmlns:p14="http://schemas.microsoft.com/office/powerpoint/2010/main" val="494725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5A1C20EE-FFC7-4FA3-8B73-515F2360B9B8}" type="slidenum">
              <a:rPr lang="nl-NL" smtClean="0"/>
              <a:t>1</a:t>
            </a:fld>
            <a:endParaRPr lang="nl-NL"/>
          </a:p>
        </p:txBody>
      </p:sp>
    </p:spTree>
    <p:extLst>
      <p:ext uri="{BB962C8B-B14F-4D97-AF65-F5344CB8AC3E}">
        <p14:creationId xmlns:p14="http://schemas.microsoft.com/office/powerpoint/2010/main" val="1523455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Waarom MVO?</a:t>
            </a:r>
          </a:p>
          <a:p>
            <a:endParaRPr lang="nl-NL" dirty="0"/>
          </a:p>
          <a:p>
            <a:r>
              <a:rPr lang="nl-NL" sz="1100" dirty="0"/>
              <a:t>Bedrijven hebben verschillende redenen om zich met MVO bezig te houden. In de praktijk spelen altijd meerdere motieven een rol. We onderscheiden 3 hoofdmotieven:</a:t>
            </a:r>
          </a:p>
          <a:p>
            <a:r>
              <a:rPr lang="nl-NL" sz="1100" dirty="0"/>
              <a:t> </a:t>
            </a:r>
          </a:p>
          <a:p>
            <a:r>
              <a:rPr lang="nl-NL" sz="1100" dirty="0"/>
              <a:t>MVO omdat het loont </a:t>
            </a:r>
          </a:p>
          <a:p>
            <a:r>
              <a:rPr lang="nl-NL" sz="1100" dirty="0"/>
              <a:t>MVO draagt bij aan de financiële prestaties van bedrijven. Onder meer door de stijgende vraag naar duurzame producten en diensten, maar bijvoorbeeld ook omdat MVO de arbeidsproductiviteit verhoogt. In ons dossier MVO loont vindt u alle financiële voordelen van MVO op een rij.</a:t>
            </a:r>
          </a:p>
          <a:p>
            <a:r>
              <a:rPr lang="nl-NL" sz="1100" dirty="0"/>
              <a:t> </a:t>
            </a:r>
          </a:p>
          <a:p>
            <a:r>
              <a:rPr lang="nl-NL" sz="1100" dirty="0"/>
              <a:t>MVO omdat het moet </a:t>
            </a:r>
          </a:p>
          <a:p>
            <a:r>
              <a:rPr lang="nl-NL" sz="1100" dirty="0"/>
              <a:t>Soms worden bedrijven gedwongen om zich (meer) met MVO bezig te houden. Bijvoorbeeld door consumentenboycots, mediaschandalen, stakingen of ingrijpen van de overheid. Vaak houden ze zich dan niet aan de minimale maatschappelijke normen, waardoor ze hun ‘</a:t>
            </a:r>
            <a:r>
              <a:rPr lang="nl-NL" sz="1100" dirty="0" err="1"/>
              <a:t>license</a:t>
            </a:r>
            <a:r>
              <a:rPr lang="nl-NL" sz="1100" dirty="0"/>
              <a:t> </a:t>
            </a:r>
            <a:r>
              <a:rPr lang="nl-NL" sz="1100" dirty="0" err="1"/>
              <a:t>to</a:t>
            </a:r>
            <a:r>
              <a:rPr lang="nl-NL" sz="1100" dirty="0"/>
              <a:t> </a:t>
            </a:r>
            <a:r>
              <a:rPr lang="nl-NL" sz="1100" dirty="0" err="1"/>
              <a:t>operate</a:t>
            </a:r>
            <a:r>
              <a:rPr lang="nl-NL" sz="1100" dirty="0"/>
              <a:t>’ verliezen. Bedrijven die zich met MVO bezig houden krijgen minder te maken met zulke acties en boycots.</a:t>
            </a:r>
          </a:p>
          <a:p>
            <a:r>
              <a:rPr lang="nl-NL" sz="1100" dirty="0"/>
              <a:t> </a:t>
            </a:r>
          </a:p>
          <a:p>
            <a:r>
              <a:rPr lang="nl-NL" sz="1100" dirty="0"/>
              <a:t>MVO omdat het hoort </a:t>
            </a:r>
          </a:p>
          <a:p>
            <a:r>
              <a:rPr lang="nl-NL" sz="1100" dirty="0"/>
              <a:t>Niet alleen financiële overwegingen spelen een rol bij MVO. Veel bedrijven doen het omdat zij een steentje willen bijdragen aan de maatschappij en ze het milieu niet teveel willen belasten. Ze doen aan MVO omdat ze vinden dat het hoort. Bij sommige ondernemingen, zoals </a:t>
            </a:r>
            <a:r>
              <a:rPr lang="nl-NL" sz="1100" dirty="0" err="1"/>
              <a:t>Triodos</a:t>
            </a:r>
            <a:r>
              <a:rPr lang="nl-NL" sz="1100" dirty="0"/>
              <a:t> Bank en Ecostyle, liggen ethische motieven zelfs aan de basis van het bedrijf. Duurzaamheid vormt de kern van hun bedrijfsstrategie</a:t>
            </a:r>
            <a:r>
              <a:rPr lang="nl-NL" dirty="0"/>
              <a:t>.</a:t>
            </a:r>
          </a:p>
          <a:p>
            <a:endParaRPr lang="nl-NL" dirty="0"/>
          </a:p>
        </p:txBody>
      </p:sp>
      <p:sp>
        <p:nvSpPr>
          <p:cNvPr id="4" name="Tijdelijke aanduiding voor dianummer 3"/>
          <p:cNvSpPr>
            <a:spLocks noGrp="1"/>
          </p:cNvSpPr>
          <p:nvPr>
            <p:ph type="sldNum" sz="quarter" idx="10"/>
          </p:nvPr>
        </p:nvSpPr>
        <p:spPr/>
        <p:txBody>
          <a:bodyPr/>
          <a:lstStyle/>
          <a:p>
            <a:fld id="{75D5DC74-B6C5-453A-BA10-86CCB3BEEC70}" type="slidenum">
              <a:rPr lang="nl-NL" smtClean="0"/>
              <a:t>6</a:t>
            </a:fld>
            <a:endParaRPr lang="nl-NL"/>
          </a:p>
        </p:txBody>
      </p:sp>
    </p:spTree>
    <p:extLst>
      <p:ext uri="{BB962C8B-B14F-4D97-AF65-F5344CB8AC3E}">
        <p14:creationId xmlns:p14="http://schemas.microsoft.com/office/powerpoint/2010/main" val="3657093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normAutofit/>
          </a:bodyPr>
          <a:lstStyle>
            <a:lvl1pPr>
              <a:defRPr sz="2800">
                <a:latin typeface="Arial" pitchFamily="34" charset="0"/>
                <a:cs typeface="Arial" pitchFamily="34" charset="0"/>
              </a:defRPr>
            </a:lvl1pPr>
          </a:lstStyle>
          <a:p>
            <a:r>
              <a:rPr lang="nl-NL" dirty="0"/>
              <a:t>Klik om de stijl te bewerken</a:t>
            </a:r>
          </a:p>
        </p:txBody>
      </p:sp>
      <p:sp>
        <p:nvSpPr>
          <p:cNvPr id="3" name="Ondertitel 2"/>
          <p:cNvSpPr>
            <a:spLocks noGrp="1"/>
          </p:cNvSpPr>
          <p:nvPr>
            <p:ph type="subTitle" idx="1"/>
          </p:nvPr>
        </p:nvSpPr>
        <p:spPr>
          <a:xfrm>
            <a:off x="1371600" y="3886200"/>
            <a:ext cx="6400800" cy="1752600"/>
          </a:xfrm>
        </p:spPr>
        <p:txBody>
          <a:bodyPr>
            <a:normAutofit/>
          </a:bodyPr>
          <a:lstStyle>
            <a:lvl1pPr marL="0" indent="0" algn="ctr">
              <a:buNone/>
              <a:defRPr sz="18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ondertitelstijl van het model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B88B96D6-23DC-42F7-9FF5-BC4024A1B23A}" type="datetime1">
              <a:rPr lang="nl-NL" smtClean="0"/>
              <a:t>25-2-2021</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96192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0FD45266-F890-4970-A83C-6C5D146B1C33}" type="datetime1">
              <a:rPr lang="nl-NL" smtClean="0"/>
              <a:t>25-2-2021</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172719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1979712" y="332656"/>
            <a:ext cx="6645424" cy="648072"/>
          </a:xfrm>
        </p:spPr>
        <p:txBody>
          <a:bodyPr>
            <a:noAutofit/>
          </a:bodyPr>
          <a:lstStyle>
            <a:lvl1pPr algn="l">
              <a:defRPr sz="2800" b="1">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idx="1"/>
          </p:nvPr>
        </p:nvSpPr>
        <p:spPr>
          <a:xfrm>
            <a:off x="2051720" y="1196752"/>
            <a:ext cx="6635080" cy="4929411"/>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CD08EB-AD44-4151-9FD5-81212A6F9907}" type="datetime1">
              <a:rPr lang="nl-NL" smtClean="0"/>
              <a:t>25-2-2021</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967688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normAutofit/>
          </a:bodyPr>
          <a:lstStyle>
            <a:lvl1pPr algn="l">
              <a:defRPr sz="3600" b="1" cap="all">
                <a:latin typeface="Arial" pitchFamily="34" charset="0"/>
                <a:cs typeface="Arial" pitchFamily="34" charset="0"/>
              </a:defRPr>
            </a:lvl1pPr>
          </a:lstStyle>
          <a:p>
            <a:r>
              <a:rPr lang="nl-NL" dirty="0"/>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dirty="0"/>
              <a:t>Klik om de modelstijlen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A408E49E-63D4-4733-BA6A-346356CB46FE}" type="datetime1">
              <a:rPr lang="nl-NL" smtClean="0"/>
              <a:t>25-2-2021</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757338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CFB11C57-4A85-4438-B9F3-8AB5696A2A7E}" type="datetime1">
              <a:rPr lang="nl-NL" smtClean="0"/>
              <a:t>25-2-2021</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543783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dirty="0"/>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32CD3091-38EB-4999-A78D-45CD8CD3BC30}" type="datetime1">
              <a:rPr lang="nl-NL" smtClean="0"/>
              <a:t>25-2-2021</a:t>
            </a:fld>
            <a:endParaRPr lang="nl-NL"/>
          </a:p>
        </p:txBody>
      </p:sp>
      <p:sp>
        <p:nvSpPr>
          <p:cNvPr id="8" name="Tijdelijke aanduiding voor voettekst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9" name="Tijdelijke aanduiding voor dianumm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32410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49A70636-0A64-45ED-A0FD-74AABE82D857}" type="datetime1">
              <a:rPr lang="nl-NL" smtClean="0"/>
              <a:t>25-2-2021</a:t>
            </a:fld>
            <a:endParaRPr lang="nl-NL"/>
          </a:p>
        </p:txBody>
      </p:sp>
      <p:sp>
        <p:nvSpPr>
          <p:cNvPr id="3" name="Tijdelijke aanduiding voor voettekst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4" name="Tijdelijke aanduiding voor dianumm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294256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E1152262-A4DB-4E6A-B188-D6117ED32057}" type="datetime1">
              <a:rPr lang="nl-NL" smtClean="0"/>
              <a:t>25-2-2021</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24592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F4CBB3-F458-4F3F-A9C5-FEE92DDE0966}" type="datetime1">
              <a:rPr lang="nl-NL" smtClean="0"/>
              <a:t>25-2-2021</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171061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BA6EC532-6837-4A6E-8415-84D5D1D9830D}" type="datetime1">
              <a:rPr lang="nl-NL" smtClean="0"/>
              <a:t>25-2-2021</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64550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DD31F9-A8C3-401F-83B7-60F2CD688380}" type="datetime1">
              <a:rPr lang="nl-NL" smtClean="0"/>
              <a:t>25-2-2021</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a:t>06-09-2016</a:t>
            </a: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308CA-A037-474B-AA6E-6C7C048F3532}" type="slidenum">
              <a:rPr lang="nl-NL" smtClean="0"/>
              <a:t>‹nr.›</a:t>
            </a:fld>
            <a:endParaRPr lang="nl-NL"/>
          </a:p>
        </p:txBody>
      </p:sp>
      <p:pic>
        <p:nvPicPr>
          <p:cNvPr id="7"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9142413"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6447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 id="2147483659" r:id="rId10"/>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youtube.com/watch?v=a-zLvF3gTjw"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0588"/>
            <a:ext cx="9142413"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ctrTitle"/>
          </p:nvPr>
        </p:nvSpPr>
        <p:spPr/>
        <p:txBody>
          <a:bodyPr/>
          <a:lstStyle/>
          <a:p>
            <a:r>
              <a:rPr lang="nl-NL" dirty="0"/>
              <a:t>Koeling</a:t>
            </a:r>
          </a:p>
        </p:txBody>
      </p:sp>
      <p:sp>
        <p:nvSpPr>
          <p:cNvPr id="3" name="Ondertitel 2"/>
          <p:cNvSpPr>
            <a:spLocks noGrp="1"/>
          </p:cNvSpPr>
          <p:nvPr>
            <p:ph type="subTitle" idx="1"/>
          </p:nvPr>
        </p:nvSpPr>
        <p:spPr/>
        <p:txBody>
          <a:bodyPr/>
          <a:lstStyle/>
          <a:p>
            <a:endParaRPr lang="nl-NL" dirty="0"/>
          </a:p>
        </p:txBody>
      </p:sp>
    </p:spTree>
    <p:extLst>
      <p:ext uri="{BB962C8B-B14F-4D97-AF65-F5344CB8AC3E}">
        <p14:creationId xmlns:p14="http://schemas.microsoft.com/office/powerpoint/2010/main" val="4240300181"/>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Onderdelen vloeistofkoeling</a:t>
            </a:r>
            <a:br>
              <a:rPr lang="nl-NL" dirty="0"/>
            </a:br>
            <a:endParaRPr lang="nl-NL" dirty="0"/>
          </a:p>
        </p:txBody>
      </p:sp>
      <p:sp>
        <p:nvSpPr>
          <p:cNvPr id="3" name="Tijdelijke aanduiding voor inhoud 2"/>
          <p:cNvSpPr>
            <a:spLocks noGrp="1"/>
          </p:cNvSpPr>
          <p:nvPr>
            <p:ph idx="1"/>
          </p:nvPr>
        </p:nvSpPr>
        <p:spPr>
          <a:xfrm>
            <a:off x="1259632" y="1052736"/>
            <a:ext cx="6635080" cy="3456384"/>
          </a:xfrm>
        </p:spPr>
        <p:txBody>
          <a:bodyPr>
            <a:noAutofit/>
          </a:bodyPr>
          <a:lstStyle/>
          <a:p>
            <a:pPr marL="0" indent="0">
              <a:buNone/>
            </a:pPr>
            <a:endParaRPr lang="nl-NL" sz="2400" dirty="0">
              <a:effectLst/>
              <a:latin typeface="Arial" panose="020B0604020202020204" pitchFamily="34" charset="0"/>
              <a:ea typeface="Times New Roman" panose="02020603050405020304" pitchFamily="18" charset="0"/>
            </a:endParaRPr>
          </a:p>
          <a:p>
            <a:pPr marL="0" indent="0">
              <a:buNone/>
            </a:pPr>
            <a:r>
              <a:rPr lang="nl-NL" sz="2400" dirty="0">
                <a:ea typeface="Times New Roman" panose="02020603050405020304" pitchFamily="18" charset="0"/>
              </a:rPr>
              <a:t>1</a:t>
            </a:r>
            <a:r>
              <a:rPr lang="nl-NL" sz="2400" dirty="0">
                <a:effectLst/>
                <a:latin typeface="Arial" panose="020B0604020202020204" pitchFamily="34" charset="0"/>
                <a:ea typeface="Times New Roman" panose="02020603050405020304" pitchFamily="18" charset="0"/>
              </a:rPr>
              <a:t>.  Ventilator</a:t>
            </a:r>
            <a:br>
              <a:rPr lang="nl-NL" sz="2400" dirty="0">
                <a:effectLst/>
                <a:latin typeface="Arial" panose="020B0604020202020204" pitchFamily="34" charset="0"/>
                <a:ea typeface="Times New Roman" panose="02020603050405020304" pitchFamily="18" charset="0"/>
              </a:rPr>
            </a:br>
            <a:r>
              <a:rPr lang="nl-NL" sz="2400" dirty="0">
                <a:effectLst/>
                <a:latin typeface="Arial" panose="020B0604020202020204" pitchFamily="34" charset="0"/>
                <a:ea typeface="Times New Roman" panose="02020603050405020304" pitchFamily="18" charset="0"/>
              </a:rPr>
              <a:t>2.  V-snaar</a:t>
            </a:r>
            <a:br>
              <a:rPr lang="nl-NL" sz="2400" dirty="0">
                <a:effectLst/>
                <a:latin typeface="Arial" panose="020B0604020202020204" pitchFamily="34" charset="0"/>
                <a:ea typeface="Times New Roman" panose="02020603050405020304" pitchFamily="18" charset="0"/>
              </a:rPr>
            </a:br>
            <a:r>
              <a:rPr lang="nl-NL" sz="2400" dirty="0">
                <a:effectLst/>
                <a:latin typeface="Arial" panose="020B0604020202020204" pitchFamily="34" charset="0"/>
                <a:ea typeface="Times New Roman" panose="02020603050405020304" pitchFamily="18" charset="0"/>
              </a:rPr>
              <a:t>3.  Radiateur</a:t>
            </a:r>
            <a:br>
              <a:rPr lang="nl-NL" sz="2400" dirty="0">
                <a:effectLst/>
                <a:latin typeface="Arial" panose="020B0604020202020204" pitchFamily="34" charset="0"/>
                <a:ea typeface="Times New Roman" panose="02020603050405020304" pitchFamily="18" charset="0"/>
              </a:rPr>
            </a:br>
            <a:r>
              <a:rPr lang="nl-NL" sz="2400" dirty="0">
                <a:effectLst/>
                <a:latin typeface="Arial" panose="020B0604020202020204" pitchFamily="34" charset="0"/>
                <a:ea typeface="Times New Roman" panose="02020603050405020304" pitchFamily="18" charset="0"/>
              </a:rPr>
              <a:t>4.  Waterpomp</a:t>
            </a:r>
            <a:br>
              <a:rPr lang="nl-NL" sz="2400" dirty="0">
                <a:effectLst/>
                <a:latin typeface="Arial" panose="020B0604020202020204" pitchFamily="34" charset="0"/>
                <a:ea typeface="Times New Roman" panose="02020603050405020304" pitchFamily="18" charset="0"/>
              </a:rPr>
            </a:br>
            <a:r>
              <a:rPr lang="nl-NL" sz="2400" dirty="0">
                <a:effectLst/>
                <a:latin typeface="Arial" panose="020B0604020202020204" pitchFamily="34" charset="0"/>
                <a:ea typeface="Times New Roman" panose="02020603050405020304" pitchFamily="18" charset="0"/>
              </a:rPr>
              <a:t>5.  Thermostaat</a:t>
            </a:r>
            <a:br>
              <a:rPr lang="nl-NL" sz="2400" dirty="0">
                <a:effectLst/>
                <a:latin typeface="Arial" panose="020B0604020202020204" pitchFamily="34" charset="0"/>
                <a:ea typeface="Times New Roman" panose="02020603050405020304" pitchFamily="18" charset="0"/>
              </a:rPr>
            </a:br>
            <a:r>
              <a:rPr lang="nl-NL" sz="2400" dirty="0">
                <a:effectLst/>
                <a:latin typeface="Arial" panose="020B0604020202020204" pitchFamily="34" charset="0"/>
                <a:ea typeface="Times New Roman" panose="02020603050405020304" pitchFamily="18" charset="0"/>
              </a:rPr>
              <a:t>6.  Radiateurdop</a:t>
            </a:r>
            <a:endParaRPr lang="nl-NL" sz="2400" dirty="0"/>
          </a:p>
        </p:txBody>
      </p:sp>
    </p:spTree>
    <p:extLst>
      <p:ext uri="{BB962C8B-B14F-4D97-AF65-F5344CB8AC3E}">
        <p14:creationId xmlns:p14="http://schemas.microsoft.com/office/powerpoint/2010/main" val="3123544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br>
              <a:rPr lang="nl-NL" dirty="0"/>
            </a:br>
            <a:r>
              <a:rPr lang="nl-NL" dirty="0"/>
              <a:t>koelsysteem met bypass</a:t>
            </a:r>
          </a:p>
        </p:txBody>
      </p:sp>
      <p:pic>
        <p:nvPicPr>
          <p:cNvPr id="5" name="Tijdelijke aanduiding voor inhoud 4">
            <a:extLst>
              <a:ext uri="{FF2B5EF4-FFF2-40B4-BE49-F238E27FC236}">
                <a16:creationId xmlns:a16="http://schemas.microsoft.com/office/drawing/2014/main" id="{43CA1095-6F6C-4564-BEE0-ED7CBAA22A89}"/>
              </a:ext>
            </a:extLst>
          </p:cNvPr>
          <p:cNvPicPr>
            <a:picLocks noGrp="1" noChangeAspect="1"/>
          </p:cNvPicPr>
          <p:nvPr>
            <p:ph idx="1"/>
          </p:nvPr>
        </p:nvPicPr>
        <p:blipFill>
          <a:blip r:embed="rId2"/>
          <a:stretch>
            <a:fillRect/>
          </a:stretch>
        </p:blipFill>
        <p:spPr>
          <a:xfrm>
            <a:off x="3203848" y="1350213"/>
            <a:ext cx="3312368" cy="5316998"/>
          </a:xfrm>
        </p:spPr>
      </p:pic>
    </p:spTree>
    <p:extLst>
      <p:ext uri="{BB962C8B-B14F-4D97-AF65-F5344CB8AC3E}">
        <p14:creationId xmlns:p14="http://schemas.microsoft.com/office/powerpoint/2010/main" val="600275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pPr algn="ctr"/>
            <a:r>
              <a:rPr lang="nl-NL" dirty="0"/>
              <a:t>Werking Thermostaat</a:t>
            </a:r>
          </a:p>
        </p:txBody>
      </p:sp>
      <p:pic>
        <p:nvPicPr>
          <p:cNvPr id="4" name="Tijdelijke aanduiding voor inhoud 3">
            <a:extLst>
              <a:ext uri="{FF2B5EF4-FFF2-40B4-BE49-F238E27FC236}">
                <a16:creationId xmlns:a16="http://schemas.microsoft.com/office/drawing/2014/main" id="{F772541C-4154-441B-92A5-4FF66393AFC0}"/>
              </a:ext>
            </a:extLst>
          </p:cNvPr>
          <p:cNvPicPr>
            <a:picLocks noGrp="1" noChangeAspect="1"/>
          </p:cNvPicPr>
          <p:nvPr>
            <p:ph idx="1"/>
          </p:nvPr>
        </p:nvPicPr>
        <p:blipFill>
          <a:blip r:embed="rId2"/>
          <a:stretch>
            <a:fillRect/>
          </a:stretch>
        </p:blipFill>
        <p:spPr>
          <a:xfrm>
            <a:off x="2740025" y="1196975"/>
            <a:ext cx="5257800" cy="4929188"/>
          </a:xfrm>
        </p:spPr>
      </p:pic>
    </p:spTree>
    <p:extLst>
      <p:ext uri="{BB962C8B-B14F-4D97-AF65-F5344CB8AC3E}">
        <p14:creationId xmlns:p14="http://schemas.microsoft.com/office/powerpoint/2010/main" val="34836348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F1ACC4-18FB-44A4-A7AC-E70127296C1E}"/>
              </a:ext>
            </a:extLst>
          </p:cNvPr>
          <p:cNvSpPr>
            <a:spLocks noGrp="1"/>
          </p:cNvSpPr>
          <p:nvPr>
            <p:ph type="title"/>
          </p:nvPr>
        </p:nvSpPr>
        <p:spPr/>
        <p:txBody>
          <a:bodyPr/>
          <a:lstStyle/>
          <a:p>
            <a:endParaRPr lang="nl-NL" dirty="0"/>
          </a:p>
        </p:txBody>
      </p:sp>
      <p:pic>
        <p:nvPicPr>
          <p:cNvPr id="1026" name="Picture 2" descr="Thermostaat vervangen - Uitleg en kosten | Carpardoo">
            <a:extLst>
              <a:ext uri="{FF2B5EF4-FFF2-40B4-BE49-F238E27FC236}">
                <a16:creationId xmlns:a16="http://schemas.microsoft.com/office/drawing/2014/main" id="{7615B2E4-C519-4037-B617-91EAC8BC3AA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65028" y="1844824"/>
            <a:ext cx="6056332" cy="4248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8624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t>Enkele thermostaat</a:t>
            </a:r>
          </a:p>
        </p:txBody>
      </p:sp>
      <p:pic>
        <p:nvPicPr>
          <p:cNvPr id="5" name="Tijdelijke aanduiding voor inhoud 4">
            <a:extLst>
              <a:ext uri="{FF2B5EF4-FFF2-40B4-BE49-F238E27FC236}">
                <a16:creationId xmlns:a16="http://schemas.microsoft.com/office/drawing/2014/main" id="{2F0CCB74-F81F-44F3-BF5F-3720CE6BF6DA}"/>
              </a:ext>
            </a:extLst>
          </p:cNvPr>
          <p:cNvPicPr>
            <a:picLocks noGrp="1" noChangeAspect="1"/>
          </p:cNvPicPr>
          <p:nvPr>
            <p:ph idx="1"/>
          </p:nvPr>
        </p:nvPicPr>
        <p:blipFill>
          <a:blip r:embed="rId2"/>
          <a:stretch>
            <a:fillRect/>
          </a:stretch>
        </p:blipFill>
        <p:spPr>
          <a:xfrm>
            <a:off x="3053225" y="1196975"/>
            <a:ext cx="4631399" cy="4929188"/>
          </a:xfrm>
        </p:spPr>
      </p:pic>
    </p:spTree>
    <p:extLst>
      <p:ext uri="{BB962C8B-B14F-4D97-AF65-F5344CB8AC3E}">
        <p14:creationId xmlns:p14="http://schemas.microsoft.com/office/powerpoint/2010/main" val="15180134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t>Dubbele thermostaat</a:t>
            </a:r>
            <a:br>
              <a:rPr lang="nl-NL" dirty="0"/>
            </a:br>
            <a:r>
              <a:rPr lang="nl-NL" dirty="0"/>
              <a:t>	</a:t>
            </a:r>
          </a:p>
        </p:txBody>
      </p:sp>
      <p:sp>
        <p:nvSpPr>
          <p:cNvPr id="3" name="Tijdelijke aanduiding voor inhoud 2"/>
          <p:cNvSpPr>
            <a:spLocks noGrp="1"/>
          </p:cNvSpPr>
          <p:nvPr>
            <p:ph idx="1"/>
          </p:nvPr>
        </p:nvSpPr>
        <p:spPr/>
        <p:txBody>
          <a:bodyPr>
            <a:normAutofit/>
          </a:bodyPr>
          <a:lstStyle/>
          <a:p>
            <a:pPr marL="0" indent="0">
              <a:buNone/>
            </a:pPr>
            <a:br>
              <a:rPr lang="nl-NL" dirty="0"/>
            </a:br>
            <a:endParaRPr lang="nl-NL" dirty="0"/>
          </a:p>
          <a:p>
            <a:pPr lvl="1"/>
            <a:endParaRPr lang="nl-NL" dirty="0"/>
          </a:p>
        </p:txBody>
      </p:sp>
      <p:pic>
        <p:nvPicPr>
          <p:cNvPr id="5" name="Afbeelding 4">
            <a:extLst>
              <a:ext uri="{FF2B5EF4-FFF2-40B4-BE49-F238E27FC236}">
                <a16:creationId xmlns:a16="http://schemas.microsoft.com/office/drawing/2014/main" id="{B95D813E-E71D-4D62-BA29-DBDBD9B09034}"/>
              </a:ext>
            </a:extLst>
          </p:cNvPr>
          <p:cNvPicPr>
            <a:picLocks noChangeAspect="1"/>
          </p:cNvPicPr>
          <p:nvPr/>
        </p:nvPicPr>
        <p:blipFill>
          <a:blip r:embed="rId2"/>
          <a:stretch>
            <a:fillRect/>
          </a:stretch>
        </p:blipFill>
        <p:spPr>
          <a:xfrm>
            <a:off x="1979712" y="1225290"/>
            <a:ext cx="7003876" cy="4561735"/>
          </a:xfrm>
          <a:prstGeom prst="rect">
            <a:avLst/>
          </a:prstGeom>
        </p:spPr>
      </p:pic>
    </p:spTree>
    <p:extLst>
      <p:ext uri="{BB962C8B-B14F-4D97-AF65-F5344CB8AC3E}">
        <p14:creationId xmlns:p14="http://schemas.microsoft.com/office/powerpoint/2010/main" val="25708308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C921BE-D84E-4290-8D37-6371CA73B9C3}"/>
              </a:ext>
            </a:extLst>
          </p:cNvPr>
          <p:cNvSpPr>
            <a:spLocks noGrp="1"/>
          </p:cNvSpPr>
          <p:nvPr>
            <p:ph type="title"/>
          </p:nvPr>
        </p:nvSpPr>
        <p:spPr/>
        <p:txBody>
          <a:bodyPr/>
          <a:lstStyle/>
          <a:p>
            <a:r>
              <a:rPr lang="nl-NL" dirty="0"/>
              <a:t>Thermostaat testen</a:t>
            </a:r>
          </a:p>
        </p:txBody>
      </p:sp>
      <p:sp>
        <p:nvSpPr>
          <p:cNvPr id="3" name="Tijdelijke aanduiding voor inhoud 2">
            <a:extLst>
              <a:ext uri="{FF2B5EF4-FFF2-40B4-BE49-F238E27FC236}">
                <a16:creationId xmlns:a16="http://schemas.microsoft.com/office/drawing/2014/main" id="{F7B709B6-F455-4C4A-AB5B-892B40E187E0}"/>
              </a:ext>
            </a:extLst>
          </p:cNvPr>
          <p:cNvSpPr>
            <a:spLocks noGrp="1"/>
          </p:cNvSpPr>
          <p:nvPr>
            <p:ph idx="1"/>
          </p:nvPr>
        </p:nvSpPr>
        <p:spPr/>
        <p:txBody>
          <a:bodyPr/>
          <a:lstStyle/>
          <a:p>
            <a:r>
              <a:rPr lang="nl-NL" dirty="0">
                <a:hlinkClick r:id="rId2"/>
              </a:rPr>
              <a:t>https://www.youtube.com/watch?v=a-zLvF3gTjw</a:t>
            </a:r>
            <a:endParaRPr lang="nl-NL" dirty="0"/>
          </a:p>
        </p:txBody>
      </p:sp>
    </p:spTree>
    <p:extLst>
      <p:ext uri="{BB962C8B-B14F-4D97-AF65-F5344CB8AC3E}">
        <p14:creationId xmlns:p14="http://schemas.microsoft.com/office/powerpoint/2010/main" val="19284585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640F03-6DE1-4B3B-928B-02A4A4991890}"/>
              </a:ext>
            </a:extLst>
          </p:cNvPr>
          <p:cNvSpPr>
            <a:spLocks noGrp="1"/>
          </p:cNvSpPr>
          <p:nvPr>
            <p:ph type="title"/>
          </p:nvPr>
        </p:nvSpPr>
        <p:spPr>
          <a:xfrm>
            <a:off x="457200" y="273050"/>
            <a:ext cx="8229600" cy="1162050"/>
          </a:xfrm>
        </p:spPr>
        <p:txBody>
          <a:bodyPr>
            <a:normAutofit/>
          </a:bodyPr>
          <a:lstStyle/>
          <a:p>
            <a:pPr algn="ctr"/>
            <a:r>
              <a:rPr lang="nl-NL" sz="2800" dirty="0"/>
              <a:t>radiateurdop</a:t>
            </a:r>
          </a:p>
        </p:txBody>
      </p:sp>
      <p:pic>
        <p:nvPicPr>
          <p:cNvPr id="1026" name="Picture 2" descr="Koeling David Brown 850 Implematic: Radiateur dop">
            <a:extLst>
              <a:ext uri="{FF2B5EF4-FFF2-40B4-BE49-F238E27FC236}">
                <a16:creationId xmlns:a16="http://schemas.microsoft.com/office/drawing/2014/main" id="{C6C35DE6-563B-4B3A-B47D-1B9B4024EED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370538" y="1988840"/>
            <a:ext cx="3316262" cy="2304802"/>
          </a:xfrm>
          <a:prstGeom prst="rect">
            <a:avLst/>
          </a:prstGeom>
          <a:noFill/>
          <a:extLst>
            <a:ext uri="{909E8E84-426E-40DD-AFC4-6F175D3DCCD1}">
              <a14:hiddenFill xmlns:a14="http://schemas.microsoft.com/office/drawing/2010/main">
                <a:solidFill>
                  <a:srgbClr val="FFFFFF"/>
                </a:solidFill>
              </a14:hiddenFill>
            </a:ext>
          </a:extLst>
        </p:spPr>
      </p:pic>
      <p:sp>
        <p:nvSpPr>
          <p:cNvPr id="4" name="Tijdelijke aanduiding voor tekst 3">
            <a:extLst>
              <a:ext uri="{FF2B5EF4-FFF2-40B4-BE49-F238E27FC236}">
                <a16:creationId xmlns:a16="http://schemas.microsoft.com/office/drawing/2014/main" id="{A2B5557F-98A0-4D0E-850C-E5FB2BAA7951}"/>
              </a:ext>
            </a:extLst>
          </p:cNvPr>
          <p:cNvSpPr>
            <a:spLocks noGrp="1"/>
          </p:cNvSpPr>
          <p:nvPr>
            <p:ph type="body" sz="half" idx="2"/>
          </p:nvPr>
        </p:nvSpPr>
        <p:spPr>
          <a:xfrm>
            <a:off x="1691680" y="2132856"/>
            <a:ext cx="3024336" cy="3993307"/>
          </a:xfrm>
        </p:spPr>
        <p:txBody>
          <a:bodyPr/>
          <a:lstStyle/>
          <a:p>
            <a:r>
              <a:rPr lang="nl-NL" dirty="0"/>
              <a:t>De radiateurdop zorgt ervoor dat er een bepaalde druk wordt opgebouwd in het koelsysteem, maar zorgt er tevens voor dat deze druk niet te ver oploopt .</a:t>
            </a:r>
          </a:p>
          <a:p>
            <a:r>
              <a:rPr lang="nl-NL" dirty="0"/>
              <a:t>Bij te hoge druk gaat de veiligheidsklep open.</a:t>
            </a:r>
          </a:p>
          <a:p>
            <a:endParaRPr lang="nl-NL" dirty="0"/>
          </a:p>
          <a:p>
            <a:r>
              <a:rPr lang="nl-NL" dirty="0"/>
              <a:t>Kijk uit bij het losdraaien van een radiateurdop bij een warme motor.</a:t>
            </a:r>
          </a:p>
          <a:p>
            <a:endParaRPr lang="nl-NL" dirty="0"/>
          </a:p>
          <a:p>
            <a:r>
              <a:rPr lang="nl-NL" dirty="0"/>
              <a:t>Gebruik hierbij een poetsdoek en draai de dop eerst een beetje los ( tot de uitsparing ) zodat de druk van het systeem af kan.</a:t>
            </a:r>
          </a:p>
        </p:txBody>
      </p:sp>
    </p:spTree>
    <p:extLst>
      <p:ext uri="{BB962C8B-B14F-4D97-AF65-F5344CB8AC3E}">
        <p14:creationId xmlns:p14="http://schemas.microsoft.com/office/powerpoint/2010/main" val="26197707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20705E-61B6-448E-AB6F-287158C4B8AC}"/>
              </a:ext>
            </a:extLst>
          </p:cNvPr>
          <p:cNvSpPr>
            <a:spLocks noGrp="1"/>
          </p:cNvSpPr>
          <p:nvPr>
            <p:ph type="title"/>
          </p:nvPr>
        </p:nvSpPr>
        <p:spPr>
          <a:xfrm>
            <a:off x="457200" y="273050"/>
            <a:ext cx="8229600" cy="779686"/>
          </a:xfrm>
        </p:spPr>
        <p:txBody>
          <a:bodyPr>
            <a:normAutofit/>
          </a:bodyPr>
          <a:lstStyle/>
          <a:p>
            <a:pPr algn="ctr"/>
            <a:r>
              <a:rPr lang="nl-NL" sz="2800" dirty="0"/>
              <a:t>Expansievat</a:t>
            </a:r>
          </a:p>
        </p:txBody>
      </p:sp>
      <p:sp>
        <p:nvSpPr>
          <p:cNvPr id="4" name="Tijdelijke aanduiding voor tekst 3">
            <a:extLst>
              <a:ext uri="{FF2B5EF4-FFF2-40B4-BE49-F238E27FC236}">
                <a16:creationId xmlns:a16="http://schemas.microsoft.com/office/drawing/2014/main" id="{F881DC3B-1D76-4836-960D-B57B26B9893F}"/>
              </a:ext>
            </a:extLst>
          </p:cNvPr>
          <p:cNvSpPr>
            <a:spLocks noGrp="1"/>
          </p:cNvSpPr>
          <p:nvPr>
            <p:ph type="body" sz="half" idx="2"/>
          </p:nvPr>
        </p:nvSpPr>
        <p:spPr>
          <a:xfrm>
            <a:off x="1547664" y="1435100"/>
            <a:ext cx="2592288" cy="4691063"/>
          </a:xfrm>
        </p:spPr>
        <p:txBody>
          <a:bodyPr/>
          <a:lstStyle/>
          <a:p>
            <a:r>
              <a:rPr lang="nl-NL" b="1" i="0" dirty="0">
                <a:solidFill>
                  <a:srgbClr val="262626"/>
                </a:solidFill>
                <a:effectLst/>
                <a:latin typeface="Helvetica" panose="020B0604020202020204" pitchFamily="34" charset="0"/>
              </a:rPr>
              <a:t>Essentieel en zeer onderkend is de functie van de expansietank, deze zorgt voor een goede werking van de motorwater pomp van de verbrandingsmotor en compenseert het volume van de vloeistof wanneer deze bedrijfstemperatuur heeft bereikt.</a:t>
            </a:r>
            <a:endParaRPr lang="nl-NL" dirty="0"/>
          </a:p>
        </p:txBody>
      </p:sp>
      <p:pic>
        <p:nvPicPr>
          <p:cNvPr id="2050" name="Picture 2" descr="Hoe gaat koelvloeistof bijvullen in zijn werk?">
            <a:extLst>
              <a:ext uri="{FF2B5EF4-FFF2-40B4-BE49-F238E27FC236}">
                <a16:creationId xmlns:a16="http://schemas.microsoft.com/office/drawing/2014/main" id="{BC3FA0C1-A490-488E-BD84-410ED333EA5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0" y="2179974"/>
            <a:ext cx="4114800" cy="3201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74727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A38447-4F0E-4C44-82ED-7BE1056ED8B4}"/>
              </a:ext>
            </a:extLst>
          </p:cNvPr>
          <p:cNvSpPr>
            <a:spLocks noGrp="1"/>
          </p:cNvSpPr>
          <p:nvPr>
            <p:ph type="title"/>
          </p:nvPr>
        </p:nvSpPr>
        <p:spPr/>
        <p:txBody>
          <a:bodyPr/>
          <a:lstStyle/>
          <a:p>
            <a:pPr algn="ctr"/>
            <a:r>
              <a:rPr lang="nl-NL" dirty="0"/>
              <a:t>Storingen in een koelsysteem</a:t>
            </a:r>
          </a:p>
        </p:txBody>
      </p:sp>
      <p:pic>
        <p:nvPicPr>
          <p:cNvPr id="2050" name="Picture 2" descr="Gericht zoeken naar oorzaken van aircostoringen - AMT">
            <a:extLst>
              <a:ext uri="{FF2B5EF4-FFF2-40B4-BE49-F238E27FC236}">
                <a16:creationId xmlns:a16="http://schemas.microsoft.com/office/drawing/2014/main" id="{0A42326E-8F45-4FD6-90A6-6746A94FD7D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02686" y="1504956"/>
            <a:ext cx="5541722" cy="4156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3473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2 soorten koeling</a:t>
            </a:r>
          </a:p>
        </p:txBody>
      </p:sp>
      <p:sp>
        <p:nvSpPr>
          <p:cNvPr id="3" name="Tijdelijke aanduiding voor inhoud 2"/>
          <p:cNvSpPr>
            <a:spLocks noGrp="1"/>
          </p:cNvSpPr>
          <p:nvPr>
            <p:ph idx="1"/>
          </p:nvPr>
        </p:nvSpPr>
        <p:spPr/>
        <p:txBody>
          <a:bodyPr/>
          <a:lstStyle/>
          <a:p>
            <a:pPr marL="0" indent="0">
              <a:buNone/>
            </a:pPr>
            <a:endParaRPr lang="nl-NL" dirty="0"/>
          </a:p>
          <a:p>
            <a:r>
              <a:rPr lang="nl-NL" dirty="0"/>
              <a:t>Luchtkoeling</a:t>
            </a:r>
          </a:p>
          <a:p>
            <a:endParaRPr lang="nl-NL" dirty="0"/>
          </a:p>
          <a:p>
            <a:r>
              <a:rPr lang="nl-NL" dirty="0"/>
              <a:t>vloeistofkoeling</a:t>
            </a:r>
          </a:p>
        </p:txBody>
      </p:sp>
    </p:spTree>
    <p:extLst>
      <p:ext uri="{BB962C8B-B14F-4D97-AF65-F5344CB8AC3E}">
        <p14:creationId xmlns:p14="http://schemas.microsoft.com/office/powerpoint/2010/main" val="23312122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A6F26C-ED2C-41B3-B692-150450CBC7B9}"/>
              </a:ext>
            </a:extLst>
          </p:cNvPr>
          <p:cNvSpPr>
            <a:spLocks noGrp="1"/>
          </p:cNvSpPr>
          <p:nvPr>
            <p:ph type="title"/>
          </p:nvPr>
        </p:nvSpPr>
        <p:spPr/>
        <p:txBody>
          <a:bodyPr/>
          <a:lstStyle/>
          <a:p>
            <a:pPr algn="ctr"/>
            <a:r>
              <a:rPr lang="nl-NL" dirty="0"/>
              <a:t> Te laag koelvloeistofniveau</a:t>
            </a:r>
          </a:p>
        </p:txBody>
      </p:sp>
      <p:pic>
        <p:nvPicPr>
          <p:cNvPr id="1026" name="Picture 2" descr="Koelvloeistof niveau te laag? – Opel-forum">
            <a:extLst>
              <a:ext uri="{FF2B5EF4-FFF2-40B4-BE49-F238E27FC236}">
                <a16:creationId xmlns:a16="http://schemas.microsoft.com/office/drawing/2014/main" id="{9732B551-4E1D-4838-BB6C-70739A6A9E2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51050" y="1675380"/>
            <a:ext cx="6635750" cy="3972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80508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42503D-874F-4BAC-983A-A23190E6B4BA}"/>
              </a:ext>
            </a:extLst>
          </p:cNvPr>
          <p:cNvSpPr>
            <a:spLocks noGrp="1"/>
          </p:cNvSpPr>
          <p:nvPr>
            <p:ph type="title"/>
          </p:nvPr>
        </p:nvSpPr>
        <p:spPr/>
        <p:txBody>
          <a:bodyPr/>
          <a:lstStyle/>
          <a:p>
            <a:pPr algn="ctr"/>
            <a:r>
              <a:rPr lang="nl-NL" dirty="0"/>
              <a:t>Slippende V riem</a:t>
            </a:r>
          </a:p>
        </p:txBody>
      </p:sp>
      <p:pic>
        <p:nvPicPr>
          <p:cNvPr id="3076" name="Picture 4" descr="Aandrijvingen: V-snaren en kettingen">
            <a:extLst>
              <a:ext uri="{FF2B5EF4-FFF2-40B4-BE49-F238E27FC236}">
                <a16:creationId xmlns:a16="http://schemas.microsoft.com/office/drawing/2014/main" id="{810197D0-A458-4BD8-B73D-4A24E0F6E3E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27784" y="1916832"/>
            <a:ext cx="5769250"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31628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81E2B3-BC00-4C9E-B3D9-1D1AD7FFE919}"/>
              </a:ext>
            </a:extLst>
          </p:cNvPr>
          <p:cNvSpPr>
            <a:spLocks noGrp="1"/>
          </p:cNvSpPr>
          <p:nvPr>
            <p:ph type="title"/>
          </p:nvPr>
        </p:nvSpPr>
        <p:spPr/>
        <p:txBody>
          <a:bodyPr/>
          <a:lstStyle/>
          <a:p>
            <a:pPr algn="ctr"/>
            <a:r>
              <a:rPr lang="nl-NL" dirty="0"/>
              <a:t>Kapotte radiateurdop</a:t>
            </a:r>
          </a:p>
        </p:txBody>
      </p:sp>
      <p:pic>
        <p:nvPicPr>
          <p:cNvPr id="3074" name="Picture 2" descr="Defecte radiator- of expansietankdop vaststellen | Gates Europe">
            <a:extLst>
              <a:ext uri="{FF2B5EF4-FFF2-40B4-BE49-F238E27FC236}">
                <a16:creationId xmlns:a16="http://schemas.microsoft.com/office/drawing/2014/main" id="{C15BE0C5-DD81-4D9B-96AF-D0020283E30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49662" y="2123281"/>
            <a:ext cx="3438525" cy="3076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8073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3DEA96-E518-46B8-80E7-C231B267834A}"/>
              </a:ext>
            </a:extLst>
          </p:cNvPr>
          <p:cNvSpPr>
            <a:spLocks noGrp="1"/>
          </p:cNvSpPr>
          <p:nvPr>
            <p:ph type="title"/>
          </p:nvPr>
        </p:nvSpPr>
        <p:spPr/>
        <p:txBody>
          <a:bodyPr/>
          <a:lstStyle/>
          <a:p>
            <a:pPr algn="ctr"/>
            <a:r>
              <a:rPr lang="nl-NL" dirty="0"/>
              <a:t>Onvoldoende rijwind</a:t>
            </a:r>
          </a:p>
        </p:txBody>
      </p:sp>
      <p:pic>
        <p:nvPicPr>
          <p:cNvPr id="4098" name="Picture 2" descr="Grashakselen Kemper C2200 - YouTube">
            <a:extLst>
              <a:ext uri="{FF2B5EF4-FFF2-40B4-BE49-F238E27FC236}">
                <a16:creationId xmlns:a16="http://schemas.microsoft.com/office/drawing/2014/main" id="{EBC6B7B0-EBAC-4575-9C99-A8F6D06E25C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11760" y="1844824"/>
            <a:ext cx="5432292" cy="4074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0558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D38E2-BACA-4CA0-BCD5-438B93AEB690}"/>
              </a:ext>
            </a:extLst>
          </p:cNvPr>
          <p:cNvSpPr>
            <a:spLocks noGrp="1"/>
          </p:cNvSpPr>
          <p:nvPr>
            <p:ph type="title"/>
          </p:nvPr>
        </p:nvSpPr>
        <p:spPr/>
        <p:txBody>
          <a:bodyPr/>
          <a:lstStyle/>
          <a:p>
            <a:r>
              <a:rPr lang="nl-NL" dirty="0"/>
              <a:t>Koelvloeistof of water ??</a:t>
            </a:r>
          </a:p>
        </p:txBody>
      </p:sp>
      <p:sp>
        <p:nvSpPr>
          <p:cNvPr id="3" name="Tijdelijke aanduiding voor inhoud 2">
            <a:extLst>
              <a:ext uri="{FF2B5EF4-FFF2-40B4-BE49-F238E27FC236}">
                <a16:creationId xmlns:a16="http://schemas.microsoft.com/office/drawing/2014/main" id="{B7E02126-6D40-4379-BC87-D8F9BA1E37F5}"/>
              </a:ext>
            </a:extLst>
          </p:cNvPr>
          <p:cNvSpPr>
            <a:spLocks noGrp="1"/>
          </p:cNvSpPr>
          <p:nvPr>
            <p:ph idx="1"/>
          </p:nvPr>
        </p:nvSpPr>
        <p:spPr/>
        <p:txBody>
          <a:bodyPr/>
          <a:lstStyle/>
          <a:p>
            <a:r>
              <a:rPr lang="nl-NL" dirty="0"/>
              <a:t>Koelvloeistof heeft een hoger kookpunt</a:t>
            </a:r>
          </a:p>
          <a:p>
            <a:r>
              <a:rPr lang="nl-NL" dirty="0"/>
              <a:t>Koelvloeistof heeft een lager vriespunt</a:t>
            </a:r>
          </a:p>
          <a:p>
            <a:r>
              <a:rPr lang="nl-NL" dirty="0"/>
              <a:t>Koelvloeistof heeft een smerende werking voor de waterpomp</a:t>
            </a:r>
          </a:p>
          <a:p>
            <a:r>
              <a:rPr lang="nl-NL" dirty="0"/>
              <a:t>Koelvloeistof geeft geen roestvorming in het systeem</a:t>
            </a:r>
          </a:p>
          <a:p>
            <a:r>
              <a:rPr lang="nl-NL" dirty="0"/>
              <a:t>Koelvloeistof voorkomt kalkvorming</a:t>
            </a:r>
          </a:p>
          <a:p>
            <a:r>
              <a:rPr lang="nl-NL" dirty="0"/>
              <a:t>Water is overal voorhanden</a:t>
            </a:r>
          </a:p>
          <a:p>
            <a:r>
              <a:rPr lang="nl-NL" dirty="0"/>
              <a:t>Water is beter voor het milieu</a:t>
            </a:r>
          </a:p>
        </p:txBody>
      </p:sp>
    </p:spTree>
    <p:extLst>
      <p:ext uri="{BB962C8B-B14F-4D97-AF65-F5344CB8AC3E}">
        <p14:creationId xmlns:p14="http://schemas.microsoft.com/office/powerpoint/2010/main" val="1554091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Voordelen van luchtkoeling</a:t>
            </a:r>
          </a:p>
        </p:txBody>
      </p:sp>
      <p:sp>
        <p:nvSpPr>
          <p:cNvPr id="3" name="Tijdelijke aanduiding voor inhoud 2"/>
          <p:cNvSpPr>
            <a:spLocks noGrp="1"/>
          </p:cNvSpPr>
          <p:nvPr>
            <p:ph idx="1"/>
          </p:nvPr>
        </p:nvSpPr>
        <p:spPr/>
        <p:txBody>
          <a:bodyPr/>
          <a:lstStyle/>
          <a:p>
            <a:r>
              <a:rPr lang="nl-NL" dirty="0"/>
              <a:t>Geen waterpomp, radiateur, V-riem en koelmantel rond cilinder nodig</a:t>
            </a:r>
          </a:p>
          <a:p>
            <a:endParaRPr lang="nl-NL" dirty="0"/>
          </a:p>
          <a:p>
            <a:r>
              <a:rPr lang="nl-NL" dirty="0"/>
              <a:t>Dus minder gewicht</a:t>
            </a:r>
          </a:p>
          <a:p>
            <a:endParaRPr lang="nl-NL" dirty="0"/>
          </a:p>
          <a:p>
            <a:r>
              <a:rPr lang="nl-NL" dirty="0"/>
              <a:t>En minder onderhoud</a:t>
            </a:r>
          </a:p>
          <a:p>
            <a:endParaRPr lang="nl-NL" dirty="0"/>
          </a:p>
          <a:p>
            <a:r>
              <a:rPr lang="nl-NL" dirty="0"/>
              <a:t>Minder storingsgevoelig</a:t>
            </a:r>
          </a:p>
        </p:txBody>
      </p:sp>
    </p:spTree>
    <p:extLst>
      <p:ext uri="{BB962C8B-B14F-4D97-AF65-F5344CB8AC3E}">
        <p14:creationId xmlns:p14="http://schemas.microsoft.com/office/powerpoint/2010/main" val="1041945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Nadelen van luchtkoeling</a:t>
            </a:r>
          </a:p>
        </p:txBody>
      </p:sp>
      <p:sp>
        <p:nvSpPr>
          <p:cNvPr id="6" name="Tijdelijke aanduiding voor inhoud 5"/>
          <p:cNvSpPr>
            <a:spLocks noGrp="1"/>
          </p:cNvSpPr>
          <p:nvPr>
            <p:ph idx="1"/>
          </p:nvPr>
        </p:nvSpPr>
        <p:spPr/>
        <p:txBody>
          <a:bodyPr/>
          <a:lstStyle/>
          <a:p>
            <a:r>
              <a:rPr lang="nl-NL" dirty="0"/>
              <a:t>Veel lucht nodig voor koeling</a:t>
            </a:r>
          </a:p>
          <a:p>
            <a:endParaRPr lang="nl-NL" dirty="0"/>
          </a:p>
          <a:p>
            <a:r>
              <a:rPr lang="nl-NL" dirty="0"/>
              <a:t>Niet alle cilinders worden even goed gekoeld</a:t>
            </a:r>
          </a:p>
          <a:p>
            <a:endParaRPr lang="nl-NL" dirty="0"/>
          </a:p>
          <a:p>
            <a:r>
              <a:rPr lang="nl-NL" dirty="0"/>
              <a:t>Meer motorgeluid door ontbreken van vloeistofmantel</a:t>
            </a:r>
          </a:p>
          <a:p>
            <a:endParaRPr lang="nl-NL" dirty="0"/>
          </a:p>
          <a:p>
            <a:r>
              <a:rPr lang="nl-NL" dirty="0"/>
              <a:t>Moeilijker met </a:t>
            </a:r>
            <a:r>
              <a:rPr lang="nl-NL" dirty="0" err="1"/>
              <a:t>emissie-normen</a:t>
            </a:r>
            <a:r>
              <a:rPr lang="nl-NL" dirty="0"/>
              <a:t> door slechtere thermische belasting</a:t>
            </a:r>
          </a:p>
        </p:txBody>
      </p:sp>
    </p:spTree>
    <p:extLst>
      <p:ext uri="{BB962C8B-B14F-4D97-AF65-F5344CB8AC3E}">
        <p14:creationId xmlns:p14="http://schemas.microsoft.com/office/powerpoint/2010/main" val="3333977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verschillende uitvoeringen</a:t>
            </a:r>
          </a:p>
        </p:txBody>
      </p:sp>
      <p:pic>
        <p:nvPicPr>
          <p:cNvPr id="1026" name="Picture 2" descr="Afbeeldingsresultaat voor luchtkoeling">
            <a:extLst>
              <a:ext uri="{FF2B5EF4-FFF2-40B4-BE49-F238E27FC236}">
                <a16:creationId xmlns:a16="http://schemas.microsoft.com/office/drawing/2014/main" id="{3E50656F-C178-4D19-B2A4-1207719D4B6D}"/>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539552" y="1124744"/>
            <a:ext cx="2323184" cy="3103490"/>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inhoud 2">
            <a:extLst>
              <a:ext uri="{FF2B5EF4-FFF2-40B4-BE49-F238E27FC236}">
                <a16:creationId xmlns:a16="http://schemas.microsoft.com/office/drawing/2014/main" id="{C4A1ACCE-66F7-4C3C-AC76-FDDD6DCA9D69}"/>
              </a:ext>
            </a:extLst>
          </p:cNvPr>
          <p:cNvSpPr>
            <a:spLocks noGrp="1"/>
          </p:cNvSpPr>
          <p:nvPr>
            <p:ph sz="half" idx="2"/>
          </p:nvPr>
        </p:nvSpPr>
        <p:spPr/>
        <p:txBody>
          <a:bodyPr/>
          <a:lstStyle/>
          <a:p>
            <a:r>
              <a:rPr lang="nl-NL" dirty="0"/>
              <a:t>Rijwind koeling</a:t>
            </a:r>
          </a:p>
          <a:p>
            <a:endParaRPr lang="nl-NL" dirty="0"/>
          </a:p>
          <a:p>
            <a:r>
              <a:rPr lang="nl-NL" dirty="0"/>
              <a:t>Meeste warmte ontwikkeling in cilinderkop, daardoor grotere koelribben</a:t>
            </a:r>
          </a:p>
        </p:txBody>
      </p:sp>
      <p:pic>
        <p:nvPicPr>
          <p:cNvPr id="2050" name="Picture 2" descr="Afbeeldingsresultaat voor luchtgekoelde motorfiets">
            <a:extLst>
              <a:ext uri="{FF2B5EF4-FFF2-40B4-BE49-F238E27FC236}">
                <a16:creationId xmlns:a16="http://schemas.microsoft.com/office/drawing/2014/main" id="{EB960958-F039-462E-A82B-2276793C432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62736" y="4410220"/>
            <a:ext cx="2115319" cy="2646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4240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0B1A74D-74F1-4BCF-94DC-84CF455B0389}"/>
              </a:ext>
            </a:extLst>
          </p:cNvPr>
          <p:cNvSpPr>
            <a:spLocks noGrp="1"/>
          </p:cNvSpPr>
          <p:nvPr>
            <p:ph type="title"/>
          </p:nvPr>
        </p:nvSpPr>
        <p:spPr/>
        <p:txBody>
          <a:bodyPr/>
          <a:lstStyle/>
          <a:p>
            <a:r>
              <a:rPr lang="nl-NL" dirty="0"/>
              <a:t>Verschillende uitvoeringen</a:t>
            </a:r>
          </a:p>
        </p:txBody>
      </p:sp>
      <p:pic>
        <p:nvPicPr>
          <p:cNvPr id="2050" name="Picture 2" descr="Afbeeldingsresultaat voor luchtgekoelde deutz motoren">
            <a:extLst>
              <a:ext uri="{FF2B5EF4-FFF2-40B4-BE49-F238E27FC236}">
                <a16:creationId xmlns:a16="http://schemas.microsoft.com/office/drawing/2014/main" id="{B968D24A-8CFC-4583-92BA-44BB7B09BDE4}"/>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848947" y="1268760"/>
            <a:ext cx="2465009" cy="2465009"/>
          </a:xfrm>
          <a:prstGeom prst="rect">
            <a:avLst/>
          </a:prstGeom>
          <a:noFill/>
          <a:extLst>
            <a:ext uri="{909E8E84-426E-40DD-AFC4-6F175D3DCCD1}">
              <a14:hiddenFill xmlns:a14="http://schemas.microsoft.com/office/drawing/2010/main">
                <a:solidFill>
                  <a:srgbClr val="FFFFFF"/>
                </a:solidFill>
              </a14:hiddenFill>
            </a:ext>
          </a:extLst>
        </p:spPr>
      </p:pic>
      <p:sp>
        <p:nvSpPr>
          <p:cNvPr id="4" name="Tijdelijke aanduiding voor inhoud 3">
            <a:extLst>
              <a:ext uri="{FF2B5EF4-FFF2-40B4-BE49-F238E27FC236}">
                <a16:creationId xmlns:a16="http://schemas.microsoft.com/office/drawing/2014/main" id="{CC36379B-9570-4AF3-9306-5B3DBD335127}"/>
              </a:ext>
            </a:extLst>
          </p:cNvPr>
          <p:cNvSpPr>
            <a:spLocks noGrp="1"/>
          </p:cNvSpPr>
          <p:nvPr>
            <p:ph sz="half" idx="2"/>
          </p:nvPr>
        </p:nvSpPr>
        <p:spPr/>
        <p:txBody>
          <a:bodyPr/>
          <a:lstStyle/>
          <a:p>
            <a:r>
              <a:rPr lang="nl-NL" dirty="0"/>
              <a:t>Geforceerde luchtkoeling</a:t>
            </a:r>
          </a:p>
          <a:p>
            <a:endParaRPr lang="nl-NL" dirty="0"/>
          </a:p>
          <a:p>
            <a:r>
              <a:rPr lang="nl-NL" dirty="0"/>
              <a:t>Lucht wordt door een ventilator langs cilinders geleid</a:t>
            </a:r>
          </a:p>
        </p:txBody>
      </p:sp>
      <p:pic>
        <p:nvPicPr>
          <p:cNvPr id="1028" name="Picture 4" descr="Afbeeldingsresultaat voor luchtgekoelde motor">
            <a:extLst>
              <a:ext uri="{FF2B5EF4-FFF2-40B4-BE49-F238E27FC236}">
                <a16:creationId xmlns:a16="http://schemas.microsoft.com/office/drawing/2014/main" id="{0FD54CA4-D102-4516-B14A-3BBFFBEA38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1788" y="4113064"/>
            <a:ext cx="3024336" cy="2465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4487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br>
              <a:rPr lang="nl-NL" dirty="0"/>
            </a:br>
            <a:r>
              <a:rPr lang="nl-NL" dirty="0"/>
              <a:t>Luchtstroom geforceerde koeling</a:t>
            </a:r>
          </a:p>
        </p:txBody>
      </p:sp>
      <p:pic>
        <p:nvPicPr>
          <p:cNvPr id="5" name="Tijdelijke aanduiding voor inhoud 4">
            <a:extLst>
              <a:ext uri="{FF2B5EF4-FFF2-40B4-BE49-F238E27FC236}">
                <a16:creationId xmlns:a16="http://schemas.microsoft.com/office/drawing/2014/main" id="{EA56092F-4EA6-48AC-9D1A-BBD9AB1B7512}"/>
              </a:ext>
            </a:extLst>
          </p:cNvPr>
          <p:cNvPicPr>
            <a:picLocks noGrp="1" noChangeAspect="1"/>
          </p:cNvPicPr>
          <p:nvPr>
            <p:ph idx="1"/>
          </p:nvPr>
        </p:nvPicPr>
        <p:blipFill>
          <a:blip r:embed="rId2"/>
          <a:stretch>
            <a:fillRect/>
          </a:stretch>
        </p:blipFill>
        <p:spPr>
          <a:xfrm>
            <a:off x="2051720" y="2060848"/>
            <a:ext cx="5436438" cy="3096344"/>
          </a:xfrm>
        </p:spPr>
      </p:pic>
    </p:spTree>
    <p:extLst>
      <p:ext uri="{BB962C8B-B14F-4D97-AF65-F5344CB8AC3E}">
        <p14:creationId xmlns:p14="http://schemas.microsoft.com/office/powerpoint/2010/main" val="2560160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br>
              <a:rPr lang="nl-NL" dirty="0"/>
            </a:br>
            <a:r>
              <a:rPr lang="nl-NL" dirty="0"/>
              <a:t>extra koeling</a:t>
            </a:r>
          </a:p>
        </p:txBody>
      </p:sp>
      <p:sp>
        <p:nvSpPr>
          <p:cNvPr id="8" name="Tijdelijke aanduiding voor inhoud 7">
            <a:extLst>
              <a:ext uri="{FF2B5EF4-FFF2-40B4-BE49-F238E27FC236}">
                <a16:creationId xmlns:a16="http://schemas.microsoft.com/office/drawing/2014/main" id="{D06C6008-959C-4749-B193-A78F96D41B90}"/>
              </a:ext>
            </a:extLst>
          </p:cNvPr>
          <p:cNvSpPr>
            <a:spLocks noGrp="1"/>
          </p:cNvSpPr>
          <p:nvPr>
            <p:ph sz="half" idx="1"/>
          </p:nvPr>
        </p:nvSpPr>
        <p:spPr>
          <a:xfrm>
            <a:off x="1187624" y="1726356"/>
            <a:ext cx="3308176" cy="4399807"/>
          </a:xfrm>
        </p:spPr>
        <p:txBody>
          <a:bodyPr/>
          <a:lstStyle/>
          <a:p>
            <a:r>
              <a:rPr lang="nl-NL" dirty="0"/>
              <a:t>Oliekoeler op luchtgekoelde motor</a:t>
            </a:r>
          </a:p>
          <a:p>
            <a:endParaRPr lang="nl-NL" dirty="0"/>
          </a:p>
          <a:p>
            <a:r>
              <a:rPr lang="nl-NL" dirty="0"/>
              <a:t>Conditie van olie zeer belangrijk</a:t>
            </a:r>
          </a:p>
        </p:txBody>
      </p:sp>
      <p:pic>
        <p:nvPicPr>
          <p:cNvPr id="3074" name="Picture 2" descr="Afbeeldingsresultaat voor oliekoeler motorfiets">
            <a:extLst>
              <a:ext uri="{FF2B5EF4-FFF2-40B4-BE49-F238E27FC236}">
                <a16:creationId xmlns:a16="http://schemas.microsoft.com/office/drawing/2014/main" id="{F2773979-54FC-44C6-9C00-98FFE233369C}"/>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1726356"/>
            <a:ext cx="4038600" cy="4273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6720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Vloeistof koeling</a:t>
            </a:r>
            <a:endParaRPr lang="nl-NL" dirty="0"/>
          </a:p>
        </p:txBody>
      </p:sp>
      <p:pic>
        <p:nvPicPr>
          <p:cNvPr id="5" name="Tijdelijke aanduiding voor inhoud 4">
            <a:extLst>
              <a:ext uri="{FF2B5EF4-FFF2-40B4-BE49-F238E27FC236}">
                <a16:creationId xmlns:a16="http://schemas.microsoft.com/office/drawing/2014/main" id="{0D4CB9CD-D167-483C-A237-1196199A32CD}"/>
              </a:ext>
            </a:extLst>
          </p:cNvPr>
          <p:cNvPicPr>
            <a:picLocks noGrp="1" noChangeAspect="1"/>
          </p:cNvPicPr>
          <p:nvPr>
            <p:ph idx="1"/>
          </p:nvPr>
        </p:nvPicPr>
        <p:blipFill>
          <a:blip r:embed="rId2"/>
          <a:stretch>
            <a:fillRect/>
          </a:stretch>
        </p:blipFill>
        <p:spPr>
          <a:xfrm>
            <a:off x="2964556" y="1196975"/>
            <a:ext cx="4808737" cy="4929188"/>
          </a:xfrm>
        </p:spPr>
      </p:pic>
    </p:spTree>
    <p:extLst>
      <p:ext uri="{BB962C8B-B14F-4D97-AF65-F5344CB8AC3E}">
        <p14:creationId xmlns:p14="http://schemas.microsoft.com/office/powerpoint/2010/main" val="2774271473"/>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2734</TotalTime>
  <Words>560</Words>
  <Application>Microsoft Office PowerPoint</Application>
  <PresentationFormat>Diavoorstelling (4:3)</PresentationFormat>
  <Paragraphs>82</Paragraphs>
  <Slides>24</Slides>
  <Notes>2</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24</vt:i4>
      </vt:variant>
    </vt:vector>
  </HeadingPairs>
  <TitlesOfParts>
    <vt:vector size="28" baseType="lpstr">
      <vt:lpstr>Arial</vt:lpstr>
      <vt:lpstr>Calibri</vt:lpstr>
      <vt:lpstr>Helvetica</vt:lpstr>
      <vt:lpstr>Kantoorthema</vt:lpstr>
      <vt:lpstr>Koeling</vt:lpstr>
      <vt:lpstr> 2 soorten koeling</vt:lpstr>
      <vt:lpstr>Voordelen van luchtkoeling</vt:lpstr>
      <vt:lpstr>Nadelen van luchtkoeling</vt:lpstr>
      <vt:lpstr> verschillende uitvoeringen</vt:lpstr>
      <vt:lpstr>Verschillende uitvoeringen</vt:lpstr>
      <vt:lpstr> Luchtstroom geforceerde koeling</vt:lpstr>
      <vt:lpstr> extra koeling</vt:lpstr>
      <vt:lpstr>Vloeistof koeling</vt:lpstr>
      <vt:lpstr>Onderdelen vloeistofkoeling </vt:lpstr>
      <vt:lpstr> koelsysteem met bypass</vt:lpstr>
      <vt:lpstr>Werking Thermostaat</vt:lpstr>
      <vt:lpstr>PowerPoint-presentatie</vt:lpstr>
      <vt:lpstr>Enkele thermostaat</vt:lpstr>
      <vt:lpstr>Dubbele thermostaat  </vt:lpstr>
      <vt:lpstr>Thermostaat testen</vt:lpstr>
      <vt:lpstr>radiateurdop</vt:lpstr>
      <vt:lpstr>Expansievat</vt:lpstr>
      <vt:lpstr>Storingen in een koelsysteem</vt:lpstr>
      <vt:lpstr> Te laag koelvloeistofniveau</vt:lpstr>
      <vt:lpstr>Slippende V riem</vt:lpstr>
      <vt:lpstr>Kapotte radiateurdop</vt:lpstr>
      <vt:lpstr>Onvoldoende rijwind</vt:lpstr>
      <vt:lpstr>Koelvloeistof of water ??</vt:lpstr>
    </vt:vector>
  </TitlesOfParts>
  <Company>Helicon Opleidingen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Miriam Oostdijk</dc:creator>
  <cp:lastModifiedBy>Piet de Beijer</cp:lastModifiedBy>
  <cp:revision>164</cp:revision>
  <cp:lastPrinted>2015-09-16T11:22:19Z</cp:lastPrinted>
  <dcterms:created xsi:type="dcterms:W3CDTF">2013-11-15T15:05:42Z</dcterms:created>
  <dcterms:modified xsi:type="dcterms:W3CDTF">2021-02-25T18:43:42Z</dcterms:modified>
</cp:coreProperties>
</file>