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310" r:id="rId2"/>
    <p:sldId id="335" r:id="rId3"/>
    <p:sldId id="334" r:id="rId4"/>
    <p:sldId id="336" r:id="rId5"/>
    <p:sldId id="311" r:id="rId6"/>
    <p:sldId id="316" r:id="rId7"/>
    <p:sldId id="330" r:id="rId8"/>
    <p:sldId id="318" r:id="rId9"/>
    <p:sldId id="332" r:id="rId10"/>
    <p:sldId id="333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48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54"/>
    <p:restoredTop sz="94778"/>
  </p:normalViewPr>
  <p:slideViewPr>
    <p:cSldViewPr snapToGrid="0" snapToObjects="1">
      <p:cViewPr varScale="1">
        <p:scale>
          <a:sx n="62" d="100"/>
          <a:sy n="62" d="100"/>
        </p:scale>
        <p:origin x="224" y="640"/>
      </p:cViewPr>
      <p:guideLst/>
    </p:cSldViewPr>
  </p:slideViewPr>
  <p:outlineViewPr>
    <p:cViewPr>
      <p:scale>
        <a:sx n="33" d="100"/>
        <a:sy n="33" d="100"/>
      </p:scale>
      <p:origin x="0" y="-75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1738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860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3071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074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nl-NL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160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076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470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3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065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137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
Tweede niveau
Derde niveau
Vierde niveau
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0500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
Tweede niveau
Derde niveau
Vierde niveau
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41E54C8-836F-A447-8F53-1D7FF0DE8B4B}" type="datetimeFigureOut">
              <a:rPr lang="nl-NL" smtClean="0"/>
              <a:t>22-02-2021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87B1035-6FD0-E94D-88A6-C6AC0870A1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47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FA5C3E-D953-EA46-ACED-690FD0F300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Writing</a:t>
            </a:r>
            <a:r>
              <a:rPr lang="nl-NL" dirty="0"/>
              <a:t> – spelling &amp; signaalwoorden</a:t>
            </a:r>
          </a:p>
        </p:txBody>
      </p:sp>
    </p:spTree>
    <p:extLst>
      <p:ext uri="{BB962C8B-B14F-4D97-AF65-F5344CB8AC3E}">
        <p14:creationId xmlns:p14="http://schemas.microsoft.com/office/powerpoint/2010/main" val="2080232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72C59A3-8E48-B744-9649-663DD3941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7289" y="275933"/>
            <a:ext cx="9687554" cy="634728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nl-NL" sz="3600" b="1" dirty="0" err="1"/>
              <a:t>Article</a:t>
            </a:r>
            <a:r>
              <a:rPr lang="nl-NL" sz="3600" b="1" dirty="0"/>
              <a:t> </a:t>
            </a:r>
            <a:r>
              <a:rPr lang="nl-NL" sz="3600" b="1" dirty="0" err="1"/>
              <a:t>with</a:t>
            </a:r>
            <a:r>
              <a:rPr lang="nl-NL" sz="3600" b="1" dirty="0"/>
              <a:t> </a:t>
            </a:r>
            <a:r>
              <a:rPr lang="nl-NL" sz="3600" b="1" dirty="0" err="1"/>
              <a:t>linking</a:t>
            </a:r>
            <a:r>
              <a:rPr lang="nl-NL" sz="3600" b="1" dirty="0"/>
              <a:t> </a:t>
            </a:r>
            <a:r>
              <a:rPr lang="nl-NL" sz="3600" b="1" dirty="0" err="1"/>
              <a:t>words</a:t>
            </a:r>
            <a:r>
              <a:rPr lang="nl-NL" sz="3600" b="1" dirty="0"/>
              <a:t> - </a:t>
            </a:r>
            <a:r>
              <a:rPr lang="nl-NL" sz="2400" b="1" dirty="0" err="1"/>
              <a:t>slightly</a:t>
            </a:r>
            <a:r>
              <a:rPr lang="nl-NL" sz="2400" b="1" dirty="0"/>
              <a:t> overdone </a:t>
            </a:r>
            <a:r>
              <a:rPr lang="nl-NL" sz="2400" b="1" dirty="0">
                <a:sym typeface="Wingdings" pitchFamily="2" charset="2"/>
              </a:rPr>
              <a:t></a:t>
            </a:r>
            <a:endParaRPr lang="nl-NL" sz="2400" b="1" dirty="0"/>
          </a:p>
          <a:p>
            <a:pPr>
              <a:lnSpc>
                <a:spcPct val="100000"/>
              </a:lnSpc>
            </a:pPr>
            <a:endParaRPr lang="nl-NL" sz="2200" dirty="0">
              <a:latin typeface="Georgia" panose="02040502050405020303" pitchFamily="18" charset="0"/>
            </a:endParaRPr>
          </a:p>
          <a:p>
            <a:pPr>
              <a:lnSpc>
                <a:spcPct val="100000"/>
              </a:lnSpc>
            </a:pPr>
            <a:r>
              <a:rPr lang="nl-NL" sz="2200" dirty="0">
                <a:latin typeface="Georgia" panose="02040502050405020303" pitchFamily="18" charset="0"/>
              </a:rPr>
              <a:t>Alain de </a:t>
            </a:r>
            <a:r>
              <a:rPr lang="nl-NL" sz="2200" dirty="0" err="1">
                <a:latin typeface="Georgia" panose="02040502050405020303" pitchFamily="18" charset="0"/>
              </a:rPr>
              <a:t>Botton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gives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us</a:t>
            </a:r>
            <a:r>
              <a:rPr lang="nl-NL" sz="2200" dirty="0">
                <a:latin typeface="Georgia" panose="02040502050405020303" pitchFamily="18" charset="0"/>
              </a:rPr>
              <a:t> food </a:t>
            </a:r>
            <a:r>
              <a:rPr lang="nl-NL" sz="2200" dirty="0" err="1">
                <a:latin typeface="Georgia" panose="02040502050405020303" pitchFamily="18" charset="0"/>
              </a:rPr>
              <a:t>for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thought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with</a:t>
            </a:r>
            <a:r>
              <a:rPr lang="nl-NL" sz="2200" dirty="0">
                <a:latin typeface="Georgia" panose="02040502050405020303" pitchFamily="18" charset="0"/>
              </a:rPr>
              <a:t> his Ted Talk </a:t>
            </a:r>
            <a:r>
              <a:rPr lang="nl-NL" sz="2200" dirty="0" err="1">
                <a:latin typeface="Georgia" panose="02040502050405020303" pitchFamily="18" charset="0"/>
              </a:rPr>
              <a:t>about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success</a:t>
            </a:r>
            <a:r>
              <a:rPr lang="nl-NL" sz="2200" dirty="0"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nl-NL" sz="2200" i="1" dirty="0" err="1">
                <a:latin typeface="Georgia" panose="02040502050405020303" pitchFamily="18" charset="0"/>
              </a:rPr>
              <a:t>Firstly</a:t>
            </a:r>
            <a:r>
              <a:rPr lang="nl-NL" sz="2200" dirty="0">
                <a:latin typeface="Georgia" panose="02040502050405020303" pitchFamily="18" charset="0"/>
              </a:rPr>
              <a:t> he </a:t>
            </a:r>
            <a:r>
              <a:rPr lang="nl-NL" sz="2200" dirty="0" err="1">
                <a:latin typeface="Georgia" panose="02040502050405020303" pitchFamily="18" charset="0"/>
              </a:rPr>
              <a:t>paints</a:t>
            </a:r>
            <a:r>
              <a:rPr lang="nl-NL" sz="2200" dirty="0">
                <a:latin typeface="Georgia" panose="02040502050405020303" pitchFamily="18" charset="0"/>
              </a:rPr>
              <a:t> a picture </a:t>
            </a:r>
            <a:r>
              <a:rPr lang="nl-NL" sz="2200" dirty="0" err="1">
                <a:latin typeface="Georgia" panose="02040502050405020303" pitchFamily="18" charset="0"/>
              </a:rPr>
              <a:t>many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people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can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relate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to</a:t>
            </a:r>
            <a:r>
              <a:rPr lang="nl-NL" sz="2200" dirty="0">
                <a:latin typeface="Georgia" panose="02040502050405020303" pitchFamily="18" charset="0"/>
              </a:rPr>
              <a:t>. Alain </a:t>
            </a:r>
            <a:r>
              <a:rPr lang="nl-NL" sz="2200" dirty="0" err="1">
                <a:latin typeface="Georgia" panose="02040502050405020303" pitchFamily="18" charset="0"/>
              </a:rPr>
              <a:t>talks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about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the</a:t>
            </a:r>
            <a:r>
              <a:rPr lang="nl-NL" sz="2200" dirty="0">
                <a:latin typeface="Georgia" panose="02040502050405020303" pitchFamily="18" charset="0"/>
              </a:rPr>
              <a:t> contrast </a:t>
            </a:r>
            <a:r>
              <a:rPr lang="nl-NL" sz="2200" dirty="0" err="1">
                <a:latin typeface="Georgia" panose="02040502050405020303" pitchFamily="18" charset="0"/>
              </a:rPr>
              <a:t>between</a:t>
            </a:r>
            <a:r>
              <a:rPr lang="nl-NL" sz="2200" dirty="0">
                <a:latin typeface="Georgia" panose="02040502050405020303" pitchFamily="18" charset="0"/>
              </a:rPr>
              <a:t> his </a:t>
            </a:r>
            <a:r>
              <a:rPr lang="nl-NL" sz="2200" dirty="0" err="1">
                <a:latin typeface="Georgia" panose="02040502050405020303" pitchFamily="18" charset="0"/>
              </a:rPr>
              <a:t>own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expectations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and</a:t>
            </a:r>
            <a:r>
              <a:rPr lang="nl-NL" sz="2200" dirty="0">
                <a:latin typeface="Georgia" panose="02040502050405020303" pitchFamily="18" charset="0"/>
              </a:rPr>
              <a:t> his </a:t>
            </a:r>
            <a:r>
              <a:rPr lang="nl-NL" sz="2200" dirty="0" err="1">
                <a:latin typeface="Georgia" panose="02040502050405020303" pitchFamily="18" charset="0"/>
              </a:rPr>
              <a:t>current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reality</a:t>
            </a:r>
            <a:r>
              <a:rPr lang="nl-NL" sz="2200" dirty="0">
                <a:latin typeface="Georgia" panose="02040502050405020303" pitchFamily="18" charset="0"/>
              </a:rPr>
              <a:t> as </a:t>
            </a:r>
            <a:r>
              <a:rPr lang="nl-NL" sz="2200" dirty="0" err="1">
                <a:latin typeface="Georgia" panose="02040502050405020303" pitchFamily="18" charset="0"/>
              </a:rPr>
              <a:t>an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example</a:t>
            </a:r>
            <a:r>
              <a:rPr lang="nl-NL" sz="2200" dirty="0">
                <a:latin typeface="Georgia" panose="02040502050405020303" pitchFamily="18" charset="0"/>
              </a:rPr>
              <a:t> of </a:t>
            </a:r>
            <a:r>
              <a:rPr lang="nl-NL" sz="2200" dirty="0" err="1">
                <a:latin typeface="Georgia" panose="02040502050405020303" pitchFamily="18" charset="0"/>
              </a:rPr>
              <a:t>how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many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people</a:t>
            </a:r>
            <a:r>
              <a:rPr lang="nl-NL" sz="2200" dirty="0">
                <a:latin typeface="Georgia" panose="02040502050405020303" pitchFamily="18" charset="0"/>
              </a:rPr>
              <a:t> feel. </a:t>
            </a:r>
            <a:r>
              <a:rPr lang="nl-NL" sz="2200" i="1" dirty="0">
                <a:latin typeface="Georgia" panose="02040502050405020303" pitchFamily="18" charset="0"/>
              </a:rPr>
              <a:t>As a </a:t>
            </a:r>
            <a:r>
              <a:rPr lang="nl-NL" sz="2200" i="1" dirty="0" err="1">
                <a:latin typeface="Georgia" panose="02040502050405020303" pitchFamily="18" charset="0"/>
              </a:rPr>
              <a:t>result</a:t>
            </a:r>
            <a:r>
              <a:rPr lang="nl-NL" sz="2200" dirty="0">
                <a:latin typeface="Georgia" panose="02040502050405020303" pitchFamily="18" charset="0"/>
              </a:rPr>
              <a:t>, he </a:t>
            </a:r>
            <a:r>
              <a:rPr lang="nl-NL" sz="2200" dirty="0" err="1">
                <a:latin typeface="Georgia" panose="02040502050405020303" pitchFamily="18" charset="0"/>
              </a:rPr>
              <a:t>creates</a:t>
            </a:r>
            <a:r>
              <a:rPr lang="nl-NL" sz="2200" dirty="0">
                <a:latin typeface="Georgia" panose="02040502050405020303" pitchFamily="18" charset="0"/>
              </a:rPr>
              <a:t> a light </a:t>
            </a:r>
            <a:r>
              <a:rPr lang="nl-NL" sz="2200" dirty="0" err="1">
                <a:latin typeface="Georgia" panose="02040502050405020303" pitchFamily="18" charset="0"/>
              </a:rPr>
              <a:t>hearted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atmosphere</a:t>
            </a:r>
            <a:r>
              <a:rPr lang="nl-NL" sz="2200" dirty="0"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nl-NL" sz="2200" i="1" dirty="0" err="1">
                <a:latin typeface="Georgia" panose="02040502050405020303" pitchFamily="18" charset="0"/>
              </a:rPr>
              <a:t>Moreover</a:t>
            </a:r>
            <a:r>
              <a:rPr lang="nl-NL" sz="2200" dirty="0">
                <a:latin typeface="Georgia" panose="02040502050405020303" pitchFamily="18" charset="0"/>
              </a:rPr>
              <a:t>, he </a:t>
            </a:r>
            <a:r>
              <a:rPr lang="nl-NL" sz="2200" dirty="0" err="1">
                <a:latin typeface="Georgia" panose="02040502050405020303" pitchFamily="18" charset="0"/>
              </a:rPr>
              <a:t>makes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you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laugh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by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offering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examples</a:t>
            </a:r>
            <a:r>
              <a:rPr lang="nl-NL" sz="2200" dirty="0">
                <a:latin typeface="Georgia" panose="02040502050405020303" pitchFamily="18" charset="0"/>
              </a:rPr>
              <a:t> we </a:t>
            </a:r>
            <a:r>
              <a:rPr lang="nl-NL" sz="2200" dirty="0" err="1">
                <a:latin typeface="Georgia" panose="02040502050405020303" pitchFamily="18" charset="0"/>
              </a:rPr>
              <a:t>all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recognise</a:t>
            </a:r>
            <a:r>
              <a:rPr lang="nl-NL" sz="2200" dirty="0">
                <a:latin typeface="Georgia" panose="02040502050405020303" pitchFamily="18" charset="0"/>
              </a:rPr>
              <a:t> in </a:t>
            </a:r>
            <a:r>
              <a:rPr lang="nl-NL" sz="2200" dirty="0" err="1">
                <a:latin typeface="Georgia" panose="02040502050405020303" pitchFamily="18" charset="0"/>
              </a:rPr>
              <a:t>our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daily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lives</a:t>
            </a:r>
            <a:r>
              <a:rPr lang="nl-NL" sz="2200" dirty="0">
                <a:latin typeface="Georgia" panose="02040502050405020303" pitchFamily="18" charset="0"/>
              </a:rPr>
              <a:t>; like </a:t>
            </a:r>
            <a:r>
              <a:rPr lang="nl-NL" sz="2200" dirty="0" err="1">
                <a:latin typeface="Georgia" panose="02040502050405020303" pitchFamily="18" charset="0"/>
              </a:rPr>
              <a:t>how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to</a:t>
            </a:r>
            <a:r>
              <a:rPr lang="nl-NL" sz="2200" dirty="0">
                <a:latin typeface="Georgia" panose="02040502050405020303" pitchFamily="18" charset="0"/>
              </a:rPr>
              <a:t> deal </a:t>
            </a:r>
            <a:r>
              <a:rPr lang="nl-NL" sz="2200" dirty="0" err="1">
                <a:latin typeface="Georgia" panose="02040502050405020303" pitchFamily="18" charset="0"/>
              </a:rPr>
              <a:t>with</a:t>
            </a:r>
            <a:r>
              <a:rPr lang="nl-NL" sz="2200" dirty="0">
                <a:latin typeface="Georgia" panose="02040502050405020303" pitchFamily="18" charset="0"/>
              </a:rPr>
              <a:t> job snobs at a party. </a:t>
            </a:r>
            <a:r>
              <a:rPr lang="nl-NL" sz="2200" i="1" dirty="0">
                <a:latin typeface="Georgia" panose="02040502050405020303" pitchFamily="18" charset="0"/>
              </a:rPr>
              <a:t>In </a:t>
            </a:r>
            <a:r>
              <a:rPr lang="nl-NL" sz="2200" i="1" dirty="0" err="1">
                <a:latin typeface="Georgia" panose="02040502050405020303" pitchFamily="18" charset="0"/>
              </a:rPr>
              <a:t>addition</a:t>
            </a:r>
            <a:r>
              <a:rPr lang="nl-NL" sz="2200" i="1" dirty="0">
                <a:latin typeface="Georgia" panose="02040502050405020303" pitchFamily="18" charset="0"/>
              </a:rPr>
              <a:t> </a:t>
            </a:r>
            <a:r>
              <a:rPr lang="nl-NL" sz="2200" i="1" dirty="0" err="1">
                <a:latin typeface="Georgia" panose="02040502050405020303" pitchFamily="18" charset="0"/>
              </a:rPr>
              <a:t>to</a:t>
            </a:r>
            <a:r>
              <a:rPr lang="nl-NL" sz="2200" i="1" dirty="0">
                <a:latin typeface="Georgia" panose="02040502050405020303" pitchFamily="18" charset="0"/>
              </a:rPr>
              <a:t> </a:t>
            </a:r>
            <a:r>
              <a:rPr lang="nl-NL" sz="2200" i="1" dirty="0" err="1">
                <a:latin typeface="Georgia" panose="02040502050405020303" pitchFamily="18" charset="0"/>
              </a:rPr>
              <a:t>that</a:t>
            </a:r>
            <a:r>
              <a:rPr lang="nl-NL" sz="2200" i="1" dirty="0">
                <a:latin typeface="Georgia" panose="02040502050405020303" pitchFamily="18" charset="0"/>
              </a:rPr>
              <a:t> </a:t>
            </a:r>
            <a:r>
              <a:rPr lang="nl-NL" sz="2200" dirty="0">
                <a:latin typeface="Georgia" panose="02040502050405020303" pitchFamily="18" charset="0"/>
              </a:rPr>
              <a:t>he </a:t>
            </a:r>
            <a:r>
              <a:rPr lang="nl-NL" sz="2200" dirty="0" err="1">
                <a:latin typeface="Georgia" panose="02040502050405020303" pitchFamily="18" charset="0"/>
              </a:rPr>
              <a:t>advises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people</a:t>
            </a:r>
            <a:r>
              <a:rPr lang="nl-NL" sz="2200" dirty="0">
                <a:latin typeface="Georgia" panose="02040502050405020303" pitchFamily="18" charset="0"/>
              </a:rPr>
              <a:t> never </a:t>
            </a:r>
            <a:r>
              <a:rPr lang="nl-NL" sz="2200" dirty="0" err="1">
                <a:latin typeface="Georgia" panose="02040502050405020303" pitchFamily="18" charset="0"/>
              </a:rPr>
              <a:t>to</a:t>
            </a:r>
            <a:r>
              <a:rPr lang="nl-NL" sz="2200" dirty="0">
                <a:latin typeface="Georgia" panose="02040502050405020303" pitchFamily="18" charset="0"/>
              </a:rPr>
              <a:t> go </a:t>
            </a:r>
            <a:r>
              <a:rPr lang="nl-NL" sz="2200" dirty="0" err="1">
                <a:latin typeface="Georgia" panose="02040502050405020303" pitchFamily="18" charset="0"/>
              </a:rPr>
              <a:t>to</a:t>
            </a:r>
            <a:r>
              <a:rPr lang="nl-NL" sz="2200" dirty="0">
                <a:latin typeface="Georgia" panose="02040502050405020303" pitchFamily="18" charset="0"/>
              </a:rPr>
              <a:t> a school </a:t>
            </a:r>
            <a:r>
              <a:rPr lang="nl-NL" sz="2200" dirty="0" err="1">
                <a:latin typeface="Georgia" panose="02040502050405020303" pitchFamily="18" charset="0"/>
              </a:rPr>
              <a:t>reunion</a:t>
            </a:r>
            <a:r>
              <a:rPr lang="nl-NL" sz="2200" dirty="0"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nl-NL" sz="2200" i="1" dirty="0">
                <a:latin typeface="Georgia" panose="02040502050405020303" pitchFamily="18" charset="0"/>
              </a:rPr>
              <a:t>Most </a:t>
            </a:r>
            <a:r>
              <a:rPr lang="nl-NL" sz="2200" i="1" dirty="0" err="1">
                <a:latin typeface="Georgia" panose="02040502050405020303" pitchFamily="18" charset="0"/>
              </a:rPr>
              <a:t>importantly</a:t>
            </a:r>
            <a:r>
              <a:rPr lang="nl-NL" sz="2200" i="1" dirty="0">
                <a:latin typeface="Georgia" panose="02040502050405020303" pitchFamily="18" charset="0"/>
              </a:rPr>
              <a:t> </a:t>
            </a:r>
            <a:r>
              <a:rPr lang="nl-NL" sz="2200" dirty="0">
                <a:latin typeface="Georgia" panose="02040502050405020303" pitchFamily="18" charset="0"/>
              </a:rPr>
              <a:t>he </a:t>
            </a:r>
            <a:r>
              <a:rPr lang="nl-NL" sz="2200" dirty="0" err="1">
                <a:latin typeface="Georgia" panose="02040502050405020303" pitchFamily="18" charset="0"/>
              </a:rPr>
              <a:t>reflects</a:t>
            </a:r>
            <a:r>
              <a:rPr lang="nl-NL" sz="2200" dirty="0">
                <a:latin typeface="Georgia" panose="02040502050405020303" pitchFamily="18" charset="0"/>
              </a:rPr>
              <a:t> on his </a:t>
            </a:r>
            <a:r>
              <a:rPr lang="nl-NL" sz="2200" dirty="0" err="1">
                <a:latin typeface="Georgia" panose="02040502050405020303" pitchFamily="18" charset="0"/>
              </a:rPr>
              <a:t>own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ideas</a:t>
            </a:r>
            <a:r>
              <a:rPr lang="nl-NL" sz="2200" dirty="0">
                <a:latin typeface="Georgia" panose="02040502050405020303" pitchFamily="18" charset="0"/>
              </a:rPr>
              <a:t> of </a:t>
            </a:r>
            <a:r>
              <a:rPr lang="nl-NL" sz="2200" dirty="0" err="1">
                <a:latin typeface="Georgia" panose="02040502050405020303" pitchFamily="18" charset="0"/>
              </a:rPr>
              <a:t>success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and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respects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people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who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failed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to</a:t>
            </a:r>
            <a:r>
              <a:rPr lang="nl-NL" sz="2200" dirty="0">
                <a:latin typeface="Georgia" panose="02040502050405020303" pitchFamily="18" charset="0"/>
              </a:rPr>
              <a:t> live up </a:t>
            </a:r>
            <a:r>
              <a:rPr lang="nl-NL" sz="2200" dirty="0" err="1">
                <a:latin typeface="Georgia" panose="02040502050405020303" pitchFamily="18" charset="0"/>
              </a:rPr>
              <a:t>to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their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own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expectations</a:t>
            </a:r>
            <a:r>
              <a:rPr lang="nl-NL" sz="2200" dirty="0">
                <a:latin typeface="Georgia" panose="02040502050405020303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nl-NL" sz="2200" i="1" dirty="0">
                <a:latin typeface="Georgia" panose="02040502050405020303" pitchFamily="18" charset="0"/>
              </a:rPr>
              <a:t>In </a:t>
            </a:r>
            <a:r>
              <a:rPr lang="nl-NL" sz="2200" i="1" dirty="0" err="1">
                <a:latin typeface="Georgia" panose="02040502050405020303" pitchFamily="18" charset="0"/>
              </a:rPr>
              <a:t>conclusion</a:t>
            </a:r>
            <a:r>
              <a:rPr lang="nl-NL" sz="2200" b="1" dirty="0">
                <a:latin typeface="Georgia" panose="02040502050405020303" pitchFamily="18" charset="0"/>
              </a:rPr>
              <a:t>,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if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you</a:t>
            </a:r>
            <a:r>
              <a:rPr lang="nl-NL" sz="2200" dirty="0">
                <a:latin typeface="Georgia" panose="02040502050405020303" pitchFamily="18" charset="0"/>
              </a:rPr>
              <a:t> are </a:t>
            </a:r>
            <a:r>
              <a:rPr lang="nl-NL" sz="2200" dirty="0" err="1">
                <a:latin typeface="Georgia" panose="02040502050405020303" pitchFamily="18" charset="0"/>
              </a:rPr>
              <a:t>craving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for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an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alternative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vision</a:t>
            </a:r>
            <a:r>
              <a:rPr lang="nl-NL" sz="2200" dirty="0">
                <a:latin typeface="Georgia" panose="02040502050405020303" pitchFamily="18" charset="0"/>
              </a:rPr>
              <a:t> of </a:t>
            </a:r>
            <a:r>
              <a:rPr lang="nl-NL" sz="2200" dirty="0" err="1">
                <a:latin typeface="Georgia" panose="02040502050405020303" pitchFamily="18" charset="0"/>
              </a:rPr>
              <a:t>what</a:t>
            </a:r>
            <a:r>
              <a:rPr lang="nl-NL" sz="2200" dirty="0">
                <a:latin typeface="Georgia" panose="02040502050405020303" pitchFamily="18" charset="0"/>
              </a:rPr>
              <a:t> </a:t>
            </a:r>
            <a:r>
              <a:rPr lang="nl-NL" sz="2200" dirty="0" err="1">
                <a:latin typeface="Georgia" panose="02040502050405020303" pitchFamily="18" charset="0"/>
              </a:rPr>
              <a:t>success</a:t>
            </a:r>
            <a:r>
              <a:rPr lang="nl-NL" sz="2200" dirty="0">
                <a:latin typeface="Georgia" panose="02040502050405020303" pitchFamily="18" charset="0"/>
              </a:rPr>
              <a:t> means, </a:t>
            </a:r>
            <a:r>
              <a:rPr lang="nl-NL" sz="2200" dirty="0" err="1">
                <a:latin typeface="Georgia" panose="02040502050405020303" pitchFamily="18" charset="0"/>
              </a:rPr>
              <a:t>watch</a:t>
            </a:r>
            <a:r>
              <a:rPr lang="nl-NL" sz="2200" dirty="0">
                <a:latin typeface="Georgia" panose="02040502050405020303" pitchFamily="18" charset="0"/>
              </a:rPr>
              <a:t> Alain de </a:t>
            </a:r>
            <a:r>
              <a:rPr lang="nl-NL" sz="2200" dirty="0" err="1">
                <a:latin typeface="Georgia" panose="02040502050405020303" pitchFamily="18" charset="0"/>
              </a:rPr>
              <a:t>Botton</a:t>
            </a:r>
            <a:r>
              <a:rPr lang="nl-NL" sz="2200" dirty="0">
                <a:latin typeface="Georgia" panose="02040502050405020303" pitchFamily="18" charset="0"/>
              </a:rPr>
              <a:t>. </a:t>
            </a:r>
          </a:p>
          <a:p>
            <a:pPr>
              <a:lnSpc>
                <a:spcPct val="100000"/>
              </a:lnSpc>
            </a:pPr>
            <a:endParaRPr lang="nl-NL" sz="2400" dirty="0"/>
          </a:p>
          <a:p>
            <a:pPr>
              <a:lnSpc>
                <a:spcPct val="100000"/>
              </a:lnSpc>
            </a:pPr>
            <a:endParaRPr lang="nl-NL" sz="2800" dirty="0"/>
          </a:p>
          <a:p>
            <a:pPr>
              <a:lnSpc>
                <a:spcPct val="100000"/>
              </a:lnSpc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504290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72C59A3-8E48-B744-9649-663DD3941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7289" y="255151"/>
            <a:ext cx="9052560" cy="45555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nl-NL" sz="3600" b="1" dirty="0"/>
              <a:t>5 spelling tips </a:t>
            </a:r>
            <a:r>
              <a:rPr lang="nl-NL" sz="3600" b="1" dirty="0" err="1"/>
              <a:t>to</a:t>
            </a:r>
            <a:r>
              <a:rPr lang="nl-NL" sz="3600" b="1" dirty="0"/>
              <a:t> </a:t>
            </a:r>
            <a:r>
              <a:rPr lang="nl-NL" sz="3600" b="1" dirty="0" err="1"/>
              <a:t>easily</a:t>
            </a:r>
            <a:r>
              <a:rPr lang="nl-NL" sz="3600" b="1" dirty="0"/>
              <a:t> upgrade </a:t>
            </a:r>
            <a:r>
              <a:rPr lang="nl-NL" sz="3600" b="1" dirty="0" err="1"/>
              <a:t>your</a:t>
            </a:r>
            <a:r>
              <a:rPr lang="nl-NL" sz="3600" b="1" dirty="0"/>
              <a:t> spelling</a:t>
            </a:r>
          </a:p>
          <a:p>
            <a:endParaRPr lang="en-US" sz="3600" b="1" dirty="0"/>
          </a:p>
          <a:p>
            <a:r>
              <a:rPr lang="en-US" sz="3600" b="1" dirty="0"/>
              <a:t>Wiki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65451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72C59A3-8E48-B744-9649-663DD3941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7289" y="275933"/>
            <a:ext cx="9052560" cy="45555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nl-NL" sz="3600" b="1" dirty="0" err="1"/>
              <a:t>Writing</a:t>
            </a:r>
            <a:r>
              <a:rPr lang="nl-NL" sz="3600" b="1" dirty="0"/>
              <a:t> – correct </a:t>
            </a:r>
            <a:r>
              <a:rPr lang="nl-NL" sz="3600" b="1" dirty="0" err="1"/>
              <a:t>the</a:t>
            </a:r>
            <a:r>
              <a:rPr lang="nl-NL" sz="3600" b="1" dirty="0"/>
              <a:t> mistakes</a:t>
            </a:r>
          </a:p>
          <a:p>
            <a:r>
              <a:rPr lang="en-US" dirty="0"/>
              <a:t>Dear Sir/Miss,</a:t>
            </a:r>
            <a:endParaRPr lang="nl-NL" dirty="0"/>
          </a:p>
          <a:p>
            <a:r>
              <a:rPr lang="en-US" dirty="0"/>
              <a:t> </a:t>
            </a:r>
            <a:endParaRPr lang="nl-NL" dirty="0"/>
          </a:p>
          <a:p>
            <a:r>
              <a:rPr lang="en-US" dirty="0"/>
              <a:t>I think </a:t>
            </a:r>
            <a:r>
              <a:rPr lang="en-US" dirty="0" err="1"/>
              <a:t>i’d</a:t>
            </a:r>
            <a:r>
              <a:rPr lang="en-US" dirty="0"/>
              <a:t> be a good help at you’re supermarket. </a:t>
            </a:r>
            <a:r>
              <a:rPr lang="en-US" dirty="0" err="1"/>
              <a:t>i</a:t>
            </a:r>
            <a:r>
              <a:rPr lang="en-US" dirty="0"/>
              <a:t> work for two years in a supermarket. </a:t>
            </a:r>
            <a:r>
              <a:rPr lang="en-US" dirty="0" err="1"/>
              <a:t>i</a:t>
            </a:r>
            <a:r>
              <a:rPr lang="en-US" dirty="0"/>
              <a:t> am a cashier at the supermarket were </a:t>
            </a:r>
            <a:r>
              <a:rPr lang="en-US" dirty="0" err="1"/>
              <a:t>i</a:t>
            </a:r>
            <a:r>
              <a:rPr lang="en-US" dirty="0"/>
              <a:t> work. my qualities improve a lot last year because I </a:t>
            </a:r>
            <a:r>
              <a:rPr lang="en-US" dirty="0" err="1"/>
              <a:t>startet</a:t>
            </a:r>
            <a:r>
              <a:rPr lang="en-US" dirty="0"/>
              <a:t> a communications course whit my colleges. At first, </a:t>
            </a:r>
            <a:r>
              <a:rPr lang="en-US" dirty="0" err="1"/>
              <a:t>i</a:t>
            </a:r>
            <a:r>
              <a:rPr lang="en-US" dirty="0"/>
              <a:t> didn’t liked the course, but after a wail appreciated </a:t>
            </a:r>
            <a:r>
              <a:rPr lang="en-US" dirty="0" err="1"/>
              <a:t>i</a:t>
            </a:r>
            <a:r>
              <a:rPr lang="en-US" dirty="0"/>
              <a:t> there </a:t>
            </a:r>
            <a:r>
              <a:rPr lang="en-US" dirty="0" err="1"/>
              <a:t>excercises</a:t>
            </a:r>
            <a:r>
              <a:rPr lang="en-US" dirty="0"/>
              <a:t>. </a:t>
            </a:r>
            <a:endParaRPr lang="nl-NL" dirty="0"/>
          </a:p>
          <a:p>
            <a:r>
              <a:rPr lang="en-US" dirty="0"/>
              <a:t> </a:t>
            </a:r>
            <a:endParaRPr lang="nl-NL" dirty="0"/>
          </a:p>
          <a:p>
            <a:r>
              <a:rPr lang="en-US" dirty="0"/>
              <a:t>Kind regards, </a:t>
            </a:r>
          </a:p>
          <a:p>
            <a:r>
              <a:rPr lang="en-US" dirty="0"/>
              <a:t>Nathalie Keunen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5 spelling tips to easily upgrade your spelling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641132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72C59A3-8E48-B744-9649-663DD3941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7289" y="275933"/>
            <a:ext cx="9052560" cy="45555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nl-NL" sz="3600" b="1" dirty="0" err="1"/>
              <a:t>Writing</a:t>
            </a:r>
            <a:r>
              <a:rPr lang="nl-NL" sz="3600" b="1" dirty="0"/>
              <a:t> – correct </a:t>
            </a:r>
            <a:r>
              <a:rPr lang="nl-NL" sz="3600" b="1" dirty="0" err="1"/>
              <a:t>the</a:t>
            </a:r>
            <a:r>
              <a:rPr lang="nl-NL" sz="3600" b="1" dirty="0"/>
              <a:t> mistakes</a:t>
            </a:r>
          </a:p>
          <a:p>
            <a:r>
              <a:rPr lang="en-US" dirty="0"/>
              <a:t>Dear </a:t>
            </a:r>
            <a:r>
              <a:rPr lang="en-US" b="1" dirty="0"/>
              <a:t>Sir/Miss</a:t>
            </a:r>
            <a:r>
              <a:rPr lang="en-US" dirty="0"/>
              <a:t>, </a:t>
            </a:r>
            <a:r>
              <a:rPr lang="en-US" i="1" dirty="0"/>
              <a:t>Sir/Madam,</a:t>
            </a:r>
            <a:endParaRPr lang="nl-NL" i="1" dirty="0"/>
          </a:p>
          <a:p>
            <a:r>
              <a:rPr lang="en-US" dirty="0"/>
              <a:t> </a:t>
            </a:r>
            <a:endParaRPr lang="nl-NL" dirty="0"/>
          </a:p>
          <a:p>
            <a:r>
              <a:rPr lang="en-US" dirty="0"/>
              <a:t>I think </a:t>
            </a:r>
            <a:r>
              <a:rPr lang="en-US" b="1" dirty="0" err="1"/>
              <a:t>i’d</a:t>
            </a:r>
            <a:r>
              <a:rPr lang="en-US" dirty="0"/>
              <a:t> </a:t>
            </a:r>
            <a:r>
              <a:rPr lang="en-US" i="1" dirty="0"/>
              <a:t>(I would) </a:t>
            </a:r>
            <a:r>
              <a:rPr lang="en-US" dirty="0"/>
              <a:t>be a good help at </a:t>
            </a:r>
            <a:r>
              <a:rPr lang="en-US" b="1" dirty="0"/>
              <a:t>you’re </a:t>
            </a:r>
            <a:r>
              <a:rPr lang="en-US" b="1" i="1" dirty="0"/>
              <a:t>(your)</a:t>
            </a:r>
            <a:r>
              <a:rPr lang="en-US" b="1" dirty="0"/>
              <a:t> </a:t>
            </a:r>
            <a:r>
              <a:rPr lang="en-US" dirty="0"/>
              <a:t>supermarket. </a:t>
            </a:r>
          </a:p>
          <a:p>
            <a:r>
              <a:rPr lang="en-US" b="1" dirty="0" err="1"/>
              <a:t>i</a:t>
            </a:r>
            <a:r>
              <a:rPr lang="en-US" dirty="0"/>
              <a:t> </a:t>
            </a:r>
            <a:r>
              <a:rPr lang="en-US" i="1" dirty="0"/>
              <a:t>(I) (have) </a:t>
            </a:r>
            <a:r>
              <a:rPr lang="en-US" b="1" dirty="0"/>
              <a:t>work</a:t>
            </a:r>
            <a:r>
              <a:rPr lang="en-US" dirty="0"/>
              <a:t>(</a:t>
            </a:r>
            <a:r>
              <a:rPr lang="en-US" i="1" dirty="0" err="1"/>
              <a:t>ed</a:t>
            </a:r>
            <a:r>
              <a:rPr lang="en-US" i="1" dirty="0"/>
              <a:t>)</a:t>
            </a:r>
            <a:r>
              <a:rPr lang="en-US" dirty="0"/>
              <a:t> in a supermarket for two years (now). </a:t>
            </a:r>
            <a:r>
              <a:rPr lang="en-US" b="1" dirty="0" err="1"/>
              <a:t>i</a:t>
            </a:r>
            <a:r>
              <a:rPr lang="en-US" dirty="0"/>
              <a:t> </a:t>
            </a:r>
            <a:r>
              <a:rPr lang="en-US" i="1" dirty="0"/>
              <a:t>(I)</a:t>
            </a:r>
            <a:r>
              <a:rPr lang="en-US" dirty="0"/>
              <a:t> am a cashier at the supermarket </a:t>
            </a:r>
            <a:r>
              <a:rPr lang="en-US" b="1" dirty="0"/>
              <a:t>were </a:t>
            </a:r>
            <a:r>
              <a:rPr lang="en-US" b="1" i="1" dirty="0"/>
              <a:t>(where) </a:t>
            </a:r>
            <a:r>
              <a:rPr lang="en-US" b="1" dirty="0" err="1"/>
              <a:t>i</a:t>
            </a:r>
            <a:r>
              <a:rPr lang="en-US" dirty="0"/>
              <a:t> (I) work. </a:t>
            </a:r>
          </a:p>
          <a:p>
            <a:r>
              <a:rPr lang="en-US" b="1" dirty="0"/>
              <a:t>I worked at a supermarket for two years. I was a cashier at the supermarket where I worked.</a:t>
            </a:r>
          </a:p>
          <a:p>
            <a:r>
              <a:rPr lang="en-US" b="1" dirty="0"/>
              <a:t>my (</a:t>
            </a:r>
            <a:r>
              <a:rPr lang="en-US" b="1" i="1" dirty="0"/>
              <a:t>My)</a:t>
            </a:r>
            <a:r>
              <a:rPr lang="en-US" dirty="0"/>
              <a:t> qualities </a:t>
            </a:r>
            <a:r>
              <a:rPr lang="en-US" b="1" dirty="0"/>
              <a:t>improve(</a:t>
            </a:r>
            <a:r>
              <a:rPr lang="en-US" b="1" i="1" dirty="0"/>
              <a:t>d)</a:t>
            </a:r>
            <a:r>
              <a:rPr lang="en-US" dirty="0"/>
              <a:t> a lot last year because I </a:t>
            </a:r>
            <a:r>
              <a:rPr lang="en-US" b="1" dirty="0" err="1"/>
              <a:t>startet</a:t>
            </a:r>
            <a:r>
              <a:rPr lang="en-US" b="1" dirty="0"/>
              <a:t> </a:t>
            </a:r>
            <a:r>
              <a:rPr lang="en-US" b="1" i="1" dirty="0"/>
              <a:t>(started)</a:t>
            </a:r>
            <a:r>
              <a:rPr lang="en-US" dirty="0"/>
              <a:t> a communications course </a:t>
            </a:r>
            <a:r>
              <a:rPr lang="en-US" b="1" dirty="0"/>
              <a:t>whit (</a:t>
            </a:r>
            <a:r>
              <a:rPr lang="en-US" b="1" i="1" dirty="0"/>
              <a:t>with)</a:t>
            </a:r>
            <a:r>
              <a:rPr lang="en-US" dirty="0"/>
              <a:t> my </a:t>
            </a:r>
            <a:r>
              <a:rPr lang="en-US" b="1" dirty="0"/>
              <a:t>colleges </a:t>
            </a:r>
            <a:r>
              <a:rPr lang="en-US" b="1" i="1" dirty="0"/>
              <a:t>(colleagues)</a:t>
            </a:r>
            <a:r>
              <a:rPr lang="en-US" dirty="0"/>
              <a:t>. At first, </a:t>
            </a:r>
            <a:r>
              <a:rPr lang="en-US" b="1" dirty="0" err="1"/>
              <a:t>i</a:t>
            </a:r>
            <a:r>
              <a:rPr lang="en-US" dirty="0"/>
              <a:t> </a:t>
            </a:r>
            <a:r>
              <a:rPr lang="en-US" i="1" dirty="0"/>
              <a:t>(I) </a:t>
            </a:r>
            <a:r>
              <a:rPr lang="en-US" dirty="0"/>
              <a:t>didn’t </a:t>
            </a:r>
            <a:r>
              <a:rPr lang="en-US" b="1" dirty="0"/>
              <a:t>liked</a:t>
            </a:r>
            <a:r>
              <a:rPr lang="en-US" dirty="0"/>
              <a:t> </a:t>
            </a:r>
            <a:r>
              <a:rPr lang="en-US" i="1" dirty="0"/>
              <a:t>(like)</a:t>
            </a:r>
            <a:r>
              <a:rPr lang="en-US" dirty="0"/>
              <a:t> the course, but after a </a:t>
            </a:r>
            <a:r>
              <a:rPr lang="en-US" b="1" dirty="0"/>
              <a:t>wail</a:t>
            </a:r>
            <a:r>
              <a:rPr lang="en-US" dirty="0"/>
              <a:t> </a:t>
            </a:r>
            <a:r>
              <a:rPr lang="en-US" i="1" dirty="0"/>
              <a:t>(while)</a:t>
            </a:r>
            <a:r>
              <a:rPr lang="en-US" dirty="0"/>
              <a:t> (I) </a:t>
            </a:r>
            <a:r>
              <a:rPr lang="en-US" b="1" dirty="0"/>
              <a:t>appreciated </a:t>
            </a:r>
            <a:r>
              <a:rPr lang="en-US" b="1" dirty="0" err="1"/>
              <a:t>i</a:t>
            </a:r>
            <a:r>
              <a:rPr lang="en-US" dirty="0"/>
              <a:t> </a:t>
            </a:r>
            <a:r>
              <a:rPr lang="en-US" b="1" dirty="0"/>
              <a:t>there </a:t>
            </a:r>
            <a:r>
              <a:rPr lang="en-US" b="1" i="1" dirty="0"/>
              <a:t>(their)</a:t>
            </a:r>
            <a:r>
              <a:rPr lang="en-US" b="1" dirty="0"/>
              <a:t> </a:t>
            </a:r>
            <a:r>
              <a:rPr lang="en-US" b="1" dirty="0" err="1"/>
              <a:t>excercises</a:t>
            </a:r>
            <a:r>
              <a:rPr lang="en-US" b="1" dirty="0"/>
              <a:t> </a:t>
            </a:r>
            <a:r>
              <a:rPr lang="en-US" b="1" i="1" dirty="0"/>
              <a:t>(exercises)</a:t>
            </a:r>
            <a:r>
              <a:rPr lang="en-US" dirty="0"/>
              <a:t>. </a:t>
            </a:r>
            <a:endParaRPr lang="nl-NL" dirty="0"/>
          </a:p>
          <a:p>
            <a:r>
              <a:rPr lang="en-US" dirty="0"/>
              <a:t> </a:t>
            </a:r>
            <a:endParaRPr lang="nl-NL" dirty="0"/>
          </a:p>
          <a:p>
            <a:r>
              <a:rPr lang="en-US" b="1" dirty="0"/>
              <a:t>Kind regards</a:t>
            </a:r>
            <a:r>
              <a:rPr lang="en-US" dirty="0"/>
              <a:t>, </a:t>
            </a:r>
          </a:p>
          <a:p>
            <a:r>
              <a:rPr lang="en-US" i="1" dirty="0"/>
              <a:t>(Yours faithfully,)</a:t>
            </a:r>
          </a:p>
          <a:p>
            <a:r>
              <a:rPr lang="en-US" dirty="0"/>
              <a:t>Nathalie Keunen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20 </a:t>
            </a:r>
            <a:r>
              <a:rPr lang="en-US" sz="2800" dirty="0" err="1"/>
              <a:t>fouten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905736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70584D-4850-C64C-A392-140E0745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Speaking</a:t>
            </a:r>
            <a:r>
              <a:rPr lang="nl-NL" dirty="0"/>
              <a:t> &amp; </a:t>
            </a:r>
            <a:r>
              <a:rPr lang="nl-NL" dirty="0" err="1"/>
              <a:t>writing</a:t>
            </a:r>
            <a:r>
              <a:rPr lang="nl-NL" dirty="0"/>
              <a:t> </a:t>
            </a:r>
            <a:r>
              <a:rPr lang="nl-NL" dirty="0" err="1"/>
              <a:t>exam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53706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189F6312-EEE5-654A-A425-8A92DB54DC8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59526" y="374072"/>
          <a:ext cx="9799965" cy="6187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01000">
                  <a:extLst>
                    <a:ext uri="{9D8B030D-6E8A-4147-A177-3AD203B41FA5}">
                      <a16:colId xmlns:a16="http://schemas.microsoft.com/office/drawing/2014/main" val="4264005914"/>
                    </a:ext>
                  </a:extLst>
                </a:gridCol>
                <a:gridCol w="852055">
                  <a:extLst>
                    <a:ext uri="{9D8B030D-6E8A-4147-A177-3AD203B41FA5}">
                      <a16:colId xmlns:a16="http://schemas.microsoft.com/office/drawing/2014/main" val="1741692852"/>
                    </a:ext>
                  </a:extLst>
                </a:gridCol>
                <a:gridCol w="623454">
                  <a:extLst>
                    <a:ext uri="{9D8B030D-6E8A-4147-A177-3AD203B41FA5}">
                      <a16:colId xmlns:a16="http://schemas.microsoft.com/office/drawing/2014/main" val="2101202971"/>
                    </a:ext>
                  </a:extLst>
                </a:gridCol>
                <a:gridCol w="623456">
                  <a:extLst>
                    <a:ext uri="{9D8B030D-6E8A-4147-A177-3AD203B41FA5}">
                      <a16:colId xmlns:a16="http://schemas.microsoft.com/office/drawing/2014/main" val="11056835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b="1" dirty="0">
                          <a:solidFill>
                            <a:schemeClr val="bg1"/>
                          </a:solidFill>
                          <a:effectLst/>
                        </a:rPr>
                        <a:t>A2: Onderdeel</a:t>
                      </a:r>
                      <a:endParaRPr lang="nl-NL" sz="2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34817">
                        <a:alpha val="7529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Voldoende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Goed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Excellent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19803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b="0" i="1" dirty="0">
                          <a:solidFill>
                            <a:schemeClr val="bg1"/>
                          </a:solidFill>
                          <a:effectLst/>
                        </a:rPr>
                        <a:t>SAM= Samenhang</a:t>
                      </a:r>
                      <a:r>
                        <a:rPr lang="nl-NL" sz="2100" b="0" dirty="0">
                          <a:solidFill>
                            <a:schemeClr val="bg1"/>
                          </a:solidFill>
                          <a:effectLst/>
                        </a:rPr>
                        <a:t> (opbouw met voegwoorden -</a:t>
                      </a:r>
                      <a:r>
                        <a:rPr lang="nl-NL" sz="2100" b="0" dirty="0" err="1">
                          <a:solidFill>
                            <a:schemeClr val="bg1"/>
                          </a:solidFill>
                          <a:effectLst/>
                        </a:rPr>
                        <a:t>because</a:t>
                      </a:r>
                      <a:r>
                        <a:rPr lang="nl-NL" sz="2100" b="0" dirty="0">
                          <a:solidFill>
                            <a:schemeClr val="bg1"/>
                          </a:solidFill>
                          <a:effectLst/>
                        </a:rPr>
                        <a:t>, but, </a:t>
                      </a:r>
                      <a:r>
                        <a:rPr lang="nl-NL" sz="2100" b="0" dirty="0" err="1">
                          <a:solidFill>
                            <a:schemeClr val="bg1"/>
                          </a:solidFill>
                          <a:effectLst/>
                        </a:rPr>
                        <a:t>and</a:t>
                      </a:r>
                      <a:r>
                        <a:rPr lang="nl-NL" sz="2100" b="0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nl-NL" sz="2100" b="0" dirty="0" err="1">
                          <a:solidFill>
                            <a:schemeClr val="bg1"/>
                          </a:solidFill>
                          <a:effectLst/>
                        </a:rPr>
                        <a:t>this</a:t>
                      </a:r>
                      <a:r>
                        <a:rPr lang="nl-NL" sz="2100" b="0" dirty="0">
                          <a:solidFill>
                            <a:schemeClr val="bg1"/>
                          </a:solidFill>
                          <a:effectLst/>
                        </a:rPr>
                        <a:t> etc.)</a:t>
                      </a:r>
                      <a:endParaRPr lang="nl-NL" sz="21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34817">
                        <a:alpha val="7529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</a:rPr>
                        <a:t>1</a:t>
                      </a: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>
                          <a:effectLst/>
                        </a:rPr>
                        <a:t>1,5</a:t>
                      </a:r>
                      <a:endParaRPr lang="nl-NL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>
                          <a:effectLst/>
                        </a:rPr>
                        <a:t>2</a:t>
                      </a:r>
                      <a:endParaRPr lang="nl-NL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0426212"/>
                  </a:ext>
                </a:extLst>
              </a:tr>
              <a:tr h="1247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b="0" i="1" dirty="0" err="1">
                          <a:solidFill>
                            <a:schemeClr val="bg1"/>
                          </a:solidFill>
                          <a:effectLst/>
                        </a:rPr>
                        <a:t>Ws</a:t>
                      </a:r>
                      <a:r>
                        <a:rPr lang="nl-NL" sz="2100" b="0" i="1" dirty="0">
                          <a:solidFill>
                            <a:schemeClr val="bg1"/>
                          </a:solidFill>
                          <a:effectLst/>
                        </a:rPr>
                        <a:t>= Bereik en beheersing van de woordenschat</a:t>
                      </a:r>
                      <a:r>
                        <a:rPr lang="nl-NL" sz="2100" b="0" dirty="0">
                          <a:solidFill>
                            <a:schemeClr val="bg1"/>
                          </a:solidFill>
                          <a:effectLst/>
                        </a:rPr>
                        <a:t> (voldoende woordenschat om je te redden bij belangrijke levensbehoeften &amp; minimaal goed gebruik van lidwoorden a/</a:t>
                      </a:r>
                      <a:r>
                        <a:rPr lang="nl-NL" sz="2100" b="0" dirty="0" err="1">
                          <a:solidFill>
                            <a:schemeClr val="bg1"/>
                          </a:solidFill>
                          <a:effectLst/>
                        </a:rPr>
                        <a:t>an</a:t>
                      </a:r>
                      <a:r>
                        <a:rPr lang="nl-NL" sz="2100" b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nl-NL" sz="21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34817">
                        <a:alpha val="7529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</a:rPr>
                        <a:t>1</a:t>
                      </a: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</a:rPr>
                        <a:t>1,5</a:t>
                      </a: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</a:rPr>
                        <a:t>2</a:t>
                      </a: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08447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100" b="0" i="1" dirty="0">
                          <a:solidFill>
                            <a:schemeClr val="bg1"/>
                          </a:solidFill>
                          <a:effectLst/>
                        </a:rPr>
                        <a:t>Int= Interactie en interactiestrategieën </a:t>
                      </a:r>
                      <a:r>
                        <a:rPr lang="nl-NL" sz="2100" b="0" dirty="0">
                          <a:solidFill>
                            <a:schemeClr val="bg1"/>
                          </a:solidFill>
                          <a:effectLst/>
                        </a:rPr>
                        <a:t>(je reageert op vragen en kunt ook zelf het gesprek aan de gang houden, bijv. door vragen om herhaling) Tip: probeer zelf ook vragen te  stellen!</a:t>
                      </a:r>
                      <a:endParaRPr lang="nl-NL" sz="21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34817">
                        <a:alpha val="7529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2085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b="0" i="1" dirty="0">
                          <a:solidFill>
                            <a:schemeClr val="bg1"/>
                          </a:solidFill>
                          <a:effectLst/>
                        </a:rPr>
                        <a:t>Gr= Grammaticale correctheid</a:t>
                      </a:r>
                      <a:r>
                        <a:rPr lang="nl-NL" sz="2100" b="0" dirty="0">
                          <a:solidFill>
                            <a:schemeClr val="bg1"/>
                          </a:solidFill>
                          <a:effectLst/>
                        </a:rPr>
                        <a:t> (woordvolgorde meestal correct en werkwoordsvormen meestal correct bij veel voorkomende werkwoorden)</a:t>
                      </a:r>
                      <a:endParaRPr lang="nl-NL" sz="21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34817">
                        <a:alpha val="7529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>
                          <a:effectLst/>
                        </a:rPr>
                        <a:t>1</a:t>
                      </a:r>
                      <a:endParaRPr lang="nl-NL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</a:rPr>
                        <a:t> </a:t>
                      </a: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</a:rPr>
                        <a:t>2</a:t>
                      </a: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7413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b="0" i="1" dirty="0" err="1">
                          <a:solidFill>
                            <a:schemeClr val="bg1"/>
                          </a:solidFill>
                          <a:effectLst/>
                        </a:rPr>
                        <a:t>Vl</a:t>
                      </a:r>
                      <a:r>
                        <a:rPr lang="nl-NL" sz="2100" b="0" i="1" dirty="0">
                          <a:solidFill>
                            <a:schemeClr val="bg1"/>
                          </a:solidFill>
                          <a:effectLst/>
                        </a:rPr>
                        <a:t>= </a:t>
                      </a:r>
                      <a:r>
                        <a:rPr lang="nl-NL" sz="2100" b="0" i="1" dirty="0" err="1">
                          <a:solidFill>
                            <a:schemeClr val="bg1"/>
                          </a:solidFill>
                          <a:effectLst/>
                        </a:rPr>
                        <a:t>Vloeiendheid</a:t>
                      </a:r>
                      <a:r>
                        <a:rPr lang="nl-NL" sz="2100" b="0" i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nl-NL" sz="2100" b="0" i="0" dirty="0">
                          <a:solidFill>
                            <a:schemeClr val="bg1"/>
                          </a:solidFill>
                          <a:effectLst/>
                        </a:rPr>
                        <a:t> (je spreektempo is vrij laag, maar  je gebruikt korte zinsdelen met voldoende gemak)</a:t>
                      </a:r>
                      <a:endParaRPr lang="nl-NL" sz="21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34817">
                        <a:alpha val="7529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</a:rPr>
                        <a:t>1</a:t>
                      </a: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</a:rPr>
                        <a:t> 1,5</a:t>
                      </a: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</a:rPr>
                        <a:t>2</a:t>
                      </a: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28217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100" b="0" i="1" dirty="0">
                          <a:solidFill>
                            <a:schemeClr val="bg1"/>
                          </a:solidFill>
                          <a:effectLst/>
                        </a:rPr>
                        <a:t>Uit= Uitspraak </a:t>
                      </a:r>
                      <a:r>
                        <a:rPr lang="nl-NL" sz="2100" b="0" i="0" dirty="0">
                          <a:solidFill>
                            <a:schemeClr val="bg1"/>
                          </a:solidFill>
                          <a:effectLst/>
                        </a:rPr>
                        <a:t> (je bent over het algemeen duidelijk verstaanbaar, ondanks een accent)</a:t>
                      </a:r>
                      <a:endParaRPr lang="nl-NL" sz="21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34817">
                        <a:alpha val="7529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430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b="0" i="1" dirty="0">
                          <a:solidFill>
                            <a:schemeClr val="bg1"/>
                          </a:solidFill>
                          <a:effectLst/>
                        </a:rPr>
                        <a:t>DOEL= Afstemming taalgebruik op doel en publiek</a:t>
                      </a:r>
                      <a:r>
                        <a:rPr lang="nl-NL" sz="2100" b="0" dirty="0">
                          <a:solidFill>
                            <a:schemeClr val="bg1"/>
                          </a:solidFill>
                          <a:effectLst/>
                        </a:rPr>
                        <a:t> (gebruik van beleefdheidsvormen)</a:t>
                      </a:r>
                      <a:endParaRPr lang="nl-NL" sz="21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34817">
                        <a:alpha val="7529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>
                          <a:effectLst/>
                        </a:rPr>
                        <a:t>1</a:t>
                      </a:r>
                      <a:endParaRPr lang="nl-NL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>
                          <a:effectLst/>
                        </a:rPr>
                        <a:t>1,5</a:t>
                      </a:r>
                      <a:endParaRPr lang="nl-NL" sz="2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2100" dirty="0">
                          <a:effectLst/>
                        </a:rPr>
                        <a:t>2</a:t>
                      </a:r>
                      <a:endParaRPr lang="nl-NL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5348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387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F28FE751-7956-384F-A085-5A47347508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667735"/>
              </p:ext>
            </p:extLst>
          </p:nvPr>
        </p:nvGraphicFramePr>
        <p:xfrm>
          <a:off x="790832" y="211226"/>
          <a:ext cx="11162411" cy="63973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8830">
                  <a:extLst>
                    <a:ext uri="{9D8B030D-6E8A-4147-A177-3AD203B41FA5}">
                      <a16:colId xmlns:a16="http://schemas.microsoft.com/office/drawing/2014/main" val="1394305688"/>
                    </a:ext>
                  </a:extLst>
                </a:gridCol>
                <a:gridCol w="1709360">
                  <a:extLst>
                    <a:ext uri="{9D8B030D-6E8A-4147-A177-3AD203B41FA5}">
                      <a16:colId xmlns:a16="http://schemas.microsoft.com/office/drawing/2014/main" val="256237168"/>
                    </a:ext>
                  </a:extLst>
                </a:gridCol>
                <a:gridCol w="7944221">
                  <a:extLst>
                    <a:ext uri="{9D8B030D-6E8A-4147-A177-3AD203B41FA5}">
                      <a16:colId xmlns:a16="http://schemas.microsoft.com/office/drawing/2014/main" val="3645998051"/>
                    </a:ext>
                  </a:extLst>
                </a:gridCol>
              </a:tblGrid>
              <a:tr h="581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Signaalwoorden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Vertaling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Voorbeeld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945758"/>
                  </a:ext>
                </a:extLst>
              </a:tr>
              <a:tr h="581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And</a:t>
                      </a:r>
                      <a:r>
                        <a:rPr lang="nl-NL" sz="1600" dirty="0">
                          <a:effectLst/>
                        </a:rPr>
                        <a:t>, but, or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En, maar, of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My name is Jan and I like playing soccer but I hate getting dirty. I would like to become a dietician or a lifestyle coach.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7765397"/>
                  </a:ext>
                </a:extLst>
              </a:tr>
              <a:tr h="290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Because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Omdat/want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 like playing soccer because I love getting dirty.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8564051"/>
                  </a:ext>
                </a:extLst>
              </a:tr>
              <a:tr h="581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When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Als (gebeurt zeker)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When I leave this school, I will start working.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2066543"/>
                  </a:ext>
                </a:extLst>
              </a:tr>
              <a:tr h="872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If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Als (onzeker of het gebeurt)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If I graduate next year, I will continue my studies at a university for applied sciences.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8489162"/>
                  </a:ext>
                </a:extLst>
              </a:tr>
              <a:tr h="581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While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Terwijl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While I studied at this college, I also gained practical experience at various organisations.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3138220"/>
                  </a:ext>
                </a:extLst>
              </a:tr>
              <a:tr h="581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Furthermore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Verder/daarnaast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Furthermore, in my weekend job I learned skills such as communication and collaborating in a team. 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6693708"/>
                  </a:ext>
                </a:extLst>
              </a:tr>
              <a:tr h="581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Due</a:t>
                      </a:r>
                      <a:r>
                        <a:rPr lang="nl-NL" sz="1600" dirty="0">
                          <a:effectLst/>
                        </a:rPr>
                        <a:t> </a:t>
                      </a:r>
                      <a:r>
                        <a:rPr lang="nl-NL" sz="1600" dirty="0" err="1">
                          <a:effectLst/>
                        </a:rPr>
                        <a:t>to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</a:rPr>
                        <a:t>Doordat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Due to my volunteer work as a scout leader, I also developed leadership skills.</a:t>
                      </a:r>
                      <a:endParaRPr lang="nl-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6423475"/>
                  </a:ext>
                </a:extLst>
              </a:tr>
              <a:tr h="290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>
                          <a:effectLst/>
                        </a:rPr>
                        <a:t>As </a:t>
                      </a:r>
                      <a:r>
                        <a:rPr lang="nl-NL" sz="1600" dirty="0" err="1">
                          <a:effectLst/>
                        </a:rPr>
                        <a:t>soon</a:t>
                      </a:r>
                      <a:r>
                        <a:rPr lang="nl-NL" sz="1600" dirty="0">
                          <a:effectLst/>
                        </a:rPr>
                        <a:t> as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Zo gauw als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As soon as I finish this school, I will start working.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2033873"/>
                  </a:ext>
                </a:extLst>
              </a:tr>
              <a:tr h="290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Moreover</a:t>
                      </a:r>
                      <a:r>
                        <a:rPr lang="nl-NL" sz="1600" dirty="0">
                          <a:effectLst/>
                        </a:rPr>
                        <a:t> 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Bovendien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Moreover, after that, I would like to study for a master’s degree.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5886895"/>
                  </a:ext>
                </a:extLst>
              </a:tr>
              <a:tr h="290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Thus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Dus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Thus I will be studying for another six years.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6126811"/>
                  </a:ext>
                </a:extLst>
              </a:tr>
              <a:tr h="2909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So</a:t>
                      </a:r>
                      <a:r>
                        <a:rPr lang="nl-NL" sz="1600" dirty="0">
                          <a:effectLst/>
                        </a:rPr>
                        <a:t> </a:t>
                      </a:r>
                      <a:r>
                        <a:rPr lang="nl-NL" sz="1600" dirty="0" err="1">
                          <a:effectLst/>
                        </a:rPr>
                        <a:t>that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Zodat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So that I can find my dream job when I finish.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7116563"/>
                  </a:ext>
                </a:extLst>
              </a:tr>
              <a:tr h="578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600" dirty="0" err="1">
                          <a:effectLst/>
                        </a:rPr>
                        <a:t>Although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800">
                          <a:effectLst/>
                        </a:rPr>
                        <a:t>Hoewel</a:t>
                      </a:r>
                      <a:endParaRPr lang="nl-NL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Although travelling and spending time abroad are also high on my list.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0885132"/>
                  </a:ext>
                </a:extLst>
              </a:tr>
            </a:tbl>
          </a:graphicData>
        </a:graphic>
      </p:graphicFrame>
      <p:sp>
        <p:nvSpPr>
          <p:cNvPr id="3" name="Tekstvak 2">
            <a:extLst>
              <a:ext uri="{FF2B5EF4-FFF2-40B4-BE49-F238E27FC236}">
                <a16:creationId xmlns:a16="http://schemas.microsoft.com/office/drawing/2014/main" id="{53F8DFA4-6105-F74E-A3A3-1B7C66400F75}"/>
              </a:ext>
            </a:extLst>
          </p:cNvPr>
          <p:cNvSpPr txBox="1"/>
          <p:nvPr/>
        </p:nvSpPr>
        <p:spPr>
          <a:xfrm rot="16200000">
            <a:off x="-560416" y="4098666"/>
            <a:ext cx="2006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latin typeface="Segoe Print" panose="02000800000000000000" pitchFamily="2" charset="0"/>
              </a:rPr>
              <a:t>Higher</a:t>
            </a:r>
            <a:r>
              <a:rPr lang="nl-NL" dirty="0">
                <a:latin typeface="Segoe Print" panose="02000800000000000000" pitchFamily="2" charset="0"/>
              </a:rPr>
              <a:t> order</a:t>
            </a:r>
          </a:p>
        </p:txBody>
      </p:sp>
    </p:spTree>
    <p:extLst>
      <p:ext uri="{BB962C8B-B14F-4D97-AF65-F5344CB8AC3E}">
        <p14:creationId xmlns:p14="http://schemas.microsoft.com/office/powerpoint/2010/main" val="632164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72C59A3-8E48-B744-9649-663DD3941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7289" y="275933"/>
            <a:ext cx="9052560" cy="51351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nl-NL" sz="3600" b="1" dirty="0"/>
              <a:t>Independent </a:t>
            </a:r>
            <a:r>
              <a:rPr lang="nl-NL" sz="3600" b="1" dirty="0" err="1"/>
              <a:t>activity</a:t>
            </a:r>
            <a:r>
              <a:rPr lang="nl-NL" sz="3600" b="1" dirty="0"/>
              <a:t> – </a:t>
            </a:r>
            <a:r>
              <a:rPr lang="nl-NL" sz="3600" b="1" dirty="0" err="1"/>
              <a:t>promote</a:t>
            </a:r>
            <a:r>
              <a:rPr lang="nl-NL" sz="3600" b="1" dirty="0"/>
              <a:t> </a:t>
            </a:r>
            <a:r>
              <a:rPr lang="nl-NL" sz="3600" b="1" dirty="0" err="1"/>
              <a:t>your</a:t>
            </a:r>
            <a:r>
              <a:rPr lang="nl-NL" sz="3600" b="1" dirty="0"/>
              <a:t> video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sz="2400" dirty="0"/>
              <a:t>Plan </a:t>
            </a:r>
            <a:r>
              <a:rPr lang="nl-NL" sz="2400" dirty="0" err="1"/>
              <a:t>your</a:t>
            </a:r>
            <a:r>
              <a:rPr lang="nl-NL" sz="2400" dirty="0"/>
              <a:t> </a:t>
            </a:r>
            <a:r>
              <a:rPr lang="nl-NL" sz="2400" dirty="0" err="1"/>
              <a:t>writing</a:t>
            </a:r>
            <a:r>
              <a:rPr lang="nl-NL" sz="2400" dirty="0"/>
              <a:t> – </a:t>
            </a:r>
            <a:r>
              <a:rPr lang="nl-NL" sz="2400" dirty="0" err="1"/>
              <a:t>create</a:t>
            </a:r>
            <a:r>
              <a:rPr lang="nl-NL" sz="2400" dirty="0"/>
              <a:t> </a:t>
            </a:r>
            <a:r>
              <a:rPr lang="nl-NL" sz="2400" dirty="0" err="1"/>
              <a:t>an</a:t>
            </a:r>
            <a:r>
              <a:rPr lang="nl-NL" sz="2400" dirty="0"/>
              <a:t> </a:t>
            </a:r>
            <a:r>
              <a:rPr lang="nl-NL" sz="2400" dirty="0" err="1"/>
              <a:t>outline</a:t>
            </a:r>
            <a:r>
              <a:rPr lang="nl-NL" sz="2400" dirty="0"/>
              <a:t> (</a:t>
            </a:r>
            <a:r>
              <a:rPr lang="nl-NL" sz="2400" dirty="0" err="1"/>
              <a:t>see</a:t>
            </a:r>
            <a:r>
              <a:rPr lang="nl-NL" sz="2400" dirty="0"/>
              <a:t> next page)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sz="2400" dirty="0" err="1"/>
              <a:t>Introduction</a:t>
            </a:r>
            <a:r>
              <a:rPr lang="nl-NL" sz="2400" dirty="0"/>
              <a:t>: Start </a:t>
            </a:r>
            <a:r>
              <a:rPr lang="nl-NL" sz="2400" dirty="0" err="1"/>
              <a:t>with</a:t>
            </a:r>
            <a:r>
              <a:rPr lang="nl-NL" sz="2400" dirty="0"/>
              <a:t> a statement in </a:t>
            </a:r>
            <a:r>
              <a:rPr lang="nl-NL" sz="2400" dirty="0" err="1"/>
              <a:t>which</a:t>
            </a:r>
            <a:r>
              <a:rPr lang="nl-NL" sz="2400" dirty="0"/>
              <a:t> </a:t>
            </a:r>
            <a:r>
              <a:rPr lang="nl-NL" sz="2400" dirty="0" err="1"/>
              <a:t>you</a:t>
            </a:r>
            <a:r>
              <a:rPr lang="nl-NL" sz="2400" dirty="0"/>
              <a:t> </a:t>
            </a:r>
            <a:r>
              <a:rPr lang="nl-NL" sz="2400" dirty="0" err="1"/>
              <a:t>motivate</a:t>
            </a:r>
            <a:r>
              <a:rPr lang="nl-NL" sz="2400" dirty="0"/>
              <a:t> </a:t>
            </a:r>
            <a:r>
              <a:rPr lang="nl-NL" sz="2400" dirty="0" err="1"/>
              <a:t>people</a:t>
            </a:r>
            <a:r>
              <a:rPr lang="nl-NL" sz="2400" dirty="0"/>
              <a:t>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dirty="0" err="1"/>
              <a:t>watch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video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sz="2400" dirty="0"/>
              <a:t>Body: 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sz="2200" dirty="0" err="1"/>
              <a:t>Include</a:t>
            </a:r>
            <a:r>
              <a:rPr lang="nl-NL" sz="2200" dirty="0"/>
              <a:t> </a:t>
            </a:r>
            <a:r>
              <a:rPr lang="nl-NL" sz="2200" dirty="0" err="1"/>
              <a:t>three</a:t>
            </a:r>
            <a:r>
              <a:rPr lang="nl-NL" sz="2200" dirty="0"/>
              <a:t> </a:t>
            </a:r>
            <a:r>
              <a:rPr lang="nl-NL" sz="2200" dirty="0" err="1"/>
              <a:t>arguments</a:t>
            </a:r>
            <a:r>
              <a:rPr lang="nl-NL" sz="2200" dirty="0"/>
              <a:t> </a:t>
            </a:r>
            <a:r>
              <a:rPr lang="nl-NL" sz="2200" dirty="0" err="1"/>
              <a:t>why</a:t>
            </a:r>
            <a:r>
              <a:rPr lang="nl-NL" sz="2200" dirty="0"/>
              <a:t> </a:t>
            </a:r>
            <a:r>
              <a:rPr lang="nl-NL" sz="2200" dirty="0" err="1"/>
              <a:t>people</a:t>
            </a:r>
            <a:r>
              <a:rPr lang="nl-NL" sz="2200" dirty="0"/>
              <a:t> </a:t>
            </a:r>
            <a:r>
              <a:rPr lang="nl-NL" sz="2200" dirty="0" err="1"/>
              <a:t>should</a:t>
            </a:r>
            <a:r>
              <a:rPr lang="nl-NL" sz="2200" dirty="0"/>
              <a:t> </a:t>
            </a:r>
            <a:r>
              <a:rPr lang="nl-NL" sz="2200" dirty="0" err="1"/>
              <a:t>watch</a:t>
            </a:r>
            <a:r>
              <a:rPr lang="nl-NL" sz="2200" dirty="0"/>
              <a:t> </a:t>
            </a:r>
            <a:r>
              <a:rPr lang="nl-NL" sz="2200" dirty="0" err="1"/>
              <a:t>the</a:t>
            </a:r>
            <a:r>
              <a:rPr lang="nl-NL" sz="2200" dirty="0"/>
              <a:t> video. 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sz="2200" dirty="0" err="1"/>
              <a:t>Include</a:t>
            </a:r>
            <a:r>
              <a:rPr lang="nl-NL" sz="2200" dirty="0"/>
              <a:t> at </a:t>
            </a:r>
            <a:r>
              <a:rPr lang="nl-NL" sz="2200" dirty="0" err="1"/>
              <a:t>least</a:t>
            </a:r>
            <a:r>
              <a:rPr lang="nl-NL" sz="2200" dirty="0"/>
              <a:t> </a:t>
            </a:r>
            <a:r>
              <a:rPr lang="nl-NL" sz="2200" dirty="0" err="1"/>
              <a:t>three</a:t>
            </a:r>
            <a:r>
              <a:rPr lang="nl-NL" sz="2200" dirty="0"/>
              <a:t> </a:t>
            </a:r>
            <a:r>
              <a:rPr lang="nl-NL" sz="2200" dirty="0" err="1"/>
              <a:t>linking</a:t>
            </a:r>
            <a:r>
              <a:rPr lang="nl-NL" sz="2200" dirty="0"/>
              <a:t> </a:t>
            </a:r>
            <a:r>
              <a:rPr lang="nl-NL" sz="2200" dirty="0" err="1"/>
              <a:t>words</a:t>
            </a:r>
            <a:r>
              <a:rPr lang="nl-NL" sz="2200" dirty="0"/>
              <a:t> in </a:t>
            </a:r>
            <a:r>
              <a:rPr lang="nl-NL" sz="2200" dirty="0" err="1"/>
              <a:t>the</a:t>
            </a:r>
            <a:r>
              <a:rPr lang="nl-NL" sz="2200" dirty="0"/>
              <a:t> body.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sz="2400" dirty="0" err="1"/>
              <a:t>Conclusion</a:t>
            </a:r>
            <a:r>
              <a:rPr lang="nl-NL" sz="2400" dirty="0"/>
              <a:t>: </a:t>
            </a:r>
            <a:r>
              <a:rPr lang="nl-NL" sz="2400" dirty="0" err="1"/>
              <a:t>choose</a:t>
            </a:r>
            <a:r>
              <a:rPr lang="nl-NL" sz="2400" dirty="0"/>
              <a:t> </a:t>
            </a:r>
            <a:r>
              <a:rPr lang="nl-NL" sz="2400" dirty="0" err="1"/>
              <a:t>one</a:t>
            </a:r>
            <a:r>
              <a:rPr lang="nl-NL" sz="2400" dirty="0"/>
              <a:t> of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endings</a:t>
            </a:r>
            <a:r>
              <a:rPr lang="nl-NL" sz="2400" dirty="0"/>
              <a:t> </a:t>
            </a:r>
            <a:r>
              <a:rPr lang="nl-NL" sz="2400" dirty="0" err="1"/>
              <a:t>discussed</a:t>
            </a:r>
            <a:r>
              <a:rPr lang="nl-NL" sz="2400" dirty="0"/>
              <a:t> in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toolkit</a:t>
            </a:r>
            <a:r>
              <a:rPr lang="nl-NL" sz="2400" dirty="0"/>
              <a:t>.</a:t>
            </a:r>
          </a:p>
          <a:p>
            <a:pPr marL="7429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nl-NL" sz="2200" dirty="0" err="1"/>
              <a:t>Include</a:t>
            </a:r>
            <a:r>
              <a:rPr lang="nl-NL" sz="2200" dirty="0"/>
              <a:t> at </a:t>
            </a:r>
            <a:r>
              <a:rPr lang="nl-NL" sz="2200" dirty="0" err="1"/>
              <a:t>least</a:t>
            </a:r>
            <a:r>
              <a:rPr lang="nl-NL" sz="2200" dirty="0"/>
              <a:t> </a:t>
            </a:r>
            <a:r>
              <a:rPr lang="nl-NL" sz="2200" dirty="0" err="1"/>
              <a:t>one</a:t>
            </a:r>
            <a:r>
              <a:rPr lang="nl-NL" sz="2200" dirty="0"/>
              <a:t> </a:t>
            </a:r>
            <a:r>
              <a:rPr lang="nl-NL" sz="2200" dirty="0" err="1"/>
              <a:t>linking</a:t>
            </a:r>
            <a:r>
              <a:rPr lang="nl-NL" sz="2200" dirty="0"/>
              <a:t> word in </a:t>
            </a:r>
            <a:r>
              <a:rPr lang="nl-NL" sz="2200" dirty="0" err="1"/>
              <a:t>the</a:t>
            </a:r>
            <a:r>
              <a:rPr lang="nl-NL" sz="2200" dirty="0"/>
              <a:t> </a:t>
            </a:r>
            <a:r>
              <a:rPr lang="nl-NL" sz="2200" dirty="0" err="1"/>
              <a:t>conclusion</a:t>
            </a:r>
            <a:r>
              <a:rPr lang="nl-NL" sz="2200" dirty="0"/>
              <a:t>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321546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72C59A3-8E48-B744-9649-663DD3941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7289" y="275933"/>
            <a:ext cx="9052560" cy="51351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nl-NL" sz="3600" b="1" dirty="0"/>
              <a:t>Independent </a:t>
            </a:r>
            <a:r>
              <a:rPr lang="nl-NL" sz="3600" b="1" dirty="0" err="1"/>
              <a:t>activity</a:t>
            </a:r>
            <a:r>
              <a:rPr lang="nl-NL" sz="3600" b="1" dirty="0"/>
              <a:t> – </a:t>
            </a:r>
            <a:r>
              <a:rPr lang="nl-NL" sz="3600" b="1" dirty="0" err="1"/>
              <a:t>outline</a:t>
            </a:r>
            <a:endParaRPr lang="nl-NL" sz="3600" b="1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nl-NL" sz="2800" dirty="0"/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537F2009-C548-0F4F-913F-90E15A875C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15545"/>
              </p:ext>
            </p:extLst>
          </p:nvPr>
        </p:nvGraphicFramePr>
        <p:xfrm>
          <a:off x="2187289" y="1559926"/>
          <a:ext cx="8127999" cy="3280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7446">
                  <a:extLst>
                    <a:ext uri="{9D8B030D-6E8A-4147-A177-3AD203B41FA5}">
                      <a16:colId xmlns:a16="http://schemas.microsoft.com/office/drawing/2014/main" val="2513162176"/>
                    </a:ext>
                  </a:extLst>
                </a:gridCol>
                <a:gridCol w="877330">
                  <a:extLst>
                    <a:ext uri="{9D8B030D-6E8A-4147-A177-3AD203B41FA5}">
                      <a16:colId xmlns:a16="http://schemas.microsoft.com/office/drawing/2014/main" val="1089167417"/>
                    </a:ext>
                  </a:extLst>
                </a:gridCol>
                <a:gridCol w="5533223">
                  <a:extLst>
                    <a:ext uri="{9D8B030D-6E8A-4147-A177-3AD203B41FA5}">
                      <a16:colId xmlns:a16="http://schemas.microsoft.com/office/drawing/2014/main" val="2686406527"/>
                    </a:ext>
                  </a:extLst>
                </a:gridCol>
              </a:tblGrid>
              <a:tr h="706236">
                <a:tc>
                  <a:txBody>
                    <a:bodyPr/>
                    <a:lstStyle/>
                    <a:p>
                      <a:r>
                        <a:rPr lang="nl-NL" dirty="0" err="1"/>
                        <a:t>Section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Tekst part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(sub-)topics </a:t>
                      </a:r>
                      <a:r>
                        <a:rPr lang="nl-NL" dirty="0" err="1"/>
                        <a:t>and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key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words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515102"/>
                  </a:ext>
                </a:extLst>
              </a:tr>
              <a:tr h="409168">
                <a:tc>
                  <a:txBody>
                    <a:bodyPr/>
                    <a:lstStyle/>
                    <a:p>
                      <a:r>
                        <a:rPr lang="nl-NL" dirty="0" err="1"/>
                        <a:t>Introduction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Alain de </a:t>
                      </a:r>
                      <a:r>
                        <a:rPr lang="nl-NL" dirty="0" err="1"/>
                        <a:t>Botton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gives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us</a:t>
                      </a:r>
                      <a:r>
                        <a:rPr lang="nl-NL" dirty="0"/>
                        <a:t> food </a:t>
                      </a:r>
                      <a:r>
                        <a:rPr lang="nl-NL" dirty="0" err="1"/>
                        <a:t>for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thought</a:t>
                      </a:r>
                      <a:r>
                        <a:rPr lang="nl-N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605579"/>
                  </a:ext>
                </a:extLst>
              </a:tr>
              <a:tr h="409168">
                <a:tc>
                  <a:txBody>
                    <a:bodyPr/>
                    <a:lstStyle/>
                    <a:p>
                      <a:r>
                        <a:rPr lang="nl-NL" dirty="0"/>
                        <a:t>Body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i="1" dirty="0" err="1"/>
                        <a:t>Firstly</a:t>
                      </a:r>
                      <a:r>
                        <a:rPr lang="nl-NL" i="1" dirty="0"/>
                        <a:t> </a:t>
                      </a:r>
                      <a:r>
                        <a:rPr lang="nl-NL" dirty="0" err="1"/>
                        <a:t>paints</a:t>
                      </a:r>
                      <a:r>
                        <a:rPr lang="nl-NL" dirty="0"/>
                        <a:t> picture </a:t>
                      </a:r>
                      <a:r>
                        <a:rPr lang="nl-NL" dirty="0" err="1"/>
                        <a:t>people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can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relate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616744"/>
                  </a:ext>
                </a:extLst>
              </a:tr>
              <a:tr h="409168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i="1" dirty="0" err="1"/>
                        <a:t>Moreover</a:t>
                      </a:r>
                      <a:r>
                        <a:rPr lang="nl-NL" dirty="0"/>
                        <a:t> offers </a:t>
                      </a:r>
                      <a:r>
                        <a:rPr lang="nl-NL" dirty="0" err="1"/>
                        <a:t>convincing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arguments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993046"/>
                  </a:ext>
                </a:extLst>
              </a:tr>
              <a:tr h="706236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i="1" dirty="0"/>
                        <a:t>Most </a:t>
                      </a:r>
                      <a:r>
                        <a:rPr lang="nl-NL" i="1" dirty="0" err="1"/>
                        <a:t>importantly</a:t>
                      </a:r>
                      <a:r>
                        <a:rPr lang="nl-NL" i="1" dirty="0"/>
                        <a:t> </a:t>
                      </a:r>
                      <a:r>
                        <a:rPr lang="nl-NL" dirty="0" err="1"/>
                        <a:t>respects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people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who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failed</a:t>
                      </a:r>
                      <a:r>
                        <a:rPr lang="nl-N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82378"/>
                  </a:ext>
                </a:extLst>
              </a:tr>
              <a:tr h="409168">
                <a:tc>
                  <a:txBody>
                    <a:bodyPr/>
                    <a:lstStyle/>
                    <a:p>
                      <a:r>
                        <a:rPr lang="nl-NL" dirty="0" err="1"/>
                        <a:t>Conclusion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i="1" dirty="0"/>
                        <a:t>In </a:t>
                      </a:r>
                      <a:r>
                        <a:rPr lang="nl-NL" i="1" dirty="0" err="1"/>
                        <a:t>conclusion</a:t>
                      </a:r>
                      <a:r>
                        <a:rPr lang="nl-NL" dirty="0"/>
                        <a:t> Alain </a:t>
                      </a:r>
                      <a:r>
                        <a:rPr lang="nl-NL" dirty="0" err="1"/>
                        <a:t>provides</a:t>
                      </a:r>
                      <a:r>
                        <a:rPr lang="nl-NL" dirty="0"/>
                        <a:t> a different </a:t>
                      </a:r>
                      <a:r>
                        <a:rPr lang="nl-NL" dirty="0" err="1"/>
                        <a:t>perspective</a:t>
                      </a:r>
                      <a:r>
                        <a:rPr lang="nl-NL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335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35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uttype">
  <a:themeElements>
    <a:clrScheme name="Hout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out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out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{1B678C7F-9105-AF4C-B176-01BE2461D364}tf10001070</Template>
  <TotalTime>19186</TotalTime>
  <Words>977</Words>
  <Application>Microsoft Macintosh PowerPoint</Application>
  <PresentationFormat>Breedbeeld</PresentationFormat>
  <Paragraphs>132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9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20" baseType="lpstr">
      <vt:lpstr>Arial</vt:lpstr>
      <vt:lpstr>Calibri</vt:lpstr>
      <vt:lpstr>Georgia</vt:lpstr>
      <vt:lpstr>Rockwell</vt:lpstr>
      <vt:lpstr>Rockwell Condensed</vt:lpstr>
      <vt:lpstr>Rockwell Extra Bold</vt:lpstr>
      <vt:lpstr>Segoe Print</vt:lpstr>
      <vt:lpstr>Times New Roman</vt:lpstr>
      <vt:lpstr>Wingdings</vt:lpstr>
      <vt:lpstr>Houttype</vt:lpstr>
      <vt:lpstr>Writing – spelling &amp; signaalwoorden</vt:lpstr>
      <vt:lpstr>PowerPoint-presentatie</vt:lpstr>
      <vt:lpstr>PowerPoint-presentatie</vt:lpstr>
      <vt:lpstr>PowerPoint-presentatie</vt:lpstr>
      <vt:lpstr>Speaking &amp; writing exam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2 - Thursday</dc:title>
  <dc:creator>nathalie keunen</dc:creator>
  <cp:lastModifiedBy>nathalie keunen</cp:lastModifiedBy>
  <cp:revision>80</cp:revision>
  <dcterms:created xsi:type="dcterms:W3CDTF">2020-09-03T05:43:53Z</dcterms:created>
  <dcterms:modified xsi:type="dcterms:W3CDTF">2021-02-22T10:01:27Z</dcterms:modified>
</cp:coreProperties>
</file>