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35" r:id="rId3"/>
    <p:sldId id="334" r:id="rId4"/>
    <p:sldId id="336" r:id="rId5"/>
    <p:sldId id="311" r:id="rId6"/>
    <p:sldId id="316" r:id="rId7"/>
    <p:sldId id="330" r:id="rId8"/>
    <p:sldId id="318" r:id="rId9"/>
    <p:sldId id="332" r:id="rId10"/>
    <p:sldId id="333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4"/>
    <p:restoredTop sz="94778"/>
  </p:normalViewPr>
  <p:slideViewPr>
    <p:cSldViewPr snapToGrid="0" snapToObjects="1">
      <p:cViewPr varScale="1">
        <p:scale>
          <a:sx n="62" d="100"/>
          <a:sy n="62" d="100"/>
        </p:scale>
        <p:origin x="224" y="64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22-02-2021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Writing</a:t>
            </a:r>
            <a:r>
              <a:rPr lang="nl-NL" dirty="0"/>
              <a:t> – spelling &amp; signaalwoorden</a:t>
            </a:r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687554" cy="63472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 err="1"/>
              <a:t>Article</a:t>
            </a:r>
            <a:r>
              <a:rPr lang="nl-NL" sz="3600" b="1" dirty="0"/>
              <a:t> </a:t>
            </a:r>
            <a:r>
              <a:rPr lang="nl-NL" sz="3600" b="1" dirty="0" err="1"/>
              <a:t>with</a:t>
            </a:r>
            <a:r>
              <a:rPr lang="nl-NL" sz="3600" b="1" dirty="0"/>
              <a:t> </a:t>
            </a:r>
            <a:r>
              <a:rPr lang="nl-NL" sz="3600" b="1" dirty="0" err="1"/>
              <a:t>linking</a:t>
            </a:r>
            <a:r>
              <a:rPr lang="nl-NL" sz="3600" b="1" dirty="0"/>
              <a:t> </a:t>
            </a:r>
            <a:r>
              <a:rPr lang="nl-NL" sz="3600" b="1" dirty="0" err="1"/>
              <a:t>words</a:t>
            </a:r>
            <a:r>
              <a:rPr lang="nl-NL" sz="3600" b="1" dirty="0"/>
              <a:t> - </a:t>
            </a:r>
            <a:r>
              <a:rPr lang="nl-NL" sz="2400" b="1" dirty="0" err="1"/>
              <a:t>slightly</a:t>
            </a:r>
            <a:r>
              <a:rPr lang="nl-NL" sz="2400" b="1" dirty="0"/>
              <a:t> overdone </a:t>
            </a:r>
            <a:r>
              <a:rPr lang="nl-NL" sz="2400" b="1" dirty="0">
                <a:sym typeface="Wingdings" pitchFamily="2" charset="2"/>
              </a:rPr>
              <a:t></a:t>
            </a:r>
            <a:endParaRPr lang="nl-NL" sz="2400" b="1" dirty="0"/>
          </a:p>
          <a:p>
            <a:pPr>
              <a:lnSpc>
                <a:spcPct val="100000"/>
              </a:lnSpc>
            </a:pPr>
            <a:endParaRPr lang="nl-NL" sz="2200" dirty="0">
              <a:latin typeface="Georgia" panose="02040502050405020303" pitchFamily="18" charset="0"/>
            </a:endParaRPr>
          </a:p>
          <a:p>
            <a:pPr>
              <a:lnSpc>
                <a:spcPct val="100000"/>
              </a:lnSpc>
            </a:pPr>
            <a:r>
              <a:rPr lang="nl-NL" sz="2200" dirty="0">
                <a:latin typeface="Georgia" panose="02040502050405020303" pitchFamily="18" charset="0"/>
              </a:rPr>
              <a:t>Alain de </a:t>
            </a:r>
            <a:r>
              <a:rPr lang="nl-NL" sz="2200" dirty="0" err="1">
                <a:latin typeface="Georgia" panose="02040502050405020303" pitchFamily="18" charset="0"/>
              </a:rPr>
              <a:t>Botton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gives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us</a:t>
            </a:r>
            <a:r>
              <a:rPr lang="nl-NL" sz="2200" dirty="0">
                <a:latin typeface="Georgia" panose="02040502050405020303" pitchFamily="18" charset="0"/>
              </a:rPr>
              <a:t> food </a:t>
            </a:r>
            <a:r>
              <a:rPr lang="nl-NL" sz="2200" dirty="0" err="1">
                <a:latin typeface="Georgia" panose="02040502050405020303" pitchFamily="18" charset="0"/>
              </a:rPr>
              <a:t>for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thought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with</a:t>
            </a:r>
            <a:r>
              <a:rPr lang="nl-NL" sz="2200" dirty="0">
                <a:latin typeface="Georgia" panose="02040502050405020303" pitchFamily="18" charset="0"/>
              </a:rPr>
              <a:t> his Ted Talk </a:t>
            </a:r>
            <a:r>
              <a:rPr lang="nl-NL" sz="2200" dirty="0" err="1">
                <a:latin typeface="Georgia" panose="02040502050405020303" pitchFamily="18" charset="0"/>
              </a:rPr>
              <a:t>about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success</a:t>
            </a:r>
            <a:r>
              <a:rPr lang="nl-NL" sz="22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nl-NL" sz="2200" i="1" dirty="0" err="1">
                <a:latin typeface="Georgia" panose="02040502050405020303" pitchFamily="18" charset="0"/>
              </a:rPr>
              <a:t>Firstly</a:t>
            </a:r>
            <a:r>
              <a:rPr lang="nl-NL" sz="2200" dirty="0">
                <a:latin typeface="Georgia" panose="02040502050405020303" pitchFamily="18" charset="0"/>
              </a:rPr>
              <a:t> he </a:t>
            </a:r>
            <a:r>
              <a:rPr lang="nl-NL" sz="2200" dirty="0" err="1">
                <a:latin typeface="Georgia" panose="02040502050405020303" pitchFamily="18" charset="0"/>
              </a:rPr>
              <a:t>paints</a:t>
            </a:r>
            <a:r>
              <a:rPr lang="nl-NL" sz="2200" dirty="0">
                <a:latin typeface="Georgia" panose="02040502050405020303" pitchFamily="18" charset="0"/>
              </a:rPr>
              <a:t> a picture </a:t>
            </a:r>
            <a:r>
              <a:rPr lang="nl-NL" sz="2200" dirty="0" err="1">
                <a:latin typeface="Georgia" panose="02040502050405020303" pitchFamily="18" charset="0"/>
              </a:rPr>
              <a:t>many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people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can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relate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. Alain </a:t>
            </a:r>
            <a:r>
              <a:rPr lang="nl-NL" sz="2200" dirty="0" err="1">
                <a:latin typeface="Georgia" panose="02040502050405020303" pitchFamily="18" charset="0"/>
              </a:rPr>
              <a:t>talks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about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the</a:t>
            </a:r>
            <a:r>
              <a:rPr lang="nl-NL" sz="2200" dirty="0">
                <a:latin typeface="Georgia" panose="02040502050405020303" pitchFamily="18" charset="0"/>
              </a:rPr>
              <a:t> contrast </a:t>
            </a:r>
            <a:r>
              <a:rPr lang="nl-NL" sz="2200" dirty="0" err="1">
                <a:latin typeface="Georgia" panose="02040502050405020303" pitchFamily="18" charset="0"/>
              </a:rPr>
              <a:t>between</a:t>
            </a:r>
            <a:r>
              <a:rPr lang="nl-NL" sz="2200" dirty="0">
                <a:latin typeface="Georgia" panose="02040502050405020303" pitchFamily="18" charset="0"/>
              </a:rPr>
              <a:t> his </a:t>
            </a:r>
            <a:r>
              <a:rPr lang="nl-NL" sz="2200" dirty="0" err="1">
                <a:latin typeface="Georgia" panose="02040502050405020303" pitchFamily="18" charset="0"/>
              </a:rPr>
              <a:t>own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expectations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and</a:t>
            </a:r>
            <a:r>
              <a:rPr lang="nl-NL" sz="2200" dirty="0">
                <a:latin typeface="Georgia" panose="02040502050405020303" pitchFamily="18" charset="0"/>
              </a:rPr>
              <a:t> his </a:t>
            </a:r>
            <a:r>
              <a:rPr lang="nl-NL" sz="2200" dirty="0" err="1">
                <a:latin typeface="Georgia" panose="02040502050405020303" pitchFamily="18" charset="0"/>
              </a:rPr>
              <a:t>current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reality</a:t>
            </a:r>
            <a:r>
              <a:rPr lang="nl-NL" sz="2200" dirty="0">
                <a:latin typeface="Georgia" panose="02040502050405020303" pitchFamily="18" charset="0"/>
              </a:rPr>
              <a:t> as </a:t>
            </a:r>
            <a:r>
              <a:rPr lang="nl-NL" sz="2200" dirty="0" err="1">
                <a:latin typeface="Georgia" panose="02040502050405020303" pitchFamily="18" charset="0"/>
              </a:rPr>
              <a:t>an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example</a:t>
            </a:r>
            <a:r>
              <a:rPr lang="nl-NL" sz="2200" dirty="0">
                <a:latin typeface="Georgia" panose="02040502050405020303" pitchFamily="18" charset="0"/>
              </a:rPr>
              <a:t> of </a:t>
            </a:r>
            <a:r>
              <a:rPr lang="nl-NL" sz="2200" dirty="0" err="1">
                <a:latin typeface="Georgia" panose="02040502050405020303" pitchFamily="18" charset="0"/>
              </a:rPr>
              <a:t>how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many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people</a:t>
            </a:r>
            <a:r>
              <a:rPr lang="nl-NL" sz="2200" dirty="0">
                <a:latin typeface="Georgia" panose="02040502050405020303" pitchFamily="18" charset="0"/>
              </a:rPr>
              <a:t> feel. </a:t>
            </a:r>
            <a:r>
              <a:rPr lang="nl-NL" sz="2200" i="1" dirty="0">
                <a:latin typeface="Georgia" panose="02040502050405020303" pitchFamily="18" charset="0"/>
              </a:rPr>
              <a:t>As a </a:t>
            </a:r>
            <a:r>
              <a:rPr lang="nl-NL" sz="2200" i="1" dirty="0" err="1">
                <a:latin typeface="Georgia" panose="02040502050405020303" pitchFamily="18" charset="0"/>
              </a:rPr>
              <a:t>result</a:t>
            </a:r>
            <a:r>
              <a:rPr lang="nl-NL" sz="2200" dirty="0">
                <a:latin typeface="Georgia" panose="02040502050405020303" pitchFamily="18" charset="0"/>
              </a:rPr>
              <a:t>, he </a:t>
            </a:r>
            <a:r>
              <a:rPr lang="nl-NL" sz="2200" dirty="0" err="1">
                <a:latin typeface="Georgia" panose="02040502050405020303" pitchFamily="18" charset="0"/>
              </a:rPr>
              <a:t>creates</a:t>
            </a:r>
            <a:r>
              <a:rPr lang="nl-NL" sz="2200" dirty="0">
                <a:latin typeface="Georgia" panose="02040502050405020303" pitchFamily="18" charset="0"/>
              </a:rPr>
              <a:t> a light </a:t>
            </a:r>
            <a:r>
              <a:rPr lang="nl-NL" sz="2200" dirty="0" err="1">
                <a:latin typeface="Georgia" panose="02040502050405020303" pitchFamily="18" charset="0"/>
              </a:rPr>
              <a:t>hearted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atmosphere</a:t>
            </a:r>
            <a:r>
              <a:rPr lang="nl-NL" sz="22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nl-NL" sz="2200" i="1" dirty="0" err="1">
                <a:latin typeface="Georgia" panose="02040502050405020303" pitchFamily="18" charset="0"/>
              </a:rPr>
              <a:t>Moreover</a:t>
            </a:r>
            <a:r>
              <a:rPr lang="nl-NL" sz="2200" dirty="0">
                <a:latin typeface="Georgia" panose="02040502050405020303" pitchFamily="18" charset="0"/>
              </a:rPr>
              <a:t>, he </a:t>
            </a:r>
            <a:r>
              <a:rPr lang="nl-NL" sz="2200" dirty="0" err="1">
                <a:latin typeface="Georgia" panose="02040502050405020303" pitchFamily="18" charset="0"/>
              </a:rPr>
              <a:t>makes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you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laugh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by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offering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examples</a:t>
            </a:r>
            <a:r>
              <a:rPr lang="nl-NL" sz="2200" dirty="0">
                <a:latin typeface="Georgia" panose="02040502050405020303" pitchFamily="18" charset="0"/>
              </a:rPr>
              <a:t> we </a:t>
            </a:r>
            <a:r>
              <a:rPr lang="nl-NL" sz="2200" dirty="0" err="1">
                <a:latin typeface="Georgia" panose="02040502050405020303" pitchFamily="18" charset="0"/>
              </a:rPr>
              <a:t>all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recognise</a:t>
            </a:r>
            <a:r>
              <a:rPr lang="nl-NL" sz="2200" dirty="0">
                <a:latin typeface="Georgia" panose="02040502050405020303" pitchFamily="18" charset="0"/>
              </a:rPr>
              <a:t> in </a:t>
            </a:r>
            <a:r>
              <a:rPr lang="nl-NL" sz="2200" dirty="0" err="1">
                <a:latin typeface="Georgia" panose="02040502050405020303" pitchFamily="18" charset="0"/>
              </a:rPr>
              <a:t>our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daily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lives</a:t>
            </a:r>
            <a:r>
              <a:rPr lang="nl-NL" sz="2200" dirty="0">
                <a:latin typeface="Georgia" panose="02040502050405020303" pitchFamily="18" charset="0"/>
              </a:rPr>
              <a:t>; like </a:t>
            </a:r>
            <a:r>
              <a:rPr lang="nl-NL" sz="2200" dirty="0" err="1">
                <a:latin typeface="Georgia" panose="02040502050405020303" pitchFamily="18" charset="0"/>
              </a:rPr>
              <a:t>how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 deal </a:t>
            </a:r>
            <a:r>
              <a:rPr lang="nl-NL" sz="2200" dirty="0" err="1">
                <a:latin typeface="Georgia" panose="02040502050405020303" pitchFamily="18" charset="0"/>
              </a:rPr>
              <a:t>with</a:t>
            </a:r>
            <a:r>
              <a:rPr lang="nl-NL" sz="2200" dirty="0">
                <a:latin typeface="Georgia" panose="02040502050405020303" pitchFamily="18" charset="0"/>
              </a:rPr>
              <a:t> job snobs at a party. </a:t>
            </a:r>
            <a:r>
              <a:rPr lang="nl-NL" sz="2200" i="1" dirty="0">
                <a:latin typeface="Georgia" panose="02040502050405020303" pitchFamily="18" charset="0"/>
              </a:rPr>
              <a:t>In </a:t>
            </a:r>
            <a:r>
              <a:rPr lang="nl-NL" sz="2200" i="1" dirty="0" err="1">
                <a:latin typeface="Georgia" panose="02040502050405020303" pitchFamily="18" charset="0"/>
              </a:rPr>
              <a:t>addition</a:t>
            </a:r>
            <a:r>
              <a:rPr lang="nl-NL" sz="2200" i="1" dirty="0">
                <a:latin typeface="Georgia" panose="02040502050405020303" pitchFamily="18" charset="0"/>
              </a:rPr>
              <a:t> </a:t>
            </a:r>
            <a:r>
              <a:rPr lang="nl-NL" sz="2200" i="1" dirty="0" err="1">
                <a:latin typeface="Georgia" panose="02040502050405020303" pitchFamily="18" charset="0"/>
              </a:rPr>
              <a:t>to</a:t>
            </a:r>
            <a:r>
              <a:rPr lang="nl-NL" sz="2200" i="1" dirty="0">
                <a:latin typeface="Georgia" panose="02040502050405020303" pitchFamily="18" charset="0"/>
              </a:rPr>
              <a:t> </a:t>
            </a:r>
            <a:r>
              <a:rPr lang="nl-NL" sz="2200" i="1" dirty="0" err="1">
                <a:latin typeface="Georgia" panose="02040502050405020303" pitchFamily="18" charset="0"/>
              </a:rPr>
              <a:t>that</a:t>
            </a:r>
            <a:r>
              <a:rPr lang="nl-NL" sz="2200" i="1" dirty="0">
                <a:latin typeface="Georgia" panose="02040502050405020303" pitchFamily="18" charset="0"/>
              </a:rPr>
              <a:t> </a:t>
            </a:r>
            <a:r>
              <a:rPr lang="nl-NL" sz="2200" dirty="0">
                <a:latin typeface="Georgia" panose="02040502050405020303" pitchFamily="18" charset="0"/>
              </a:rPr>
              <a:t>he </a:t>
            </a:r>
            <a:r>
              <a:rPr lang="nl-NL" sz="2200" dirty="0" err="1">
                <a:latin typeface="Georgia" panose="02040502050405020303" pitchFamily="18" charset="0"/>
              </a:rPr>
              <a:t>advises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people</a:t>
            </a:r>
            <a:r>
              <a:rPr lang="nl-NL" sz="2200" dirty="0">
                <a:latin typeface="Georgia" panose="02040502050405020303" pitchFamily="18" charset="0"/>
              </a:rPr>
              <a:t> never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 go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 a school </a:t>
            </a:r>
            <a:r>
              <a:rPr lang="nl-NL" sz="2200" dirty="0" err="1">
                <a:latin typeface="Georgia" panose="02040502050405020303" pitchFamily="18" charset="0"/>
              </a:rPr>
              <a:t>reunion</a:t>
            </a:r>
            <a:r>
              <a:rPr lang="nl-NL" sz="22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nl-NL" sz="2200" i="1" dirty="0">
                <a:latin typeface="Georgia" panose="02040502050405020303" pitchFamily="18" charset="0"/>
              </a:rPr>
              <a:t>Most </a:t>
            </a:r>
            <a:r>
              <a:rPr lang="nl-NL" sz="2200" i="1" dirty="0" err="1">
                <a:latin typeface="Georgia" panose="02040502050405020303" pitchFamily="18" charset="0"/>
              </a:rPr>
              <a:t>importantly</a:t>
            </a:r>
            <a:r>
              <a:rPr lang="nl-NL" sz="2200" i="1" dirty="0">
                <a:latin typeface="Georgia" panose="02040502050405020303" pitchFamily="18" charset="0"/>
              </a:rPr>
              <a:t> </a:t>
            </a:r>
            <a:r>
              <a:rPr lang="nl-NL" sz="2200" dirty="0">
                <a:latin typeface="Georgia" panose="02040502050405020303" pitchFamily="18" charset="0"/>
              </a:rPr>
              <a:t>he </a:t>
            </a:r>
            <a:r>
              <a:rPr lang="nl-NL" sz="2200" dirty="0" err="1">
                <a:latin typeface="Georgia" panose="02040502050405020303" pitchFamily="18" charset="0"/>
              </a:rPr>
              <a:t>reflects</a:t>
            </a:r>
            <a:r>
              <a:rPr lang="nl-NL" sz="2200" dirty="0">
                <a:latin typeface="Georgia" panose="02040502050405020303" pitchFamily="18" charset="0"/>
              </a:rPr>
              <a:t> on his </a:t>
            </a:r>
            <a:r>
              <a:rPr lang="nl-NL" sz="2200" dirty="0" err="1">
                <a:latin typeface="Georgia" panose="02040502050405020303" pitchFamily="18" charset="0"/>
              </a:rPr>
              <a:t>own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ideas</a:t>
            </a:r>
            <a:r>
              <a:rPr lang="nl-NL" sz="2200" dirty="0">
                <a:latin typeface="Georgia" panose="02040502050405020303" pitchFamily="18" charset="0"/>
              </a:rPr>
              <a:t> of </a:t>
            </a:r>
            <a:r>
              <a:rPr lang="nl-NL" sz="2200" dirty="0" err="1">
                <a:latin typeface="Georgia" panose="02040502050405020303" pitchFamily="18" charset="0"/>
              </a:rPr>
              <a:t>success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and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respects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people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who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failed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 live up </a:t>
            </a:r>
            <a:r>
              <a:rPr lang="nl-NL" sz="2200" dirty="0" err="1">
                <a:latin typeface="Georgia" panose="02040502050405020303" pitchFamily="18" charset="0"/>
              </a:rPr>
              <a:t>to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their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own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expectations</a:t>
            </a:r>
            <a:r>
              <a:rPr lang="nl-NL" sz="22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nl-NL" sz="2200" i="1" dirty="0">
                <a:latin typeface="Georgia" panose="02040502050405020303" pitchFamily="18" charset="0"/>
              </a:rPr>
              <a:t>In </a:t>
            </a:r>
            <a:r>
              <a:rPr lang="nl-NL" sz="2200" i="1" dirty="0" err="1">
                <a:latin typeface="Georgia" panose="02040502050405020303" pitchFamily="18" charset="0"/>
              </a:rPr>
              <a:t>conclusion</a:t>
            </a:r>
            <a:r>
              <a:rPr lang="nl-NL" sz="2200" b="1" dirty="0">
                <a:latin typeface="Georgia" panose="02040502050405020303" pitchFamily="18" charset="0"/>
              </a:rPr>
              <a:t>,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if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you</a:t>
            </a:r>
            <a:r>
              <a:rPr lang="nl-NL" sz="2200" dirty="0">
                <a:latin typeface="Georgia" panose="02040502050405020303" pitchFamily="18" charset="0"/>
              </a:rPr>
              <a:t> are </a:t>
            </a:r>
            <a:r>
              <a:rPr lang="nl-NL" sz="2200" dirty="0" err="1">
                <a:latin typeface="Georgia" panose="02040502050405020303" pitchFamily="18" charset="0"/>
              </a:rPr>
              <a:t>craving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for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an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alternative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vision</a:t>
            </a:r>
            <a:r>
              <a:rPr lang="nl-NL" sz="2200" dirty="0">
                <a:latin typeface="Georgia" panose="02040502050405020303" pitchFamily="18" charset="0"/>
              </a:rPr>
              <a:t> of </a:t>
            </a:r>
            <a:r>
              <a:rPr lang="nl-NL" sz="2200" dirty="0" err="1">
                <a:latin typeface="Georgia" panose="02040502050405020303" pitchFamily="18" charset="0"/>
              </a:rPr>
              <a:t>what</a:t>
            </a:r>
            <a:r>
              <a:rPr lang="nl-NL" sz="2200" dirty="0">
                <a:latin typeface="Georgia" panose="02040502050405020303" pitchFamily="18" charset="0"/>
              </a:rPr>
              <a:t> </a:t>
            </a:r>
            <a:r>
              <a:rPr lang="nl-NL" sz="2200" dirty="0" err="1">
                <a:latin typeface="Georgia" panose="02040502050405020303" pitchFamily="18" charset="0"/>
              </a:rPr>
              <a:t>success</a:t>
            </a:r>
            <a:r>
              <a:rPr lang="nl-NL" sz="2200" dirty="0">
                <a:latin typeface="Georgia" panose="02040502050405020303" pitchFamily="18" charset="0"/>
              </a:rPr>
              <a:t> means, </a:t>
            </a:r>
            <a:r>
              <a:rPr lang="nl-NL" sz="2200" dirty="0" err="1">
                <a:latin typeface="Georgia" panose="02040502050405020303" pitchFamily="18" charset="0"/>
              </a:rPr>
              <a:t>watch</a:t>
            </a:r>
            <a:r>
              <a:rPr lang="nl-NL" sz="2200" dirty="0">
                <a:latin typeface="Georgia" panose="02040502050405020303" pitchFamily="18" charset="0"/>
              </a:rPr>
              <a:t> Alain de </a:t>
            </a:r>
            <a:r>
              <a:rPr lang="nl-NL" sz="2200" dirty="0" err="1">
                <a:latin typeface="Georgia" panose="02040502050405020303" pitchFamily="18" charset="0"/>
              </a:rPr>
              <a:t>Botton</a:t>
            </a:r>
            <a:r>
              <a:rPr lang="nl-NL" sz="2200" dirty="0">
                <a:latin typeface="Georgia" panose="02040502050405020303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2800" dirty="0"/>
          </a:p>
          <a:p>
            <a:pPr>
              <a:lnSpc>
                <a:spcPct val="100000"/>
              </a:lnSpc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0429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55151"/>
            <a:ext cx="9052560" cy="4555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5 spelling tips </a:t>
            </a:r>
            <a:r>
              <a:rPr lang="nl-NL" sz="3600" b="1" dirty="0" err="1"/>
              <a:t>to</a:t>
            </a:r>
            <a:r>
              <a:rPr lang="nl-NL" sz="3600" b="1" dirty="0"/>
              <a:t> </a:t>
            </a:r>
            <a:r>
              <a:rPr lang="nl-NL" sz="3600" b="1" dirty="0" err="1"/>
              <a:t>easily</a:t>
            </a:r>
            <a:r>
              <a:rPr lang="nl-NL" sz="3600" b="1" dirty="0"/>
              <a:t> upgrade </a:t>
            </a:r>
            <a:r>
              <a:rPr lang="nl-NL" sz="3600" b="1" dirty="0" err="1"/>
              <a:t>your</a:t>
            </a:r>
            <a:r>
              <a:rPr lang="nl-NL" sz="3600" b="1" dirty="0"/>
              <a:t> spelling</a:t>
            </a:r>
          </a:p>
          <a:p>
            <a:endParaRPr lang="en-US" sz="3600" b="1" dirty="0"/>
          </a:p>
          <a:p>
            <a:r>
              <a:rPr lang="en-US" sz="3600" b="1" dirty="0"/>
              <a:t>Wiki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545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4555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 err="1"/>
              <a:t>Writing</a:t>
            </a:r>
            <a:r>
              <a:rPr lang="nl-NL" sz="3600" b="1" dirty="0"/>
              <a:t> – correct </a:t>
            </a:r>
            <a:r>
              <a:rPr lang="nl-NL" sz="3600" b="1" dirty="0" err="1"/>
              <a:t>the</a:t>
            </a:r>
            <a:r>
              <a:rPr lang="nl-NL" sz="3600" b="1" dirty="0"/>
              <a:t> mistakes</a:t>
            </a:r>
          </a:p>
          <a:p>
            <a:r>
              <a:rPr lang="en-US" dirty="0"/>
              <a:t>Dear Sir/Miss,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I think </a:t>
            </a:r>
            <a:r>
              <a:rPr lang="en-US" dirty="0" err="1"/>
              <a:t>i’d</a:t>
            </a:r>
            <a:r>
              <a:rPr lang="en-US" dirty="0"/>
              <a:t> be a good help at you’re supermarket. </a:t>
            </a:r>
            <a:r>
              <a:rPr lang="en-US" dirty="0" err="1"/>
              <a:t>i</a:t>
            </a:r>
            <a:r>
              <a:rPr lang="en-US" dirty="0"/>
              <a:t> work for two years in a supermarket. </a:t>
            </a:r>
            <a:r>
              <a:rPr lang="en-US" dirty="0" err="1"/>
              <a:t>i</a:t>
            </a:r>
            <a:r>
              <a:rPr lang="en-US" dirty="0"/>
              <a:t> am a cashier at the supermarket were </a:t>
            </a:r>
            <a:r>
              <a:rPr lang="en-US" dirty="0" err="1"/>
              <a:t>i</a:t>
            </a:r>
            <a:r>
              <a:rPr lang="en-US" dirty="0"/>
              <a:t> work. my qualities improve a lot last year because I </a:t>
            </a:r>
            <a:r>
              <a:rPr lang="en-US" dirty="0" err="1"/>
              <a:t>startet</a:t>
            </a:r>
            <a:r>
              <a:rPr lang="en-US" dirty="0"/>
              <a:t> a communications course whit my colleges. At first, </a:t>
            </a:r>
            <a:r>
              <a:rPr lang="en-US" dirty="0" err="1"/>
              <a:t>i</a:t>
            </a:r>
            <a:r>
              <a:rPr lang="en-US" dirty="0"/>
              <a:t> didn’t liked the course, but after a wail appreciated </a:t>
            </a:r>
            <a:r>
              <a:rPr lang="en-US" dirty="0" err="1"/>
              <a:t>i</a:t>
            </a:r>
            <a:r>
              <a:rPr lang="en-US" dirty="0"/>
              <a:t> there </a:t>
            </a:r>
            <a:r>
              <a:rPr lang="en-US" dirty="0" err="1"/>
              <a:t>excercises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Kind regards, </a:t>
            </a:r>
          </a:p>
          <a:p>
            <a:r>
              <a:rPr lang="en-US" dirty="0"/>
              <a:t>Nathalie Keunen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5 spelling tips to easily upgrade your spelling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4113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4555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 err="1"/>
              <a:t>Writing</a:t>
            </a:r>
            <a:r>
              <a:rPr lang="nl-NL" sz="3600" b="1" dirty="0"/>
              <a:t> – correct </a:t>
            </a:r>
            <a:r>
              <a:rPr lang="nl-NL" sz="3600" b="1" dirty="0" err="1"/>
              <a:t>the</a:t>
            </a:r>
            <a:r>
              <a:rPr lang="nl-NL" sz="3600" b="1" dirty="0"/>
              <a:t> mistakes</a:t>
            </a:r>
          </a:p>
          <a:p>
            <a:r>
              <a:rPr lang="en-US" dirty="0"/>
              <a:t>Dear </a:t>
            </a:r>
            <a:r>
              <a:rPr lang="en-US" b="1" dirty="0"/>
              <a:t>Sir/Miss</a:t>
            </a:r>
            <a:r>
              <a:rPr lang="en-US" dirty="0"/>
              <a:t>, </a:t>
            </a:r>
            <a:r>
              <a:rPr lang="en-US" i="1" dirty="0"/>
              <a:t>Sir/Madam,</a:t>
            </a:r>
            <a:endParaRPr lang="nl-NL" i="1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I think </a:t>
            </a:r>
            <a:r>
              <a:rPr lang="en-US" b="1" dirty="0" err="1"/>
              <a:t>i’d</a:t>
            </a:r>
            <a:r>
              <a:rPr lang="en-US" dirty="0"/>
              <a:t> </a:t>
            </a:r>
            <a:r>
              <a:rPr lang="en-US" i="1" dirty="0"/>
              <a:t>(I would) </a:t>
            </a:r>
            <a:r>
              <a:rPr lang="en-US" dirty="0"/>
              <a:t>be a good help at </a:t>
            </a:r>
            <a:r>
              <a:rPr lang="en-US" b="1" dirty="0"/>
              <a:t>you’re </a:t>
            </a:r>
            <a:r>
              <a:rPr lang="en-US" b="1" i="1" dirty="0"/>
              <a:t>(your)</a:t>
            </a:r>
            <a:r>
              <a:rPr lang="en-US" b="1" dirty="0"/>
              <a:t> </a:t>
            </a:r>
            <a:r>
              <a:rPr lang="en-US" dirty="0"/>
              <a:t>supermarket. </a:t>
            </a:r>
          </a:p>
          <a:p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i="1" dirty="0"/>
              <a:t>(I) (have) </a:t>
            </a:r>
            <a:r>
              <a:rPr lang="en-US" b="1" dirty="0"/>
              <a:t>work</a:t>
            </a:r>
            <a:r>
              <a:rPr lang="en-US" dirty="0"/>
              <a:t>(</a:t>
            </a:r>
            <a:r>
              <a:rPr lang="en-US" i="1" dirty="0" err="1"/>
              <a:t>ed</a:t>
            </a:r>
            <a:r>
              <a:rPr lang="en-US" i="1" dirty="0"/>
              <a:t>)</a:t>
            </a:r>
            <a:r>
              <a:rPr lang="en-US" dirty="0"/>
              <a:t> in a supermarket for two years (now). </a:t>
            </a:r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i="1" dirty="0"/>
              <a:t>(I)</a:t>
            </a:r>
            <a:r>
              <a:rPr lang="en-US" dirty="0"/>
              <a:t> am a cashier at the supermarket </a:t>
            </a:r>
            <a:r>
              <a:rPr lang="en-US" b="1" dirty="0"/>
              <a:t>were </a:t>
            </a:r>
            <a:r>
              <a:rPr lang="en-US" b="1" i="1" dirty="0"/>
              <a:t>(where) </a:t>
            </a:r>
            <a:r>
              <a:rPr lang="en-US" b="1" dirty="0" err="1"/>
              <a:t>i</a:t>
            </a:r>
            <a:r>
              <a:rPr lang="en-US" dirty="0"/>
              <a:t> (I) work. </a:t>
            </a:r>
          </a:p>
          <a:p>
            <a:r>
              <a:rPr lang="en-US" b="1" dirty="0"/>
              <a:t>I worked at a supermarket for two years. I was a cashier at the supermarket where I worked.</a:t>
            </a:r>
          </a:p>
          <a:p>
            <a:r>
              <a:rPr lang="en-US" b="1" dirty="0"/>
              <a:t>my (</a:t>
            </a:r>
            <a:r>
              <a:rPr lang="en-US" b="1" i="1" dirty="0"/>
              <a:t>My)</a:t>
            </a:r>
            <a:r>
              <a:rPr lang="en-US" dirty="0"/>
              <a:t> qualities </a:t>
            </a:r>
            <a:r>
              <a:rPr lang="en-US" b="1" dirty="0"/>
              <a:t>improve(</a:t>
            </a:r>
            <a:r>
              <a:rPr lang="en-US" b="1" i="1" dirty="0"/>
              <a:t>d)</a:t>
            </a:r>
            <a:r>
              <a:rPr lang="en-US" dirty="0"/>
              <a:t> a lot last year because I </a:t>
            </a:r>
            <a:r>
              <a:rPr lang="en-US" b="1" dirty="0" err="1"/>
              <a:t>startet</a:t>
            </a:r>
            <a:r>
              <a:rPr lang="en-US" b="1" dirty="0"/>
              <a:t> </a:t>
            </a:r>
            <a:r>
              <a:rPr lang="en-US" b="1" i="1" dirty="0"/>
              <a:t>(started)</a:t>
            </a:r>
            <a:r>
              <a:rPr lang="en-US" dirty="0"/>
              <a:t> a communications course </a:t>
            </a:r>
            <a:r>
              <a:rPr lang="en-US" b="1" dirty="0"/>
              <a:t>whit (</a:t>
            </a:r>
            <a:r>
              <a:rPr lang="en-US" b="1" i="1" dirty="0"/>
              <a:t>with)</a:t>
            </a:r>
            <a:r>
              <a:rPr lang="en-US" dirty="0"/>
              <a:t> my </a:t>
            </a:r>
            <a:r>
              <a:rPr lang="en-US" b="1" dirty="0"/>
              <a:t>colleges </a:t>
            </a:r>
            <a:r>
              <a:rPr lang="en-US" b="1" i="1" dirty="0"/>
              <a:t>(colleagues)</a:t>
            </a:r>
            <a:r>
              <a:rPr lang="en-US" dirty="0"/>
              <a:t>. At first, </a:t>
            </a:r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i="1" dirty="0"/>
              <a:t>(I) </a:t>
            </a:r>
            <a:r>
              <a:rPr lang="en-US" dirty="0"/>
              <a:t>didn’t </a:t>
            </a:r>
            <a:r>
              <a:rPr lang="en-US" b="1" dirty="0"/>
              <a:t>liked</a:t>
            </a:r>
            <a:r>
              <a:rPr lang="en-US" dirty="0"/>
              <a:t> </a:t>
            </a:r>
            <a:r>
              <a:rPr lang="en-US" i="1" dirty="0"/>
              <a:t>(like)</a:t>
            </a:r>
            <a:r>
              <a:rPr lang="en-US" dirty="0"/>
              <a:t> the course, but after a </a:t>
            </a:r>
            <a:r>
              <a:rPr lang="en-US" b="1" dirty="0"/>
              <a:t>wail</a:t>
            </a:r>
            <a:r>
              <a:rPr lang="en-US" dirty="0"/>
              <a:t> </a:t>
            </a:r>
            <a:r>
              <a:rPr lang="en-US" i="1" dirty="0"/>
              <a:t>(while)</a:t>
            </a:r>
            <a:r>
              <a:rPr lang="en-US" dirty="0"/>
              <a:t> (I) </a:t>
            </a:r>
            <a:r>
              <a:rPr lang="en-US" b="1" dirty="0"/>
              <a:t>appreciated </a:t>
            </a:r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b="1" dirty="0"/>
              <a:t>there </a:t>
            </a:r>
            <a:r>
              <a:rPr lang="en-US" b="1" i="1" dirty="0"/>
              <a:t>(their)</a:t>
            </a:r>
            <a:r>
              <a:rPr lang="en-US" b="1" dirty="0"/>
              <a:t> </a:t>
            </a:r>
            <a:r>
              <a:rPr lang="en-US" b="1" dirty="0" err="1"/>
              <a:t>excercises</a:t>
            </a:r>
            <a:r>
              <a:rPr lang="en-US" b="1" dirty="0"/>
              <a:t> </a:t>
            </a:r>
            <a:r>
              <a:rPr lang="en-US" b="1" i="1" dirty="0"/>
              <a:t>(exercises)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b="1" dirty="0"/>
              <a:t>Kind regards</a:t>
            </a:r>
            <a:r>
              <a:rPr lang="en-US" dirty="0"/>
              <a:t>, </a:t>
            </a:r>
          </a:p>
          <a:p>
            <a:r>
              <a:rPr lang="en-US" i="1" dirty="0"/>
              <a:t>(Yours faithfully,)</a:t>
            </a:r>
          </a:p>
          <a:p>
            <a:r>
              <a:rPr lang="en-US" dirty="0"/>
              <a:t>Nathalie Keunen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20 </a:t>
            </a:r>
            <a:r>
              <a:rPr lang="en-US" sz="2800" dirty="0" err="1"/>
              <a:t>fouten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0573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Speaking</a:t>
            </a:r>
            <a:r>
              <a:rPr lang="nl-NL" dirty="0"/>
              <a:t> &amp; </a:t>
            </a:r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exam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3706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59526" y="374072"/>
          <a:ext cx="9799965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000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623456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A2: 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 -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because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but,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this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etc.)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124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(voldoende woordenschat om je te redden bij belangrijke levensbehoeften &amp; 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Int= Interactie en interactiestrategieën 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(je reageert op vragen en kunt ook zelf het gesprek aan de gang houden, bijv. door vragen om herhaling) Tip: probeer zelf ook vragen te  stellen!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8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(woordvolgorde meestal correct en 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</a:t>
                      </a: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Vloeiendheid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spreektempo is vrij laag, maar  je gebruikt korte zinsdelen met voldoende gemak)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Uit= Uitspraak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bent over het algemeen duidelijk verstaanbaar, ondanks een accent)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43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8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28FE751-7956-384F-A085-5A4734750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67735"/>
              </p:ext>
            </p:extLst>
          </p:nvPr>
        </p:nvGraphicFramePr>
        <p:xfrm>
          <a:off x="790832" y="211226"/>
          <a:ext cx="11162411" cy="639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8830">
                  <a:extLst>
                    <a:ext uri="{9D8B030D-6E8A-4147-A177-3AD203B41FA5}">
                      <a16:colId xmlns:a16="http://schemas.microsoft.com/office/drawing/2014/main" val="1394305688"/>
                    </a:ext>
                  </a:extLst>
                </a:gridCol>
                <a:gridCol w="1709360">
                  <a:extLst>
                    <a:ext uri="{9D8B030D-6E8A-4147-A177-3AD203B41FA5}">
                      <a16:colId xmlns:a16="http://schemas.microsoft.com/office/drawing/2014/main" val="256237168"/>
                    </a:ext>
                  </a:extLst>
                </a:gridCol>
                <a:gridCol w="7944221">
                  <a:extLst>
                    <a:ext uri="{9D8B030D-6E8A-4147-A177-3AD203B41FA5}">
                      <a16:colId xmlns:a16="http://schemas.microsoft.com/office/drawing/2014/main" val="3645998051"/>
                    </a:ext>
                  </a:extLst>
                </a:gridCol>
              </a:tblGrid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Signaalwoorden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Vertaling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945758"/>
                  </a:ext>
                </a:extLst>
              </a:tr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And</a:t>
                      </a:r>
                      <a:r>
                        <a:rPr lang="nl-NL" sz="1600" dirty="0">
                          <a:effectLst/>
                        </a:rPr>
                        <a:t>, but, or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En, maar, of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My name is Jan and I like playing soccer but I hate getting dirty. I would like to become a dietician or a lifestyle coach.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765397"/>
                  </a:ext>
                </a:extLst>
              </a:tr>
              <a:tr h="29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Because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Omdat/want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like playing soccer because I love getting dirty.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564051"/>
                  </a:ext>
                </a:extLst>
              </a:tr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(gebeurt zeker)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When I leave this school, I will start working.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066543"/>
                  </a:ext>
                </a:extLst>
              </a:tr>
              <a:tr h="87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If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(onzeker of het gebeurt)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I graduate next year, I will continue my studies at a university for applied sciences.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489162"/>
                  </a:ext>
                </a:extLst>
              </a:tr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While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Terwijl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I studied at this college, I also gained practical experience at various organisations.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138220"/>
                  </a:ext>
                </a:extLst>
              </a:tr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Furthermore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Verder/daarnaast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Furthermore, in my weekend job I learned skills such as communication and collaborating in a team.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693708"/>
                  </a:ext>
                </a:extLst>
              </a:tr>
              <a:tr h="581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Due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to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Doordat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Due to my volunteer work as a scout leader, I also developed leadership skills.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23475"/>
                  </a:ext>
                </a:extLst>
              </a:tr>
              <a:tr h="29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As </a:t>
                      </a:r>
                      <a:r>
                        <a:rPr lang="nl-NL" sz="1600" dirty="0" err="1">
                          <a:effectLst/>
                        </a:rPr>
                        <a:t>soon</a:t>
                      </a:r>
                      <a:r>
                        <a:rPr lang="nl-NL" sz="1600" dirty="0">
                          <a:effectLst/>
                        </a:rPr>
                        <a:t> as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 gauw als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 soon as I finish this school, I will start working.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33873"/>
                  </a:ext>
                </a:extLst>
              </a:tr>
              <a:tr h="29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Moreover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Bovendien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Moreover, after that, I would like to study for a master’s degree.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886895"/>
                  </a:ext>
                </a:extLst>
              </a:tr>
              <a:tr h="29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Thus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Thus I will be studying for another six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126811"/>
                  </a:ext>
                </a:extLst>
              </a:tr>
              <a:tr h="29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So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that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Zodat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 that I can find my dream job when I finish.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16563"/>
                  </a:ext>
                </a:extLst>
              </a:tr>
              <a:tr h="578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Although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Hoewel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Although travelling and spending time abroad are also high on my list.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885132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53F8DFA4-6105-F74E-A3A3-1B7C66400F75}"/>
              </a:ext>
            </a:extLst>
          </p:cNvPr>
          <p:cNvSpPr txBox="1"/>
          <p:nvPr/>
        </p:nvSpPr>
        <p:spPr>
          <a:xfrm rot="16200000">
            <a:off x="-560416" y="4098666"/>
            <a:ext cx="2006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>
                <a:latin typeface="Segoe Print" panose="02000800000000000000" pitchFamily="2" charset="0"/>
              </a:rPr>
              <a:t>Higher</a:t>
            </a:r>
            <a:r>
              <a:rPr lang="nl-NL" dirty="0">
                <a:latin typeface="Segoe Print" panose="02000800000000000000" pitchFamily="2" charset="0"/>
              </a:rPr>
              <a:t> order</a:t>
            </a:r>
          </a:p>
        </p:txBody>
      </p:sp>
    </p:spTree>
    <p:extLst>
      <p:ext uri="{BB962C8B-B14F-4D97-AF65-F5344CB8AC3E}">
        <p14:creationId xmlns:p14="http://schemas.microsoft.com/office/powerpoint/2010/main" val="63216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Independent </a:t>
            </a:r>
            <a:r>
              <a:rPr lang="nl-NL" sz="3600" b="1" dirty="0" err="1"/>
              <a:t>activity</a:t>
            </a:r>
            <a:r>
              <a:rPr lang="nl-NL" sz="3600" b="1" dirty="0"/>
              <a:t> – </a:t>
            </a:r>
            <a:r>
              <a:rPr lang="nl-NL" sz="3600" b="1" dirty="0" err="1"/>
              <a:t>promote</a:t>
            </a:r>
            <a:r>
              <a:rPr lang="nl-NL" sz="3600" b="1" dirty="0"/>
              <a:t> </a:t>
            </a:r>
            <a:r>
              <a:rPr lang="nl-NL" sz="3600" b="1" dirty="0" err="1"/>
              <a:t>your</a:t>
            </a:r>
            <a:r>
              <a:rPr lang="nl-NL" sz="3600" b="1" dirty="0"/>
              <a:t> video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Plan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writing</a:t>
            </a:r>
            <a:r>
              <a:rPr lang="nl-NL" sz="2400" dirty="0"/>
              <a:t> – </a:t>
            </a:r>
            <a:r>
              <a:rPr lang="nl-NL" sz="2400" dirty="0" err="1"/>
              <a:t>create</a:t>
            </a:r>
            <a:r>
              <a:rPr lang="nl-NL" sz="2400" dirty="0"/>
              <a:t> 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outline</a:t>
            </a:r>
            <a:r>
              <a:rPr lang="nl-NL" sz="2400" dirty="0"/>
              <a:t> (</a:t>
            </a:r>
            <a:r>
              <a:rPr lang="nl-NL" sz="2400" dirty="0" err="1"/>
              <a:t>see</a:t>
            </a:r>
            <a:r>
              <a:rPr lang="nl-NL" sz="2400" dirty="0"/>
              <a:t> next page)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Introduction</a:t>
            </a:r>
            <a:r>
              <a:rPr lang="nl-NL" sz="2400" dirty="0"/>
              <a:t>: Start </a:t>
            </a:r>
            <a:r>
              <a:rPr lang="nl-NL" sz="2400" dirty="0" err="1"/>
              <a:t>with</a:t>
            </a:r>
            <a:r>
              <a:rPr lang="nl-NL" sz="2400" dirty="0"/>
              <a:t> a statement in </a:t>
            </a:r>
            <a:r>
              <a:rPr lang="nl-NL" sz="2400" dirty="0" err="1"/>
              <a:t>which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motivate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watch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video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Body: 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err="1"/>
              <a:t>Include</a:t>
            </a:r>
            <a:r>
              <a:rPr lang="nl-NL" sz="2200" dirty="0"/>
              <a:t> </a:t>
            </a:r>
            <a:r>
              <a:rPr lang="nl-NL" sz="2200" dirty="0" err="1"/>
              <a:t>three</a:t>
            </a:r>
            <a:r>
              <a:rPr lang="nl-NL" sz="2200" dirty="0"/>
              <a:t> </a:t>
            </a:r>
            <a:r>
              <a:rPr lang="nl-NL" sz="2200" dirty="0" err="1"/>
              <a:t>arguments</a:t>
            </a:r>
            <a:r>
              <a:rPr lang="nl-NL" sz="2200" dirty="0"/>
              <a:t> </a:t>
            </a:r>
            <a:r>
              <a:rPr lang="nl-NL" sz="2200" dirty="0" err="1"/>
              <a:t>why</a:t>
            </a:r>
            <a:r>
              <a:rPr lang="nl-NL" sz="2200" dirty="0"/>
              <a:t> </a:t>
            </a:r>
            <a:r>
              <a:rPr lang="nl-NL" sz="2200" dirty="0" err="1"/>
              <a:t>people</a:t>
            </a:r>
            <a:r>
              <a:rPr lang="nl-NL" sz="2200" dirty="0"/>
              <a:t> </a:t>
            </a:r>
            <a:r>
              <a:rPr lang="nl-NL" sz="2200" dirty="0" err="1"/>
              <a:t>should</a:t>
            </a:r>
            <a:r>
              <a:rPr lang="nl-NL" sz="2200" dirty="0"/>
              <a:t> </a:t>
            </a:r>
            <a:r>
              <a:rPr lang="nl-NL" sz="2200" dirty="0" err="1"/>
              <a:t>watch</a:t>
            </a:r>
            <a:r>
              <a:rPr lang="nl-NL" sz="2200" dirty="0"/>
              <a:t> </a:t>
            </a:r>
            <a:r>
              <a:rPr lang="nl-NL" sz="2200" dirty="0" err="1"/>
              <a:t>the</a:t>
            </a:r>
            <a:r>
              <a:rPr lang="nl-NL" sz="2200" dirty="0"/>
              <a:t> video. 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err="1"/>
              <a:t>Include</a:t>
            </a:r>
            <a:r>
              <a:rPr lang="nl-NL" sz="2200" dirty="0"/>
              <a:t> at </a:t>
            </a:r>
            <a:r>
              <a:rPr lang="nl-NL" sz="2200" dirty="0" err="1"/>
              <a:t>least</a:t>
            </a:r>
            <a:r>
              <a:rPr lang="nl-NL" sz="2200" dirty="0"/>
              <a:t> </a:t>
            </a:r>
            <a:r>
              <a:rPr lang="nl-NL" sz="2200" dirty="0" err="1"/>
              <a:t>three</a:t>
            </a:r>
            <a:r>
              <a:rPr lang="nl-NL" sz="2200" dirty="0"/>
              <a:t> </a:t>
            </a:r>
            <a:r>
              <a:rPr lang="nl-NL" sz="2200" dirty="0" err="1"/>
              <a:t>linking</a:t>
            </a:r>
            <a:r>
              <a:rPr lang="nl-NL" sz="2200" dirty="0"/>
              <a:t> </a:t>
            </a:r>
            <a:r>
              <a:rPr lang="nl-NL" sz="2200" dirty="0" err="1"/>
              <a:t>words</a:t>
            </a:r>
            <a:r>
              <a:rPr lang="nl-NL" sz="2200" dirty="0"/>
              <a:t> in </a:t>
            </a:r>
            <a:r>
              <a:rPr lang="nl-NL" sz="2200" dirty="0" err="1"/>
              <a:t>the</a:t>
            </a:r>
            <a:r>
              <a:rPr lang="nl-NL" sz="2200" dirty="0"/>
              <a:t> body.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Conclusion</a:t>
            </a:r>
            <a:r>
              <a:rPr lang="nl-NL" sz="2400" dirty="0"/>
              <a:t>: </a:t>
            </a:r>
            <a:r>
              <a:rPr lang="nl-NL" sz="2400" dirty="0" err="1"/>
              <a:t>choose</a:t>
            </a:r>
            <a:r>
              <a:rPr lang="nl-NL" sz="2400" dirty="0"/>
              <a:t> </a:t>
            </a:r>
            <a:r>
              <a:rPr lang="nl-NL" sz="2400" dirty="0" err="1"/>
              <a:t>one</a:t>
            </a:r>
            <a:r>
              <a:rPr lang="nl-NL" sz="2400" dirty="0"/>
              <a:t>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endings</a:t>
            </a:r>
            <a:r>
              <a:rPr lang="nl-NL" sz="2400" dirty="0"/>
              <a:t> </a:t>
            </a:r>
            <a:r>
              <a:rPr lang="nl-NL" sz="2400" dirty="0" err="1"/>
              <a:t>discussed</a:t>
            </a:r>
            <a:r>
              <a:rPr lang="nl-NL" sz="2400" dirty="0"/>
              <a:t> in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toolkit</a:t>
            </a:r>
            <a:r>
              <a:rPr lang="nl-NL" sz="2400" dirty="0"/>
              <a:t>.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err="1"/>
              <a:t>Include</a:t>
            </a:r>
            <a:r>
              <a:rPr lang="nl-NL" sz="2200" dirty="0"/>
              <a:t> at </a:t>
            </a:r>
            <a:r>
              <a:rPr lang="nl-NL" sz="2200" dirty="0" err="1"/>
              <a:t>least</a:t>
            </a:r>
            <a:r>
              <a:rPr lang="nl-NL" sz="2200" dirty="0"/>
              <a:t> </a:t>
            </a:r>
            <a:r>
              <a:rPr lang="nl-NL" sz="2200" dirty="0" err="1"/>
              <a:t>one</a:t>
            </a:r>
            <a:r>
              <a:rPr lang="nl-NL" sz="2200" dirty="0"/>
              <a:t> </a:t>
            </a:r>
            <a:r>
              <a:rPr lang="nl-NL" sz="2200" dirty="0" err="1"/>
              <a:t>linking</a:t>
            </a:r>
            <a:r>
              <a:rPr lang="nl-NL" sz="2200" dirty="0"/>
              <a:t> word in </a:t>
            </a:r>
            <a:r>
              <a:rPr lang="nl-NL" sz="2200" dirty="0" err="1"/>
              <a:t>the</a:t>
            </a:r>
            <a:r>
              <a:rPr lang="nl-NL" sz="2200" dirty="0"/>
              <a:t> </a:t>
            </a:r>
            <a:r>
              <a:rPr lang="nl-NL" sz="2200" dirty="0" err="1"/>
              <a:t>conclusion</a:t>
            </a:r>
            <a:r>
              <a:rPr lang="nl-NL" sz="2200" dirty="0"/>
              <a:t>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2154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Independent </a:t>
            </a:r>
            <a:r>
              <a:rPr lang="nl-NL" sz="3600" b="1" dirty="0" err="1"/>
              <a:t>activity</a:t>
            </a:r>
            <a:r>
              <a:rPr lang="nl-NL" sz="3600" b="1" dirty="0"/>
              <a:t> – </a:t>
            </a:r>
            <a:r>
              <a:rPr lang="nl-NL" sz="3600" b="1" dirty="0" err="1"/>
              <a:t>outline</a:t>
            </a:r>
            <a:endParaRPr lang="nl-NL" sz="3600" b="1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37F2009-C548-0F4F-913F-90E15A875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5545"/>
              </p:ext>
            </p:extLst>
          </p:nvPr>
        </p:nvGraphicFramePr>
        <p:xfrm>
          <a:off x="2187289" y="1559926"/>
          <a:ext cx="8127999" cy="328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446">
                  <a:extLst>
                    <a:ext uri="{9D8B030D-6E8A-4147-A177-3AD203B41FA5}">
                      <a16:colId xmlns:a16="http://schemas.microsoft.com/office/drawing/2014/main" val="2513162176"/>
                    </a:ext>
                  </a:extLst>
                </a:gridCol>
                <a:gridCol w="877330">
                  <a:extLst>
                    <a:ext uri="{9D8B030D-6E8A-4147-A177-3AD203B41FA5}">
                      <a16:colId xmlns:a16="http://schemas.microsoft.com/office/drawing/2014/main" val="1089167417"/>
                    </a:ext>
                  </a:extLst>
                </a:gridCol>
                <a:gridCol w="5533223">
                  <a:extLst>
                    <a:ext uri="{9D8B030D-6E8A-4147-A177-3AD203B41FA5}">
                      <a16:colId xmlns:a16="http://schemas.microsoft.com/office/drawing/2014/main" val="2686406527"/>
                    </a:ext>
                  </a:extLst>
                </a:gridCol>
              </a:tblGrid>
              <a:tr h="706236">
                <a:tc>
                  <a:txBody>
                    <a:bodyPr/>
                    <a:lstStyle/>
                    <a:p>
                      <a:r>
                        <a:rPr lang="nl-NL" dirty="0" err="1"/>
                        <a:t>Section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Tekst 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(sub-)topics </a:t>
                      </a:r>
                      <a:r>
                        <a:rPr lang="nl-NL" dirty="0" err="1"/>
                        <a:t>and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key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words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15102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nl-NL" dirty="0" err="1"/>
                        <a:t>Introduction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Alain de </a:t>
                      </a:r>
                      <a:r>
                        <a:rPr lang="nl-NL" dirty="0" err="1"/>
                        <a:t>Botton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gives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us</a:t>
                      </a:r>
                      <a:r>
                        <a:rPr lang="nl-NL" dirty="0"/>
                        <a:t> food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thought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605579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nl-NL" dirty="0"/>
                        <a:t>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i="1" dirty="0" err="1"/>
                        <a:t>Firstly</a:t>
                      </a:r>
                      <a:r>
                        <a:rPr lang="nl-NL" i="1" dirty="0"/>
                        <a:t> </a:t>
                      </a:r>
                      <a:r>
                        <a:rPr lang="nl-NL" dirty="0" err="1"/>
                        <a:t>paints</a:t>
                      </a:r>
                      <a:r>
                        <a:rPr lang="nl-NL" dirty="0"/>
                        <a:t> picture </a:t>
                      </a:r>
                      <a:r>
                        <a:rPr lang="nl-NL" dirty="0" err="1"/>
                        <a:t>people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can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relate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to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616744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i="1" dirty="0" err="1"/>
                        <a:t>Moreover</a:t>
                      </a:r>
                      <a:r>
                        <a:rPr lang="nl-NL" dirty="0"/>
                        <a:t> offers </a:t>
                      </a:r>
                      <a:r>
                        <a:rPr lang="nl-NL" dirty="0" err="1"/>
                        <a:t>convincing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arguments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993046"/>
                  </a:ext>
                </a:extLst>
              </a:tr>
              <a:tr h="7062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i="1" dirty="0"/>
                        <a:t>Most </a:t>
                      </a:r>
                      <a:r>
                        <a:rPr lang="nl-NL" i="1" dirty="0" err="1"/>
                        <a:t>importantly</a:t>
                      </a:r>
                      <a:r>
                        <a:rPr lang="nl-NL" i="1" dirty="0"/>
                        <a:t> </a:t>
                      </a:r>
                      <a:r>
                        <a:rPr lang="nl-NL" dirty="0" err="1"/>
                        <a:t>respects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people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who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failed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82378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nl-NL" dirty="0" err="1"/>
                        <a:t>Conclusion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i="1" dirty="0"/>
                        <a:t>In </a:t>
                      </a:r>
                      <a:r>
                        <a:rPr lang="nl-NL" i="1" dirty="0" err="1"/>
                        <a:t>conclusion</a:t>
                      </a:r>
                      <a:r>
                        <a:rPr lang="nl-NL" dirty="0"/>
                        <a:t> Alain </a:t>
                      </a:r>
                      <a:r>
                        <a:rPr lang="nl-NL" dirty="0" err="1"/>
                        <a:t>provides</a:t>
                      </a:r>
                      <a:r>
                        <a:rPr lang="nl-NL" dirty="0"/>
                        <a:t> a different </a:t>
                      </a:r>
                      <a:r>
                        <a:rPr lang="nl-NL" dirty="0" err="1"/>
                        <a:t>perspective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3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35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19186</TotalTime>
  <Words>977</Words>
  <Application>Microsoft Macintosh PowerPoint</Application>
  <PresentationFormat>Breedbeeld</PresentationFormat>
  <Paragraphs>132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20" baseType="lpstr">
      <vt:lpstr>Arial</vt:lpstr>
      <vt:lpstr>Calibri</vt:lpstr>
      <vt:lpstr>Georgia</vt:lpstr>
      <vt:lpstr>Rockwell</vt:lpstr>
      <vt:lpstr>Rockwell Condensed</vt:lpstr>
      <vt:lpstr>Rockwell Extra Bold</vt:lpstr>
      <vt:lpstr>Segoe Print</vt:lpstr>
      <vt:lpstr>Times New Roman</vt:lpstr>
      <vt:lpstr>Wingdings</vt:lpstr>
      <vt:lpstr>Houttype</vt:lpstr>
      <vt:lpstr>Writing – spelling &amp; signaalwoorden</vt:lpstr>
      <vt:lpstr>PowerPoint-presentatie</vt:lpstr>
      <vt:lpstr>PowerPoint-presentatie</vt:lpstr>
      <vt:lpstr>PowerPoint-presentatie</vt:lpstr>
      <vt:lpstr>Speaking &amp; writing exam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80</cp:revision>
  <dcterms:created xsi:type="dcterms:W3CDTF">2020-09-03T05:43:53Z</dcterms:created>
  <dcterms:modified xsi:type="dcterms:W3CDTF">2021-02-22T10:01:27Z</dcterms:modified>
</cp:coreProperties>
</file>