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5"/>
  </p:notesMasterIdLst>
  <p:sldIdLst>
    <p:sldId id="256" r:id="rId2"/>
    <p:sldId id="259" r:id="rId3"/>
    <p:sldId id="257" r:id="rId4"/>
    <p:sldId id="378" r:id="rId5"/>
    <p:sldId id="370" r:id="rId6"/>
    <p:sldId id="371" r:id="rId7"/>
    <p:sldId id="376" r:id="rId8"/>
    <p:sldId id="377" r:id="rId9"/>
    <p:sldId id="258" r:id="rId10"/>
    <p:sldId id="261" r:id="rId11"/>
    <p:sldId id="368" r:id="rId12"/>
    <p:sldId id="369" r:id="rId13"/>
    <p:sldId id="262" r:id="rId14"/>
    <p:sldId id="263" r:id="rId15"/>
    <p:sldId id="266" r:id="rId16"/>
    <p:sldId id="265" r:id="rId17"/>
    <p:sldId id="264" r:id="rId18"/>
    <p:sldId id="267" r:id="rId19"/>
    <p:sldId id="278" r:id="rId20"/>
    <p:sldId id="283" r:id="rId21"/>
    <p:sldId id="279" r:id="rId22"/>
    <p:sldId id="382" r:id="rId23"/>
    <p:sldId id="280" r:id="rId24"/>
    <p:sldId id="383" r:id="rId25"/>
    <p:sldId id="381" r:id="rId26"/>
    <p:sldId id="282" r:id="rId27"/>
    <p:sldId id="281" r:id="rId28"/>
    <p:sldId id="379" r:id="rId29"/>
    <p:sldId id="380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72" r:id="rId40"/>
    <p:sldId id="296" r:id="rId41"/>
    <p:sldId id="373" r:id="rId42"/>
    <p:sldId id="293" r:id="rId43"/>
    <p:sldId id="374" r:id="rId44"/>
    <p:sldId id="294" r:id="rId45"/>
    <p:sldId id="295" r:id="rId46"/>
    <p:sldId id="297" r:id="rId47"/>
    <p:sldId id="298" r:id="rId48"/>
    <p:sldId id="384" r:id="rId49"/>
    <p:sldId id="299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19" r:id="rId58"/>
    <p:sldId id="308" r:id="rId59"/>
    <p:sldId id="309" r:id="rId60"/>
    <p:sldId id="310" r:id="rId61"/>
    <p:sldId id="312" r:id="rId62"/>
    <p:sldId id="313" r:id="rId63"/>
    <p:sldId id="314" r:id="rId64"/>
    <p:sldId id="318" r:id="rId65"/>
    <p:sldId id="315" r:id="rId66"/>
    <p:sldId id="316" r:id="rId67"/>
    <p:sldId id="317" r:id="rId68"/>
    <p:sldId id="320" r:id="rId69"/>
    <p:sldId id="321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40" r:id="rId84"/>
    <p:sldId id="375" r:id="rId85"/>
    <p:sldId id="337" r:id="rId86"/>
    <p:sldId id="338" r:id="rId87"/>
    <p:sldId id="339" r:id="rId88"/>
    <p:sldId id="341" r:id="rId89"/>
    <p:sldId id="270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271" r:id="rId111"/>
    <p:sldId id="362" r:id="rId112"/>
    <p:sldId id="363" r:id="rId113"/>
    <p:sldId id="364" r:id="rId114"/>
    <p:sldId id="365" r:id="rId115"/>
    <p:sldId id="366" r:id="rId116"/>
    <p:sldId id="367" r:id="rId117"/>
    <p:sldId id="272" r:id="rId118"/>
    <p:sldId id="273" r:id="rId119"/>
    <p:sldId id="274" r:id="rId120"/>
    <p:sldId id="275" r:id="rId121"/>
    <p:sldId id="276" r:id="rId122"/>
    <p:sldId id="260" r:id="rId123"/>
    <p:sldId id="277" r:id="rId1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A3F3-19A7-4429-9AE5-C4E57C6604C4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E9CA7-1641-4A53-9808-AD9B97291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6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82C93A-7D23-4EFA-B7A5-81FCC75A1523}" type="slidenum">
              <a:rPr lang="nl-NL" altLang="nl-NL" smtClean="0"/>
              <a:pPr>
                <a:spcBef>
                  <a:spcPct val="0"/>
                </a:spcBef>
              </a:pPr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5934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D32EB-8883-4328-8668-85103E1BCC54}" type="slidenum">
              <a:rPr lang="nl-NL" altLang="nl-NL" smtClean="0"/>
              <a:pPr>
                <a:spcBef>
                  <a:spcPct val="0"/>
                </a:spcBef>
              </a:pPr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221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2765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60066-C403-42F9-8328-ED3C670C9777}" type="slidenum">
              <a:rPr lang="nl-NL" altLang="nl-NL" smtClean="0"/>
              <a:pPr>
                <a:spcBef>
                  <a:spcPct val="0"/>
                </a:spcBef>
              </a:pPr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6565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307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C4075B-F937-4F81-A93B-AFCA00C13575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6189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02F36C-0A71-45BC-B6FB-423F147DEB46}" type="slidenum">
              <a:rPr lang="nl-NL" altLang="nl-NL" smtClean="0"/>
              <a:pPr>
                <a:spcBef>
                  <a:spcPct val="0"/>
                </a:spcBef>
              </a:pPr>
              <a:t>32</a:t>
            </a:fld>
            <a:endParaRPr lang="nl-NL" altLang="nl-NL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73100"/>
            <a:ext cx="6081712" cy="3422650"/>
          </a:xfrm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3925" y="4340225"/>
            <a:ext cx="5010150" cy="4097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6758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6185AF-7401-4172-8132-20989AD77E80}" type="slidenum">
              <a:rPr lang="nl-NL" altLang="nl-NL" smtClean="0"/>
              <a:pPr/>
              <a:t>66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40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B1359F-E17C-41D7-B112-A014378F6A4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107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73100"/>
            <a:ext cx="6081712" cy="342265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40225"/>
            <a:ext cx="5010150" cy="4097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7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60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09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87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65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961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73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C6B8-41C7-4F43-881E-D3DA31F241F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481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9AE33-229A-4EBA-B55C-478DEE17334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8482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E66E-2433-4639-831E-BF702D8B2C6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5982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06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99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4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25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01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49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90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01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0BE0-B14F-4319-B62F-82820CA0D043}" type="datetimeFigureOut">
              <a:rPr lang="nl-NL" smtClean="0"/>
              <a:t>26-2-2020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0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Rw6WZvWunM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DAQDf2UEpDQ" TargetMode="External"/><Relationship Id="rId4" Type="http://schemas.openxmlformats.org/officeDocument/2006/relationships/hyperlink" Target="https://youtu.be/C3ugTZLMoBI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ipeTD2uGo4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yXsA6GNWhMw" TargetMode="External"/><Relationship Id="rId4" Type="http://schemas.openxmlformats.org/officeDocument/2006/relationships/hyperlink" Target="http://youtu.be/enmG-8_KpjY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WL92yAfKlQ" TargetMode="External"/><Relationship Id="rId2" Type="http://schemas.openxmlformats.org/officeDocument/2006/relationships/hyperlink" Target="https://youtu.be/WCWVv0wod8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DwZYhWCYFxw" TargetMode="External"/><Relationship Id="rId5" Type="http://schemas.openxmlformats.org/officeDocument/2006/relationships/hyperlink" Target="https://youtu.be/h3N9jCugh9s" TargetMode="External"/><Relationship Id="rId4" Type="http://schemas.openxmlformats.org/officeDocument/2006/relationships/hyperlink" Target="https://youtu.be/cRLVP7E9EP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hijsen.nl/Html/Aanslagmiddelen/rondstroppen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jpeg"/><Relationship Id="rId4" Type="http://schemas.openxmlformats.org/officeDocument/2006/relationships/hyperlink" Target="http://www.hijsen.nl/Html/Lastopnamemiddelen/Platenklem_TNMK.htm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kh.nl/Wet-en-regelgeving/Keuren-van-hijsgereedschappen/Keuringstabellen-EKH.asp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VTu738E7qA" TargetMode="External"/><Relationship Id="rId2" Type="http://schemas.openxmlformats.org/officeDocument/2006/relationships/hyperlink" Target="https://youtu.be/N0xE2BacmL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ipeTD2uGo4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WCWVv0wod8U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Hijsen</a:t>
            </a:r>
            <a:br>
              <a:rPr lang="nl-NL" dirty="0"/>
            </a:br>
            <a:r>
              <a:rPr lang="nl-NL" sz="4400" b="1" dirty="0">
                <a:solidFill>
                  <a:srgbClr val="002060"/>
                </a:solidFill>
              </a:rPr>
              <a:t>HGM met beperkte hijsfunctie</a:t>
            </a:r>
            <a:br>
              <a:rPr lang="nl-NL" sz="4400" b="1" dirty="0">
                <a:solidFill>
                  <a:srgbClr val="002060"/>
                </a:solidFill>
              </a:rPr>
            </a:br>
            <a:endParaRPr lang="nl-NL" sz="4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88177" y="4777379"/>
            <a:ext cx="9616435" cy="11262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Tot 10 ton-meter</a:t>
            </a: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	Dat is max 10 ton – per meter uit het hart van de draaikrans</a:t>
            </a:r>
          </a:p>
          <a:p>
            <a:endParaRPr lang="nl-N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6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Hijsgereedschappen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Onderdelen of inrichtingen die niet vast met de machine verbonden zijn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Zitten dus tussen de machine en de last</a:t>
            </a:r>
          </a:p>
          <a:p>
            <a:pPr marL="0" indent="0" eaLnBrk="1" hangingPunct="1"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	</a:t>
            </a:r>
            <a:r>
              <a:rPr lang="nl-NL" altLang="nl-NL" sz="3600" b="1" dirty="0">
                <a:solidFill>
                  <a:schemeClr val="accent2">
                    <a:lumMod val="75000"/>
                  </a:schemeClr>
                </a:solidFill>
              </a:rPr>
              <a:t>Hijshulpstukken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Ooghaken; sluitingen en oogbouten</a:t>
            </a:r>
          </a:p>
        </p:txBody>
      </p:sp>
    </p:spTree>
    <p:extLst>
      <p:ext uri="{BB962C8B-B14F-4D97-AF65-F5344CB8AC3E}">
        <p14:creationId xmlns:p14="http://schemas.microsoft.com/office/powerpoint/2010/main" val="14791929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24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158876"/>
            <a:ext cx="8785225" cy="5407025"/>
          </a:xfrm>
          <a:noFill/>
        </p:spPr>
      </p:pic>
    </p:spTree>
    <p:extLst>
      <p:ext uri="{BB962C8B-B14F-4D97-AF65-F5344CB8AC3E}">
        <p14:creationId xmlns:p14="http://schemas.microsoft.com/office/powerpoint/2010/main" val="2055640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34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34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1"/>
            <a:ext cx="9372600" cy="6208713"/>
          </a:xfrm>
          <a:noFill/>
        </p:spPr>
      </p:pic>
    </p:spTree>
    <p:extLst>
      <p:ext uri="{BB962C8B-B14F-4D97-AF65-F5344CB8AC3E}">
        <p14:creationId xmlns:p14="http://schemas.microsoft.com/office/powerpoint/2010/main" val="8717711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28573177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54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54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92075"/>
            <a:ext cx="9144000" cy="6699250"/>
          </a:xfrm>
          <a:noFill/>
        </p:spPr>
      </p:pic>
    </p:spTree>
    <p:extLst>
      <p:ext uri="{BB962C8B-B14F-4D97-AF65-F5344CB8AC3E}">
        <p14:creationId xmlns:p14="http://schemas.microsoft.com/office/powerpoint/2010/main" val="12324059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064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1"/>
            <a:ext cx="61722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1327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7239000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276600" y="57912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klik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152900" y="576647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Klik-1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695950" y="577883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5"/>
              </a:rPr>
              <a:t>Klik-2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37328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108547" name="Object 2"/>
          <p:cNvGraphicFramePr>
            <a:graphicFrameLocks noChangeAspect="1"/>
          </p:cNvGraphicFramePr>
          <p:nvPr/>
        </p:nvGraphicFramePr>
        <p:xfrm>
          <a:off x="2057400" y="0"/>
          <a:ext cx="7772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Bitmapafbeelding" r:id="rId3" imgW="3315163" imgH="3561905" progId="Paint.Picture">
                  <p:embed/>
                </p:oleObj>
              </mc:Choice>
              <mc:Fallback>
                <p:oleObj name="Bitmapafbeelding" r:id="rId3" imgW="3315163" imgH="3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7772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2194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rgbClr val="000000"/>
                </a:solidFill>
              </a:rPr>
              <a:t>Hijsen     oever@groenewelle.nl</a:t>
            </a:r>
          </a:p>
        </p:txBody>
      </p:sp>
      <p:pic>
        <p:nvPicPr>
          <p:cNvPr id="109571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481264"/>
            <a:ext cx="27241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3"/>
          <p:cNvSpPr>
            <a:spLocks noGrp="1" noChangeArrowheads="1"/>
          </p:cNvSpPr>
          <p:nvPr>
            <p:ph type="title"/>
          </p:nvPr>
        </p:nvSpPr>
        <p:spPr>
          <a:xfrm>
            <a:off x="2990850" y="1581150"/>
            <a:ext cx="6267450" cy="914400"/>
          </a:xfrm>
        </p:spPr>
        <p:txBody>
          <a:bodyPr/>
          <a:lstStyle/>
          <a:p>
            <a:pPr eaLnBrk="1" hangingPunct="1"/>
            <a:r>
              <a:rPr lang="nl-NL" altLang="nl-NL" sz="3200">
                <a:solidFill>
                  <a:schemeClr val="accent2"/>
                </a:solidFill>
              </a:rPr>
              <a:t>Risico’s bij Hijskranen</a:t>
            </a:r>
            <a:endParaRPr lang="nl-NL" altLang="nl-NL"/>
          </a:p>
        </p:txBody>
      </p:sp>
      <p:sp>
        <p:nvSpPr>
          <p:cNvPr id="10957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9589" y="2543176"/>
            <a:ext cx="3006725" cy="3394075"/>
          </a:xfrm>
        </p:spPr>
        <p:txBody>
          <a:bodyPr/>
          <a:lstStyle/>
          <a:p>
            <a:pPr eaLnBrk="1" hangingPunct="1"/>
            <a:r>
              <a:rPr lang="nl-NL" altLang="nl-NL" sz="2800"/>
              <a:t>Draaibereik</a:t>
            </a:r>
          </a:p>
          <a:p>
            <a:pPr eaLnBrk="1" hangingPunct="1"/>
            <a:r>
              <a:rPr lang="nl-NL" altLang="nl-NL" sz="2800"/>
              <a:t>afstempelen</a:t>
            </a:r>
          </a:p>
          <a:p>
            <a:pPr eaLnBrk="1" hangingPunct="1"/>
            <a:r>
              <a:rPr lang="nl-NL" altLang="nl-NL" sz="2800"/>
              <a:t>zware lasten</a:t>
            </a:r>
          </a:p>
          <a:p>
            <a:pPr eaLnBrk="1" hangingPunct="1"/>
            <a:r>
              <a:rPr lang="nl-NL" altLang="nl-NL" sz="2800"/>
              <a:t>windkracht</a:t>
            </a:r>
          </a:p>
          <a:p>
            <a:pPr eaLnBrk="1" hangingPunct="1"/>
            <a:r>
              <a:rPr lang="nl-NL" altLang="nl-NL" sz="2800"/>
              <a:t>onweer</a:t>
            </a:r>
          </a:p>
        </p:txBody>
      </p:sp>
      <p:sp>
        <p:nvSpPr>
          <p:cNvPr id="109574" name="Text Box 5"/>
          <p:cNvSpPr txBox="1">
            <a:spLocks noChangeArrowheads="1"/>
          </p:cNvSpPr>
          <p:nvPr/>
        </p:nvSpPr>
        <p:spPr bwMode="auto">
          <a:xfrm>
            <a:off x="5753100" y="228601"/>
            <a:ext cx="455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nl-NL" altLang="nl-NL" sz="2000" b="1">
                <a:solidFill>
                  <a:srgbClr val="FF3300"/>
                </a:solidFill>
              </a:rPr>
              <a:t>Hijs- en hefwerktuigen</a:t>
            </a:r>
          </a:p>
        </p:txBody>
      </p:sp>
    </p:spTree>
    <p:extLst>
      <p:ext uri="{BB962C8B-B14F-4D97-AF65-F5344CB8AC3E}">
        <p14:creationId xmlns:p14="http://schemas.microsoft.com/office/powerpoint/2010/main" val="26782486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1619" name="Picture 2" descr="keur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014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2643" name="Picture 2" descr="draaibo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6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1473517"/>
            <a:ext cx="5753100" cy="42767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454" y="1473517"/>
            <a:ext cx="3446145" cy="43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0317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3667" name="Picture 2" descr="kraankeu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796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4691" name="Picture 2" descr="PICT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961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5715" name="Picture 2" descr="PICT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3745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6739" name="Picture 2" descr="PICT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61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7763" name="Picture 2" descr="tkd etec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752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8787" name="Picture 3" descr="produc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3"/>
            <a:ext cx="34559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411539" y="3973513"/>
            <a:ext cx="1571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/>
              <a:t>magneet</a:t>
            </a:r>
          </a:p>
        </p:txBody>
      </p:sp>
    </p:spTree>
    <p:extLst>
      <p:ext uri="{BB962C8B-B14F-4D97-AF65-F5344CB8AC3E}">
        <p14:creationId xmlns:p14="http://schemas.microsoft.com/office/powerpoint/2010/main" val="3619749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47" y="527684"/>
            <a:ext cx="10351751" cy="59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59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389572"/>
            <a:ext cx="10310047" cy="60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0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https://youtu.be/7ipeTD2uGo4</a:t>
            </a:r>
            <a:br>
              <a:rPr lang="nl-NL" dirty="0"/>
            </a:br>
            <a:br>
              <a:rPr lang="nl-NL" dirty="0"/>
            </a:br>
            <a:r>
              <a:rPr lang="nl-NL" dirty="0"/>
              <a:t>instructie hijsen</a:t>
            </a:r>
          </a:p>
        </p:txBody>
      </p:sp>
    </p:spTree>
    <p:extLst>
      <p:ext uri="{BB962C8B-B14F-4D97-AF65-F5344CB8AC3E}">
        <p14:creationId xmlns:p14="http://schemas.microsoft.com/office/powerpoint/2010/main" val="337058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421260"/>
            <a:ext cx="9680872" cy="563485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80499" y="274674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solidFill>
                  <a:schemeClr val="accent2"/>
                </a:solidFill>
              </a:rPr>
              <a:t>Harpsluiting</a:t>
            </a:r>
          </a:p>
        </p:txBody>
      </p:sp>
    </p:spTree>
    <p:extLst>
      <p:ext uri="{BB962C8B-B14F-4D97-AF65-F5344CB8AC3E}">
        <p14:creationId xmlns:p14="http://schemas.microsoft.com/office/powerpoint/2010/main" val="41005802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8876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7698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19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853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Kraanboek (map in de </a:t>
            </a:r>
            <a:r>
              <a:rPr lang="nl-NL" dirty="0" err="1"/>
              <a:t>hgm</a:t>
            </a:r>
            <a:r>
              <a:rPr lang="nl-NL" dirty="0"/>
              <a:t>)</a:t>
            </a:r>
          </a:p>
        </p:txBody>
      </p:sp>
      <p:pic>
        <p:nvPicPr>
          <p:cNvPr id="3" name="Picture 6" descr="C:\loonwerkfoto\graafmachines\kraankeurin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443161"/>
            <a:ext cx="7101445" cy="53260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0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>
                <a:solidFill>
                  <a:schemeClr val="accent2"/>
                </a:solidFill>
              </a:rPr>
              <a:t>Het kraanboek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5054" y="1904999"/>
            <a:ext cx="8514607" cy="44839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Identificatie HGM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Eigenaar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CE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Controle beurten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Technische gegevens</a:t>
            </a:r>
          </a:p>
          <a:p>
            <a:pPr eaLnBrk="1" hangingPunct="1">
              <a:lnSpc>
                <a:spcPct val="90000"/>
              </a:lnSpc>
            </a:pPr>
            <a:endParaRPr lang="nl-NL" altLang="nl-NL" sz="36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800" dirty="0">
                <a:solidFill>
                  <a:schemeClr val="accent2"/>
                </a:solidFill>
              </a:rPr>
              <a:t>Bedoelt als hulpmiddel –keuring en onderhoud</a:t>
            </a:r>
          </a:p>
        </p:txBody>
      </p:sp>
    </p:spTree>
    <p:extLst>
      <p:ext uri="{BB962C8B-B14F-4D97-AF65-F5344CB8AC3E}">
        <p14:creationId xmlns:p14="http://schemas.microsoft.com/office/powerpoint/2010/main" val="27911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20483" name="Object 2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2440529399"/>
              </p:ext>
            </p:extLst>
          </p:nvPr>
        </p:nvGraphicFramePr>
        <p:xfrm>
          <a:off x="3048000" y="-320555"/>
          <a:ext cx="9144000" cy="682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afbeelding" r:id="rId3" imgW="5619048" imgH="4734586" progId="Paint.Picture">
                  <p:embed/>
                </p:oleObj>
              </mc:Choice>
              <mc:Fallback>
                <p:oleObj name="Bitmapafbeelding" r:id="rId3" imgW="5619048" imgH="4734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-320555"/>
                        <a:ext cx="9144000" cy="682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078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17412" name="Picture 4" descr="_1117114521_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288" y="1"/>
            <a:ext cx="8788769" cy="70061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64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Lastvluchttabel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Lastvluchttabel moet aanwezig zijn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Maximale hijslast is 75% van de kieplast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36762"/>
              </p:ext>
            </p:extLst>
          </p:nvPr>
        </p:nvGraphicFramePr>
        <p:xfrm>
          <a:off x="7932717" y="3514279"/>
          <a:ext cx="2980707" cy="325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Bitmapafbeelding" r:id="rId3" imgW="3715269" imgH="4057143" progId="Paint.Picture">
                  <p:embed/>
                </p:oleObj>
              </mc:Choice>
              <mc:Fallback>
                <p:oleObj name="Bitmapafbeelding" r:id="rId3" imgW="3715269" imgH="40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717" y="3514279"/>
                        <a:ext cx="2980707" cy="3256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10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Hoorbaar zijn binnen vluchtbereik</a:t>
            </a: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= nabijheid van de machine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</a:rPr>
              <a:t>Waarschuwen van machinist en personen</a:t>
            </a:r>
          </a:p>
        </p:txBody>
      </p:sp>
      <p:sp>
        <p:nvSpPr>
          <p:cNvPr id="2355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3601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b="1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b="1" dirty="0">
                <a:solidFill>
                  <a:srgbClr val="002060"/>
                </a:solidFill>
              </a:rPr>
              <a:t>Twee systemen</a:t>
            </a:r>
          </a:p>
          <a:p>
            <a:pPr marL="0" indent="0">
              <a:buNone/>
              <a:defRPr/>
            </a:pPr>
            <a:endParaRPr lang="nl-NL" sz="800" b="1" dirty="0">
              <a:solidFill>
                <a:srgbClr val="002060"/>
              </a:solidFill>
            </a:endParaRPr>
          </a:p>
          <a:p>
            <a:pPr lvl="2" indent="-342900">
              <a:buFontTx/>
              <a:buChar char="-"/>
              <a:defRPr/>
            </a:pPr>
            <a:r>
              <a:rPr lang="nl-NL" sz="4000" b="1" dirty="0">
                <a:solidFill>
                  <a:srgbClr val="002060"/>
                </a:solidFill>
              </a:rPr>
              <a:t>Het systeem blokkeert [lastmomentbegrenzer]</a:t>
            </a:r>
          </a:p>
          <a:p>
            <a:pPr lvl="2" indent="-342900">
              <a:buFontTx/>
              <a:buChar char="-"/>
              <a:defRPr/>
            </a:pPr>
            <a:r>
              <a:rPr lang="nl-NL" sz="4000" b="1" dirty="0">
                <a:solidFill>
                  <a:srgbClr val="002060"/>
                </a:solidFill>
              </a:rPr>
              <a:t>Signaal wordt afgegeven [lastmomentsignalering] </a:t>
            </a:r>
          </a:p>
        </p:txBody>
      </p:sp>
      <p:sp>
        <p:nvSpPr>
          <p:cNvPr id="24580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121796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tussen graafmachines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400" b="1" dirty="0">
                <a:solidFill>
                  <a:srgbClr val="002060"/>
                </a:solidFill>
              </a:rPr>
              <a:t>Graafmachines die alleen graven</a:t>
            </a: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Graafmachines die hijsen en graven</a:t>
            </a:r>
          </a:p>
          <a:p>
            <a:pPr>
              <a:lnSpc>
                <a:spcPct val="90000"/>
              </a:lnSpc>
            </a:pPr>
            <a:endParaRPr lang="nl-NL" altLang="nl-NL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Graafmachines ingericht als mobiele hijskraan</a:t>
            </a:r>
          </a:p>
          <a:p>
            <a:endParaRPr lang="nl-NL" dirty="0"/>
          </a:p>
        </p:txBody>
      </p:sp>
      <p:pic>
        <p:nvPicPr>
          <p:cNvPr id="5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213" y="2230486"/>
            <a:ext cx="4313237" cy="3584477"/>
          </a:xfrm>
        </p:spPr>
      </p:pic>
    </p:spTree>
    <p:extLst>
      <p:ext uri="{BB962C8B-B14F-4D97-AF65-F5344CB8AC3E}">
        <p14:creationId xmlns:p14="http://schemas.microsoft.com/office/powerpoint/2010/main" val="668130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Waarschuwing dat max hijslast is bereikt</a:t>
            </a: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Lastmoment begrenzer</a:t>
            </a: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Overlast signalering</a:t>
            </a:r>
          </a:p>
          <a:p>
            <a:pPr lvl="1"/>
            <a:endParaRPr lang="nl-NL" sz="2400" b="1" dirty="0">
              <a:solidFill>
                <a:srgbClr val="002060"/>
              </a:solidFill>
            </a:endParaRP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Controle door 1</a:t>
            </a:r>
            <a:r>
              <a:rPr lang="nl-NL" sz="2400" b="1" baseline="30000" dirty="0">
                <a:solidFill>
                  <a:srgbClr val="002060"/>
                </a:solidFill>
              </a:rPr>
              <a:t>e</a:t>
            </a:r>
            <a:r>
              <a:rPr lang="nl-NL" sz="2400" b="1" dirty="0">
                <a:solidFill>
                  <a:srgbClr val="002060"/>
                </a:solidFill>
              </a:rPr>
              <a:t> giek helemaal omhoog te doen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5361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Slangbreukklep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= een breukbeveiliging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Op de </a:t>
            </a:r>
            <a:r>
              <a:rPr lang="nl-NL" altLang="nl-NL" sz="4000" b="1" dirty="0" err="1">
                <a:solidFill>
                  <a:srgbClr val="002060"/>
                </a:solidFill>
              </a:rPr>
              <a:t>lastdragende</a:t>
            </a:r>
            <a:r>
              <a:rPr lang="nl-NL" altLang="nl-NL" sz="4000" b="1" dirty="0">
                <a:solidFill>
                  <a:srgbClr val="002060"/>
                </a:solidFill>
              </a:rPr>
              <a:t> zijde van de hefcilinders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Op </a:t>
            </a:r>
            <a:r>
              <a:rPr lang="nl-NL" altLang="nl-NL" sz="4000" b="1" dirty="0" err="1">
                <a:solidFill>
                  <a:srgbClr val="002060"/>
                </a:solidFill>
              </a:rPr>
              <a:t>lastdragendezijde</a:t>
            </a:r>
            <a:r>
              <a:rPr lang="nl-NL" altLang="nl-NL" sz="4000" b="1" dirty="0">
                <a:solidFill>
                  <a:srgbClr val="002060"/>
                </a:solidFill>
              </a:rPr>
              <a:t> van de lepelcilinder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[op bakcilinder – </a:t>
            </a:r>
            <a:r>
              <a:rPr lang="nl-NL" altLang="nl-NL" sz="4000" b="1" dirty="0" err="1">
                <a:solidFill>
                  <a:srgbClr val="002060"/>
                </a:solidFill>
              </a:rPr>
              <a:t>pendelas</a:t>
            </a:r>
            <a:r>
              <a:rPr lang="nl-NL" altLang="nl-NL" sz="4000" b="1" dirty="0">
                <a:solidFill>
                  <a:srgbClr val="00206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3967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4" y="624110"/>
            <a:ext cx="8236049" cy="55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Hijshaak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Mag vast of </a:t>
            </a:r>
            <a:r>
              <a:rPr lang="nl-NL" altLang="nl-NL" sz="4000" b="1" dirty="0" err="1">
                <a:solidFill>
                  <a:srgbClr val="002060"/>
                </a:solidFill>
              </a:rPr>
              <a:t>verwijderbaar</a:t>
            </a:r>
            <a:r>
              <a:rPr lang="nl-NL" altLang="nl-NL" sz="4000" b="1" dirty="0">
                <a:solidFill>
                  <a:srgbClr val="002060"/>
                </a:solidFill>
              </a:rPr>
              <a:t> zijn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- mag niet beschadigen (bak dicht houden)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Mag niet vanzelf open gaan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Moet minimaal 2x de werklast kunnen ‘hebben’</a:t>
            </a:r>
          </a:p>
        </p:txBody>
      </p:sp>
    </p:spTree>
    <p:extLst>
      <p:ext uri="{BB962C8B-B14F-4D97-AF65-F5344CB8AC3E}">
        <p14:creationId xmlns:p14="http://schemas.microsoft.com/office/powerpoint/2010/main" val="59491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Aanlas hijshaak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752600"/>
            <a:ext cx="4362450" cy="43624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895475"/>
            <a:ext cx="4775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2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4" y="447675"/>
            <a:ext cx="911794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1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31747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6" y="-31750"/>
            <a:ext cx="9331325" cy="6889750"/>
          </a:xfrm>
        </p:spPr>
      </p:pic>
      <p:sp>
        <p:nvSpPr>
          <p:cNvPr id="31748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62532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29699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2" y="1"/>
            <a:ext cx="9145588" cy="6873875"/>
          </a:xfrm>
        </p:spPr>
      </p:pic>
      <p:sp>
        <p:nvSpPr>
          <p:cNvPr id="29700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9701" name="Tekstvak 4"/>
          <p:cNvSpPr txBox="1">
            <a:spLocks noChangeArrowheads="1"/>
          </p:cNvSpPr>
          <p:nvPr/>
        </p:nvSpPr>
        <p:spPr bwMode="auto">
          <a:xfrm>
            <a:off x="6888164" y="5084763"/>
            <a:ext cx="1296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6000" dirty="0">
                <a:hlinkClick r:id="rId4"/>
              </a:rPr>
              <a:t>klik</a:t>
            </a:r>
            <a:endParaRPr lang="nl-NL" altLang="nl-NL" sz="6000" dirty="0"/>
          </a:p>
        </p:txBody>
      </p:sp>
      <p:sp>
        <p:nvSpPr>
          <p:cNvPr id="29702" name="Tekstvak 6"/>
          <p:cNvSpPr txBox="1">
            <a:spLocks noChangeArrowheads="1"/>
          </p:cNvSpPr>
          <p:nvPr/>
        </p:nvSpPr>
        <p:spPr bwMode="auto">
          <a:xfrm>
            <a:off x="7248525" y="6100764"/>
            <a:ext cx="280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dirty="0">
                <a:solidFill>
                  <a:srgbClr val="00B050"/>
                </a:solidFill>
                <a:hlinkClick r:id="rId5"/>
              </a:rPr>
              <a:t>Klik mobiel </a:t>
            </a:r>
            <a:endParaRPr lang="nl-NL" altLang="nl-NL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44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200025"/>
            <a:ext cx="83343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19062"/>
            <a:ext cx="83915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Wetten en normen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28" y="2361492"/>
            <a:ext cx="5090796" cy="4248857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5324" y="2126222"/>
            <a:ext cx="5272499" cy="3989570"/>
          </a:xfrm>
        </p:spPr>
        <p:txBody>
          <a:bodyPr>
            <a:normAutofit fontScale="25000" lnSpcReduction="20000"/>
          </a:bodyPr>
          <a:lstStyle/>
          <a:p>
            <a:r>
              <a:rPr lang="nl-NL" sz="9600" b="1" dirty="0">
                <a:solidFill>
                  <a:srgbClr val="002060"/>
                </a:solidFill>
              </a:rPr>
              <a:t>Machine richtlijn</a:t>
            </a:r>
          </a:p>
          <a:p>
            <a:r>
              <a:rPr lang="nl-NL" sz="9600" b="1" dirty="0">
                <a:solidFill>
                  <a:srgbClr val="002060"/>
                </a:solidFill>
              </a:rPr>
              <a:t>CE markering</a:t>
            </a:r>
          </a:p>
          <a:p>
            <a:endParaRPr lang="nl-NL" sz="9600" b="1" dirty="0">
              <a:solidFill>
                <a:srgbClr val="002060"/>
              </a:solidFill>
            </a:endParaRPr>
          </a:p>
          <a:p>
            <a:r>
              <a:rPr lang="nl-NL" sz="9600" b="1" dirty="0">
                <a:solidFill>
                  <a:srgbClr val="002060"/>
                </a:solidFill>
              </a:rPr>
              <a:t>= een product </a:t>
            </a:r>
            <a:r>
              <a:rPr lang="nl-NL" sz="9600" b="1" dirty="0" err="1">
                <a:solidFill>
                  <a:srgbClr val="002060"/>
                </a:solidFill>
              </a:rPr>
              <a:t>veiligheids</a:t>
            </a:r>
            <a:r>
              <a:rPr lang="nl-NL" sz="96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9600" b="1" dirty="0">
                <a:solidFill>
                  <a:srgbClr val="002060"/>
                </a:solidFill>
              </a:rPr>
              <a:t>	afspraak</a:t>
            </a:r>
          </a:p>
          <a:p>
            <a:r>
              <a:rPr lang="nl-NL" sz="9600" b="1" dirty="0">
                <a:solidFill>
                  <a:srgbClr val="002060"/>
                </a:solidFill>
              </a:rPr>
              <a:t>Ook voor</a:t>
            </a:r>
          </a:p>
          <a:p>
            <a:pPr marL="0" indent="0">
              <a:buNone/>
            </a:pPr>
            <a:r>
              <a:rPr lang="nl-NL" sz="9600" b="1" dirty="0">
                <a:solidFill>
                  <a:srgbClr val="002060"/>
                </a:solidFill>
              </a:rPr>
              <a:t>	hijsgereedschap</a:t>
            </a:r>
          </a:p>
          <a:p>
            <a:pPr>
              <a:buClr>
                <a:srgbClr val="A53010"/>
              </a:buClr>
            </a:pPr>
            <a:r>
              <a:rPr lang="nl-NL" sz="9600" b="1" dirty="0">
                <a:solidFill>
                  <a:srgbClr val="002060"/>
                </a:solidFill>
              </a:rPr>
              <a:t>Arbowet is van groot belang</a:t>
            </a:r>
          </a:p>
          <a:p>
            <a:pPr lvl="0">
              <a:buClr>
                <a:srgbClr val="A53010"/>
              </a:buClr>
            </a:pPr>
            <a:endParaRPr lang="nl-NL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3740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Palletvork</a:t>
            </a:r>
          </a:p>
        </p:txBody>
      </p:sp>
      <p:sp>
        <p:nvSpPr>
          <p:cNvPr id="32771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2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3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4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69026" y="1562101"/>
            <a:ext cx="5335585" cy="4564063"/>
          </a:xfrm>
        </p:spPr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Een speciaal lastdiagram is dan weer nodig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32775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327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62101"/>
            <a:ext cx="3929062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4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Opleiding</a:t>
            </a:r>
          </a:p>
        </p:txBody>
      </p:sp>
      <p:sp>
        <p:nvSpPr>
          <p:cNvPr id="33795" name="Tijdelijke aanduiding voor inhoud 3"/>
          <p:cNvSpPr>
            <a:spLocks noGrp="1"/>
          </p:cNvSpPr>
          <p:nvPr>
            <p:ph idx="1"/>
          </p:nvPr>
        </p:nvSpPr>
        <p:spPr>
          <a:xfrm>
            <a:off x="1981200" y="1989139"/>
            <a:ext cx="8229600" cy="4137025"/>
          </a:xfrm>
        </p:spPr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Je moet deskundig zijn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Machine met beperkte hijsfunctie</a:t>
            </a:r>
          </a:p>
          <a:p>
            <a:pPr eaLnBrk="1" hangingPunct="1"/>
            <a:endParaRPr lang="nl-NL" altLang="nl-NL" b="1" dirty="0">
              <a:solidFill>
                <a:schemeClr val="accent2"/>
              </a:solidFill>
            </a:endParaRPr>
          </a:p>
        </p:txBody>
      </p:sp>
      <p:sp>
        <p:nvSpPr>
          <p:cNvPr id="3379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3836341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34819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>
            <a:fillRect/>
          </a:stretch>
        </p:blipFill>
        <p:spPr bwMode="auto">
          <a:xfrm>
            <a:off x="8231189" y="1343025"/>
            <a:ext cx="2824738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5045076" y="1928814"/>
            <a:ext cx="33575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2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25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25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NL" altLang="nl-NL" sz="2800"/>
              <a:t> 	Kettingwerk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Staalkabels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Touw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Stroppen, lengen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800"/>
              <a:t>  	en hijsbanden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Haken en ogen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Takels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2020888" y="4243389"/>
            <a:ext cx="32131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rgbClr val="FF0000"/>
                </a:solidFill>
              </a:rPr>
              <a:t>Let op:  </a:t>
            </a:r>
            <a:br>
              <a:rPr lang="nl-NL" altLang="nl-NL" sz="2800">
                <a:solidFill>
                  <a:srgbClr val="FF0000"/>
                </a:solidFill>
              </a:rPr>
            </a:br>
            <a:r>
              <a:rPr lang="nl-NL" altLang="nl-NL" sz="2800">
                <a:solidFill>
                  <a:srgbClr val="FF0000"/>
                </a:solidFill>
              </a:rPr>
              <a:t>maximale werklast </a:t>
            </a:r>
            <a:br>
              <a:rPr lang="nl-NL" altLang="nl-NL" sz="2800">
                <a:solidFill>
                  <a:srgbClr val="FF0000"/>
                </a:solidFill>
              </a:rPr>
            </a:br>
            <a:r>
              <a:rPr lang="nl-NL" altLang="nl-NL" sz="2800">
                <a:solidFill>
                  <a:srgbClr val="FF0000"/>
                </a:solidFill>
              </a:rPr>
              <a:t>hoeken van lengen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rgbClr val="FF0000"/>
                </a:solidFill>
              </a:rPr>
              <a:t>mogelijke slijtage</a:t>
            </a:r>
            <a:endParaRPr lang="nl-NL" altLang="nl-NL" sz="2800" i="1">
              <a:solidFill>
                <a:srgbClr val="FF0000"/>
              </a:solidFill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774825" y="228601"/>
            <a:ext cx="86423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nl-NL" sz="4800" b="1">
                <a:solidFill>
                  <a:srgbClr val="FF3300"/>
                </a:solidFill>
              </a:rPr>
              <a:t>Hijs- en hefgereedschappen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5045075" y="1338264"/>
            <a:ext cx="3206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chemeClr val="accent2"/>
                </a:solidFill>
              </a:rPr>
              <a:t>Hijsgereedschap</a:t>
            </a:r>
            <a:endParaRPr lang="nl-NL" altLang="nl-NL" sz="2800">
              <a:solidFill>
                <a:srgbClr val="FF0000"/>
              </a:solidFill>
            </a:endParaRPr>
          </a:p>
        </p:txBody>
      </p:sp>
      <p:pic>
        <p:nvPicPr>
          <p:cNvPr id="34824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1350963"/>
            <a:ext cx="22066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7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Moet op staan: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Onuitwisbaar: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Fabrikant-materiaalsoort-werklast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Eigen massa als die groter is dan 100 kg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De CE markering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De keuringsdatum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(max en min klembereik</a:t>
            </a:r>
          </a:p>
        </p:txBody>
      </p:sp>
    </p:spTree>
    <p:extLst>
      <p:ext uri="{BB962C8B-B14F-4D97-AF65-F5344CB8AC3E}">
        <p14:creationId xmlns:p14="http://schemas.microsoft.com/office/powerpoint/2010/main" val="2843285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Altijd controleren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Van het hijsgereedschap voor gebruik op:</a:t>
            </a:r>
          </a:p>
          <a:p>
            <a:pPr eaLnBrk="1" hangingPunct="1"/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Slijtage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Breuken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Vervorming/rafels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 err="1">
                <a:solidFill>
                  <a:srgbClr val="002060"/>
                </a:solidFill>
              </a:rPr>
              <a:t>intering</a:t>
            </a:r>
            <a:endParaRPr lang="nl-NL" altLang="nl-N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4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5061" y="624110"/>
            <a:ext cx="9319552" cy="128089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4800" dirty="0">
                <a:solidFill>
                  <a:schemeClr val="accent2"/>
                </a:solidFill>
              </a:rPr>
              <a:t>Gebruiksaanwijzing aanwezig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Normale gebruiksvoorwaarden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Aanwijzingen voor gebruik, montage, onderhoud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De bruikbaarheidsgrenzen</a:t>
            </a:r>
          </a:p>
          <a:p>
            <a:pPr eaLnBrk="1" hangingPunct="1">
              <a:lnSpc>
                <a:spcPct val="90000"/>
              </a:lnSpc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In het NL</a:t>
            </a:r>
          </a:p>
        </p:txBody>
      </p:sp>
    </p:spTree>
    <p:extLst>
      <p:ext uri="{BB962C8B-B14F-4D97-AF65-F5344CB8AC3E}">
        <p14:creationId xmlns:p14="http://schemas.microsoft.com/office/powerpoint/2010/main" val="417436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Hijs- en hefgereedschappen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Altijd eerst controleren !!!!!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Het gewicht van het hijsgereedschap moet je optellen bij de last natuurlijk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Lijst Hijs- en hefgereedschappen:</a:t>
            </a: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	zie blz. 16</a:t>
            </a:r>
          </a:p>
        </p:txBody>
      </p:sp>
    </p:spTree>
    <p:extLst>
      <p:ext uri="{BB962C8B-B14F-4D97-AF65-F5344CB8AC3E}">
        <p14:creationId xmlns:p14="http://schemas.microsoft.com/office/powerpoint/2010/main" val="2120899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5051425" cy="1143000"/>
          </a:xfrm>
        </p:spPr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Hijsbanden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6909" y="1600201"/>
            <a:ext cx="5280891" cy="4525963"/>
          </a:xfrm>
        </p:spPr>
        <p:txBody>
          <a:bodyPr/>
          <a:lstStyle/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Duidelijk label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Gebruiksaanwijzing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Een levensduur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Veiligheidsfactor  </a:t>
            </a:r>
            <a:r>
              <a:rPr lang="nl-NL" altLang="nl-NL" sz="3600" b="1" dirty="0">
                <a:solidFill>
                  <a:srgbClr val="002060"/>
                </a:solidFill>
              </a:rPr>
              <a:t>7</a:t>
            </a:r>
          </a:p>
          <a:p>
            <a:pPr eaLnBrk="1" hangingPunct="1"/>
            <a:endParaRPr lang="nl-NL" altLang="nl-NL" sz="3600" dirty="0">
              <a:solidFill>
                <a:schemeClr val="accent2"/>
              </a:solidFill>
            </a:endParaRPr>
          </a:p>
        </p:txBody>
      </p:sp>
      <p:pic>
        <p:nvPicPr>
          <p:cNvPr id="40965" name="Picture 7" descr="zo_99cthijs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6" y="-387350"/>
            <a:ext cx="4067175" cy="435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244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endParaRPr lang="nl-NL" altLang="nl-NL" sz="4800">
              <a:solidFill>
                <a:schemeClr val="accent2"/>
              </a:solidFill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3284538"/>
            <a:ext cx="8229600" cy="4525962"/>
          </a:xfrm>
        </p:spPr>
        <p:txBody>
          <a:bodyPr/>
          <a:lstStyle/>
          <a:p>
            <a:pPr eaLnBrk="1" hangingPunct="1"/>
            <a:r>
              <a:rPr lang="nl-NL" altLang="nl-NL" sz="4000" dirty="0">
                <a:solidFill>
                  <a:schemeClr val="accent2"/>
                </a:solidFill>
              </a:rPr>
              <a:t>Hijsstroppen</a:t>
            </a:r>
          </a:p>
        </p:txBody>
      </p:sp>
      <p:pic>
        <p:nvPicPr>
          <p:cNvPr id="41989" name="Picture 5" descr="rondst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08" y="291102"/>
            <a:ext cx="5291899" cy="598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729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166687"/>
            <a:ext cx="10241329" cy="66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766057"/>
          </a:xfrm>
        </p:spPr>
        <p:txBody>
          <a:bodyPr>
            <a:normAutofit/>
          </a:bodyPr>
          <a:lstStyle/>
          <a:p>
            <a:r>
              <a:rPr lang="nl-NL" sz="2700" dirty="0">
                <a:hlinkClick r:id="rId2"/>
              </a:rPr>
              <a:t>https://youtu.be/WCWVv0wod8U</a:t>
            </a:r>
            <a:br>
              <a:rPr lang="nl-NL" sz="2700" dirty="0"/>
            </a:br>
            <a:r>
              <a:rPr lang="nl-NL" sz="2700" dirty="0"/>
              <a:t>soma foto’s</a:t>
            </a:r>
            <a:br>
              <a:rPr lang="nl-NL" sz="2700" dirty="0"/>
            </a:br>
            <a:br>
              <a:rPr lang="nl-NL" sz="2700" dirty="0"/>
            </a:br>
            <a:r>
              <a:rPr lang="nl-NL" sz="2700" dirty="0">
                <a:hlinkClick r:id="rId3"/>
              </a:rPr>
              <a:t>https://youtu.be/ZWL92yAfKlQ</a:t>
            </a:r>
            <a:br>
              <a:rPr lang="nl-NL" sz="2700" dirty="0"/>
            </a:br>
            <a:r>
              <a:rPr lang="nl-NL" sz="2700" dirty="0" err="1"/>
              <a:t>toolboxfilm</a:t>
            </a:r>
            <a:r>
              <a:rPr lang="nl-NL" sz="2700" dirty="0"/>
              <a:t> veilig hijsen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4"/>
              </a:rPr>
              <a:t>https://youtu.be/cRLVP7E9EPI</a:t>
            </a:r>
            <a:br>
              <a:rPr lang="nl-NL" sz="2400" dirty="0"/>
            </a:br>
            <a:r>
              <a:rPr lang="nl-NL" sz="2400" dirty="0"/>
              <a:t>veilig hijsen H3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5"/>
              </a:rPr>
              <a:t>https://youtu.be/h3N9jCugh9s</a:t>
            </a:r>
            <a:br>
              <a:rPr lang="nl-NL" sz="2400" dirty="0"/>
            </a:br>
            <a:r>
              <a:rPr lang="nl-NL" sz="2400" dirty="0"/>
              <a:t>veilig hijsen H6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6"/>
              </a:rPr>
              <a:t>https://youtu.be/DwZYhWCYFxw</a:t>
            </a:r>
            <a:br>
              <a:rPr lang="nl-NL" sz="2400" dirty="0"/>
            </a:br>
            <a:r>
              <a:rPr lang="nl-NL" sz="2400" dirty="0"/>
              <a:t>veilig hijsen H7</a:t>
            </a:r>
          </a:p>
        </p:txBody>
      </p:sp>
    </p:spTree>
    <p:extLst>
      <p:ext uri="{BB962C8B-B14F-4D97-AF65-F5344CB8AC3E}">
        <p14:creationId xmlns:p14="http://schemas.microsoft.com/office/powerpoint/2010/main" val="3602380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46085" name="Picture 5" descr="rondstro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41706"/>
            <a:ext cx="3865954" cy="362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hijsband_trang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29" y="246844"/>
            <a:ext cx="2882733" cy="371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schets-trian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221164"/>
            <a:ext cx="31623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314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94" y="772477"/>
            <a:ext cx="10462829" cy="60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9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Let altijd op: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Max last nazien (label)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Controle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Alleen voor hijsen (beslist niet trekken)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Aanslagmethode (lang genoeg)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Scherpe kanten object (hoekbeschermers)</a:t>
            </a: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9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40" y="-47989"/>
            <a:ext cx="7056119" cy="69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63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490696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Vervolg hijsband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2545" y="2612571"/>
            <a:ext cx="5130141" cy="351359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3200" b="1" dirty="0">
                <a:solidFill>
                  <a:srgbClr val="002060"/>
                </a:solidFill>
              </a:rPr>
              <a:t>Triangel – driesprong</a:t>
            </a:r>
          </a:p>
          <a:p>
            <a:pPr eaLnBrk="1" hangingPunct="1"/>
            <a:endParaRPr lang="nl-NL" altLang="nl-NL" sz="3200" b="1" dirty="0">
              <a:solidFill>
                <a:srgbClr val="002060"/>
              </a:solidFill>
            </a:endParaRPr>
          </a:p>
          <a:p>
            <a:r>
              <a:rPr lang="nl-NL" altLang="nl-NL" sz="3200" b="1" dirty="0">
                <a:solidFill>
                  <a:srgbClr val="002060"/>
                </a:solidFill>
              </a:rPr>
              <a:t>Dit is een viersprong -&gt; </a:t>
            </a: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chemeClr val="accent2"/>
                </a:solidFill>
              </a:rPr>
              <a:t>&gt;</a:t>
            </a:r>
          </a:p>
        </p:txBody>
      </p:sp>
      <p:pic>
        <p:nvPicPr>
          <p:cNvPr id="44037" name="Picture 5" descr="Strop4sp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04813"/>
            <a:ext cx="2592387" cy="5256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68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696200" cy="1143000"/>
          </a:xfrm>
        </p:spPr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Vervolg hijsband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94191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Gebruikstemperatuur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nl-NL" altLang="nl-NL" sz="2400" b="1" dirty="0">
                <a:solidFill>
                  <a:srgbClr val="002060"/>
                </a:solidFill>
              </a:rPr>
              <a:t>40 tot + 100 graden C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Knopen mag niet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Zwaartepunt loodrecht onder de band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Bij ongelijkheid – evenaar toepassen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Voorkom insnijden of schokbelasting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Hijsbanden reinigen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Een beschadigde band mag niet in een opslag ruimte liggen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15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voettekst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7107" name="Rectangle 103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sz="4000" b="1"/>
              <a:t>Bescher-</a:t>
            </a:r>
            <a:br>
              <a:rPr lang="nl-NL" altLang="nl-NL" sz="4000" b="1"/>
            </a:br>
            <a:r>
              <a:rPr lang="nl-NL" altLang="nl-NL" sz="4000" b="1"/>
              <a:t>ming</a:t>
            </a:r>
          </a:p>
        </p:txBody>
      </p:sp>
      <p:graphicFrame>
        <p:nvGraphicFramePr>
          <p:cNvPr id="47108" name="Object 1027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0"/>
          <a:ext cx="3348038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Bitmapafbeelding" r:id="rId3" imgW="2057143" imgH="2142857" progId="Paint.Picture">
                  <p:embed/>
                </p:oleObj>
              </mc:Choice>
              <mc:Fallback>
                <p:oleObj name="Bitmapafbeelding" r:id="rId3" imgW="2057143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348038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103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72038" y="1557338"/>
          <a:ext cx="5795962" cy="53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Bitmapafbeelding" r:id="rId5" imgW="3514286" imgH="4048690" progId="Paint.Picture">
                  <p:embed/>
                </p:oleObj>
              </mc:Choice>
              <mc:Fallback>
                <p:oleObj name="Bitmapafbeelding" r:id="rId5" imgW="3514286" imgH="40486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1557338"/>
                        <a:ext cx="5795962" cy="53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03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24001" y="3213100"/>
          <a:ext cx="3635375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Bitmapafbeelding" r:id="rId7" imgW="2924583" imgH="2314286" progId="Paint.Picture">
                  <p:embed/>
                </p:oleObj>
              </mc:Choice>
              <mc:Fallback>
                <p:oleObj name="Bitmapafbeelding" r:id="rId7" imgW="2924583" imgH="23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213100"/>
                        <a:ext cx="3635375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558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"/>
            <a:ext cx="8941131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702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57237"/>
            <a:ext cx="10461524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491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355951"/>
              </p:ext>
            </p:extLst>
          </p:nvPr>
        </p:nvGraphicFramePr>
        <p:xfrm>
          <a:off x="1524000" y="-1"/>
          <a:ext cx="10503362" cy="6305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Bitmapafbeelding" r:id="rId3" imgW="9419048" imgH="4657143" progId="Paint.Picture">
                  <p:embed/>
                </p:oleObj>
              </mc:Choice>
              <mc:Fallback>
                <p:oleObj name="Bitmapafbeelding" r:id="rId3" imgW="9419048" imgH="46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1"/>
                        <a:ext cx="10503362" cy="6305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214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02" y="0"/>
            <a:ext cx="1017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4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Kettingwerk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51205" name="Picture 5" descr="g-scha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84314"/>
            <a:ext cx="28082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 descr="bk_veiligheidsha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484314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9" descr="ukn_aan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557338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s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92600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3" descr="4sprong_grabi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0"/>
            <a:ext cx="16525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5" descr="gunebboha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337050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34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5663" y="1600201"/>
            <a:ext cx="7268748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(</a:t>
            </a:r>
            <a:r>
              <a:rPr lang="nl-NL" altLang="nl-NL" sz="2400" b="1" dirty="0" err="1">
                <a:solidFill>
                  <a:srgbClr val="002060"/>
                </a:solidFill>
              </a:rPr>
              <a:t>gebruikscoeff</a:t>
            </a:r>
            <a:r>
              <a:rPr lang="nl-NL" altLang="nl-NL" sz="2400" b="1" dirty="0">
                <a:solidFill>
                  <a:srgbClr val="002060"/>
                </a:solidFill>
              </a:rPr>
              <a:t>) veiligheidsfactor 4 (4-5-7)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Alleen inkorten met inkorthaken of klauwen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Afronding 2x de schalmbreedte (-20%)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Gestropt – 80%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Geen knopen of gedraaid</a:t>
            </a:r>
          </a:p>
        </p:txBody>
      </p:sp>
      <p:pic>
        <p:nvPicPr>
          <p:cNvPr id="52229" name="Picture 5" descr="VIP-VMV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4411" y="1054161"/>
            <a:ext cx="314960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32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 - vervolg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Schoon, droog, corrosievrij ophangen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Kettingwerk afkeuren als: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Zie </a:t>
            </a:r>
            <a:r>
              <a:rPr lang="nl-NL" altLang="nl-NL" sz="3600" b="1" dirty="0" err="1">
                <a:solidFill>
                  <a:srgbClr val="002060"/>
                </a:solidFill>
              </a:rPr>
              <a:t>blz</a:t>
            </a:r>
            <a:r>
              <a:rPr lang="nl-NL" altLang="nl-NL" sz="3600" b="1" dirty="0">
                <a:solidFill>
                  <a:srgbClr val="002060"/>
                </a:solidFill>
              </a:rPr>
              <a:t> 20</a:t>
            </a:r>
          </a:p>
          <a:p>
            <a:pPr eaLnBrk="1" hangingPunct="1"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Belangrijk: goed leesbaar “blikken label’;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en de haak met veiligheidsklep</a:t>
            </a:r>
          </a:p>
        </p:txBody>
      </p:sp>
    </p:spTree>
    <p:extLst>
      <p:ext uri="{BB962C8B-B14F-4D97-AF65-F5344CB8AC3E}">
        <p14:creationId xmlns:p14="http://schemas.microsoft.com/office/powerpoint/2010/main" val="1800850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graphicFrame>
        <p:nvGraphicFramePr>
          <p:cNvPr id="5427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88914"/>
          <a:ext cx="9144000" cy="582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Bitmapafbeelding" r:id="rId3" imgW="6830378" imgH="4352381" progId="Paint.Picture">
                  <p:embed/>
                </p:oleObj>
              </mc:Choice>
              <mc:Fallback>
                <p:oleObj name="Bitmapafbeelding" r:id="rId3" imgW="6830378" imgH="4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8914"/>
                        <a:ext cx="9144000" cy="582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33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553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34976"/>
            <a:ext cx="9144000" cy="6856413"/>
          </a:xfrm>
          <a:noFill/>
        </p:spPr>
      </p:pic>
    </p:spTree>
    <p:extLst>
      <p:ext uri="{BB962C8B-B14F-4D97-AF65-F5344CB8AC3E}">
        <p14:creationId xmlns:p14="http://schemas.microsoft.com/office/powerpoint/2010/main" val="3156378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560049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Staalkabel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Verschil in kern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Verschil in slagwijze 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langslag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kruisslag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Torsie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WS – V en S kabels (verschil in opbouw)</a:t>
            </a:r>
          </a:p>
          <a:p>
            <a:pPr eaLnBrk="1" hangingPunct="1">
              <a:buFontTx/>
              <a:buNone/>
            </a:pPr>
            <a:endParaRPr lang="nl-NL" altLang="nl-N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05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Opbouw staalkabel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4" y="1423770"/>
            <a:ext cx="8299100" cy="37776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5" y="5386820"/>
            <a:ext cx="28575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5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Staalkabel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Strop of grommer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Knelklem (superloopklem)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Boutklemmen en knopen mogen niet</a:t>
            </a:r>
          </a:p>
          <a:p>
            <a:pPr eaLnBrk="1" hangingPunct="1"/>
            <a:r>
              <a:rPr lang="nl-NL" altLang="nl-NL" sz="3600" b="1" dirty="0" err="1">
                <a:solidFill>
                  <a:srgbClr val="002060"/>
                </a:solidFill>
              </a:rPr>
              <a:t>Gebruikscoefficient</a:t>
            </a:r>
            <a:r>
              <a:rPr lang="nl-NL" altLang="nl-NL" sz="3600" b="1" dirty="0">
                <a:solidFill>
                  <a:srgbClr val="002060"/>
                </a:solidFill>
              </a:rPr>
              <a:t> (veiligheid) – 5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Afronding min. 2x de diameter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Mogelijke vervorming &lt; 6x kabeldiameter</a:t>
            </a:r>
          </a:p>
        </p:txBody>
      </p:sp>
    </p:spTree>
    <p:extLst>
      <p:ext uri="{BB962C8B-B14F-4D97-AF65-F5344CB8AC3E}">
        <p14:creationId xmlns:p14="http://schemas.microsoft.com/office/powerpoint/2010/main" val="80608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xfrm>
            <a:off x="2589212" y="77390"/>
            <a:ext cx="8911687" cy="1280890"/>
          </a:xfrm>
        </p:spPr>
        <p:txBody>
          <a:bodyPr/>
          <a:lstStyle/>
          <a:p>
            <a:pPr eaLnBrk="1" hangingPunct="1"/>
            <a:r>
              <a:rPr lang="nl-NL" altLang="nl-NL" sz="5400" dirty="0" err="1">
                <a:solidFill>
                  <a:schemeClr val="accent2"/>
                </a:solidFill>
              </a:rPr>
              <a:t>Taluritklem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pic>
        <p:nvPicPr>
          <p:cNvPr id="593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326" y="1327211"/>
            <a:ext cx="6334125" cy="3959225"/>
          </a:xfrm>
          <a:noFill/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437064"/>
            <a:ext cx="6399212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3051175" y="5967413"/>
            <a:ext cx="580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>
                <a:solidFill>
                  <a:schemeClr val="accent2"/>
                </a:solidFill>
              </a:rPr>
              <a:t>Alleen belasten in het hart van de klem</a:t>
            </a:r>
          </a:p>
        </p:txBody>
      </p:sp>
    </p:spTree>
    <p:extLst>
      <p:ext uri="{BB962C8B-B14F-4D97-AF65-F5344CB8AC3E}">
        <p14:creationId xmlns:p14="http://schemas.microsoft.com/office/powerpoint/2010/main" val="101489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0"/>
            <a:ext cx="10424159" cy="68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2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04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Superloopklem</a:t>
            </a:r>
          </a:p>
        </p:txBody>
      </p:sp>
      <p:pic>
        <p:nvPicPr>
          <p:cNvPr id="604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557338"/>
            <a:ext cx="88931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213100"/>
            <a:ext cx="72009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88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052513"/>
            <a:ext cx="6985000" cy="4400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2566989" y="692150"/>
            <a:ext cx="7489825" cy="525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H="1">
            <a:off x="2063751" y="476250"/>
            <a:ext cx="8208963" cy="55451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160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Let op het oog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Oog van de kabel om iets heen schuiven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Hoek niet groter dan 60 graden</a:t>
            </a:r>
          </a:p>
        </p:txBody>
      </p:sp>
    </p:spTree>
    <p:extLst>
      <p:ext uri="{BB962C8B-B14F-4D97-AF65-F5344CB8AC3E}">
        <p14:creationId xmlns:p14="http://schemas.microsoft.com/office/powerpoint/2010/main" val="3509140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Kabel afkeuren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Draadbreuken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In- of uitwendige beschadiging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Corrosie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Wordt dunner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Breuknest – kink - </a:t>
            </a:r>
          </a:p>
        </p:txBody>
      </p:sp>
    </p:spTree>
    <p:extLst>
      <p:ext uri="{BB962C8B-B14F-4D97-AF65-F5344CB8AC3E}">
        <p14:creationId xmlns:p14="http://schemas.microsoft.com/office/powerpoint/2010/main" val="1474222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48" y="190006"/>
            <a:ext cx="9570961" cy="66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2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65541" name="Picture 5" descr="zo_02364_st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66484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616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jdelijke aanduiding voor voettekst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6656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-4763"/>
            <a:ext cx="54006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25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graphicFrame>
        <p:nvGraphicFramePr>
          <p:cNvPr id="6861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74826" y="2636838"/>
          <a:ext cx="8893175" cy="36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Bitmapafbeelding" r:id="rId3" imgW="5315692" imgH="2161905" progId="Paint.Picture">
                  <p:embed/>
                </p:oleObj>
              </mc:Choice>
              <mc:Fallback>
                <p:oleObj name="Bitmapafbeelding" r:id="rId3" imgW="5315692" imgH="2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2636838"/>
                        <a:ext cx="8893175" cy="361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3" name="Picture 5" descr="stel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6038"/>
            <a:ext cx="26162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VIP-V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"/>
            <a:ext cx="23733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0" descr="Hijsha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"/>
            <a:ext cx="25193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201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Open haak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Nauwelijks toegestaan</a:t>
            </a: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	Voorbeeld – dragline schotten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Haken niet op de punt belasten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60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Sluitingen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D – SLUITING</a:t>
            </a: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1e mag niet!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 - SLUITING</a:t>
            </a:r>
          </a:p>
        </p:txBody>
      </p:sp>
      <p:pic>
        <p:nvPicPr>
          <p:cNvPr id="70661" name="Picture 5" descr="Hoogwaardige D-sluitingen MBT Musar en Borstbout Us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557339"/>
            <a:ext cx="41767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7" descr="Hoogwaardige Harpsluitingen MBT Musal en Borstbout U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933826"/>
            <a:ext cx="41751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8"/>
          <p:cNvSpPr>
            <a:spLocks noChangeArrowheads="1"/>
          </p:cNvSpPr>
          <p:nvPr/>
        </p:nvSpPr>
        <p:spPr bwMode="auto">
          <a:xfrm>
            <a:off x="5335589" y="3246438"/>
            <a:ext cx="327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/>
              <a:t>!</a:t>
            </a:r>
          </a:p>
        </p:txBody>
      </p:sp>
      <p:sp>
        <p:nvSpPr>
          <p:cNvPr id="70664" name="Rectangle 9"/>
          <p:cNvSpPr>
            <a:spLocks noChangeArrowheads="1"/>
          </p:cNvSpPr>
          <p:nvPr/>
        </p:nvSpPr>
        <p:spPr bwMode="auto">
          <a:xfrm>
            <a:off x="2819400" y="4800601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2e mag niet</a:t>
            </a:r>
          </a:p>
        </p:txBody>
      </p:sp>
      <p:sp>
        <p:nvSpPr>
          <p:cNvPr id="70665" name="Line 10"/>
          <p:cNvSpPr>
            <a:spLocks noChangeShapeType="1"/>
          </p:cNvSpPr>
          <p:nvPr/>
        </p:nvSpPr>
        <p:spPr bwMode="auto">
          <a:xfrm>
            <a:off x="5951539" y="1700213"/>
            <a:ext cx="4321175" cy="4392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2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beeldingsresultaat voor stempel zakt we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23987"/>
            <a:ext cx="3440555" cy="228123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93" y="1733550"/>
            <a:ext cx="75247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75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 err="1">
                <a:solidFill>
                  <a:schemeClr val="accent2"/>
                </a:solidFill>
              </a:rPr>
              <a:t>Hihijssleutel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pic>
        <p:nvPicPr>
          <p:cNvPr id="72708" name="Picture 5" descr="Hijssleutel teke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41" y="1823304"/>
            <a:ext cx="74898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779" y="415638"/>
            <a:ext cx="1609725" cy="3217863"/>
          </a:xfr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92" y="0"/>
            <a:ext cx="52387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6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Vloerplaat met oog</a:t>
            </a:r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3151" y="1933576"/>
            <a:ext cx="7504113" cy="3859213"/>
          </a:xfrm>
          <a:noFill/>
        </p:spPr>
      </p:pic>
    </p:spTree>
    <p:extLst>
      <p:ext uri="{BB962C8B-B14F-4D97-AF65-F5344CB8AC3E}">
        <p14:creationId xmlns:p14="http://schemas.microsoft.com/office/powerpoint/2010/main" val="1929791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klemmen</a:t>
            </a: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3600">
                <a:solidFill>
                  <a:schemeClr val="accent2"/>
                </a:solidFill>
              </a:rPr>
              <a:t>Uitval beveiliging gebruiken</a:t>
            </a:r>
          </a:p>
        </p:txBody>
      </p:sp>
      <p:graphicFrame>
        <p:nvGraphicFramePr>
          <p:cNvPr id="47127" name="Group 23"/>
          <p:cNvGraphicFramePr>
            <a:graphicFrameLocks noGrp="1"/>
          </p:cNvGraphicFramePr>
          <p:nvPr/>
        </p:nvGraphicFramePr>
        <p:xfrm>
          <a:off x="2438400" y="2974975"/>
          <a:ext cx="7315200" cy="6858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Klemhoogte 40 cm:</a:t>
                      </a: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Klemhoogte 55 cm:</a:t>
                      </a: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Klemlengte tot 120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Klemlengte tot 120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Klembreedte 80 cm. tot 100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Klembreedte 86 cm. tot 99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4764" name="Picture 25" descr="gereedschap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8" y="3631083"/>
            <a:ext cx="3175007" cy="319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7" descr="gereedschap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733801"/>
            <a:ext cx="3657600" cy="309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66" name="Picture 29" descr="Terrier_TNM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0"/>
            <a:ext cx="2498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962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Evenaar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628776"/>
            <a:ext cx="8229600" cy="4525963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75781" name="Picture 5" descr="evenaar_15_ton__met_hijsban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484314"/>
            <a:ext cx="7759101" cy="581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28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68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>
                <a:solidFill>
                  <a:schemeClr val="accent2"/>
                </a:solidFill>
              </a:rPr>
              <a:t>Evenaar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6327" y="-581890"/>
            <a:ext cx="5343896" cy="53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9" y="4210730"/>
            <a:ext cx="95250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92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jdelijke aanduiding voor voettekst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77827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49214"/>
            <a:ext cx="85693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1938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Aardig om even te zien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78853" name="Picture 5" descr="voorzet_stuk_2_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48244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08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Buizen hijsen</a:t>
            </a:r>
          </a:p>
        </p:txBody>
      </p:sp>
      <p:pic>
        <p:nvPicPr>
          <p:cNvPr id="79876" name="Picture 4" descr="Terrier_TBC-2_sch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989139"/>
            <a:ext cx="18923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Terrier_TPH-3_sche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2205038"/>
            <a:ext cx="6011862" cy="201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7826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Inspecteren hijsgereedschap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1" y="2133599"/>
            <a:ext cx="9286113" cy="436733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Labels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Kraanboek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Geen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beschadigingen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----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Dit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hijsgereedschap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geschikt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Is de </a:t>
            </a:r>
            <a:r>
              <a:rPr lang="en-US" altLang="nl-NL" sz="2800" b="1" dirty="0" err="1">
                <a:solidFill>
                  <a:srgbClr val="002060"/>
                </a:solidFill>
              </a:rPr>
              <a:t>capaciteit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voldoende</a:t>
            </a:r>
            <a:r>
              <a:rPr lang="en-US" altLang="nl-NL" sz="2800" b="1" dirty="0">
                <a:solidFill>
                  <a:srgbClr val="002060"/>
                </a:solidFill>
              </a:rPr>
              <a:t> (</a:t>
            </a:r>
            <a:r>
              <a:rPr lang="en-US" altLang="nl-NL" sz="2800" b="1" dirty="0" err="1">
                <a:solidFill>
                  <a:srgbClr val="002060"/>
                </a:solidFill>
              </a:rPr>
              <a:t>klopt</a:t>
            </a:r>
            <a:r>
              <a:rPr lang="en-US" altLang="nl-NL" sz="2800" b="1" dirty="0">
                <a:solidFill>
                  <a:srgbClr val="002060"/>
                </a:solidFill>
              </a:rPr>
              <a:t> het)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Hijsinstructie</a:t>
            </a:r>
            <a:r>
              <a:rPr lang="en-US" altLang="nl-NL" sz="2800" b="1" dirty="0">
                <a:solidFill>
                  <a:srgbClr val="002060"/>
                </a:solidFill>
              </a:rPr>
              <a:t> van de last </a:t>
            </a:r>
            <a:r>
              <a:rPr lang="en-US" altLang="nl-NL" sz="2800" b="1" dirty="0" err="1">
                <a:solidFill>
                  <a:srgbClr val="002060"/>
                </a:solidFill>
              </a:rPr>
              <a:t>aanwezig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Aanpikkers</a:t>
            </a:r>
            <a:r>
              <a:rPr lang="en-US" altLang="nl-NL" sz="2800" b="1" dirty="0">
                <a:solidFill>
                  <a:srgbClr val="002060"/>
                </a:solidFill>
              </a:rPr>
              <a:t> op de </a:t>
            </a:r>
            <a:r>
              <a:rPr lang="en-US" altLang="nl-NL" sz="2800" b="1" dirty="0" err="1">
                <a:solidFill>
                  <a:srgbClr val="002060"/>
                </a:solidFill>
              </a:rPr>
              <a:t>hoogte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  <a:endParaRPr lang="nl-NL" altLang="nl-NL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25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Uitgebreide inspectie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Jaarlijkse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controle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Erkend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deskundige</a:t>
            </a:r>
            <a:r>
              <a:rPr lang="en-US" altLang="nl-NL" sz="3200" b="1" dirty="0">
                <a:solidFill>
                  <a:srgbClr val="002060"/>
                </a:solidFill>
              </a:rPr>
              <a:t> = </a:t>
            </a:r>
            <a:r>
              <a:rPr lang="en-US" altLang="nl-NL" sz="3200" b="1" dirty="0" err="1">
                <a:solidFill>
                  <a:srgbClr val="002060"/>
                </a:solidFill>
              </a:rPr>
              <a:t>vaak</a:t>
            </a:r>
            <a:r>
              <a:rPr lang="en-US" altLang="nl-NL" sz="3200" b="1" dirty="0">
                <a:solidFill>
                  <a:srgbClr val="002060"/>
                </a:solidFill>
              </a:rPr>
              <a:t>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leverancier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(</a:t>
            </a:r>
            <a:r>
              <a:rPr lang="en-US" altLang="nl-NL" sz="3200" b="1" dirty="0" err="1">
                <a:solidFill>
                  <a:srgbClr val="002060"/>
                </a:solidFill>
              </a:rPr>
              <a:t>bv</a:t>
            </a:r>
            <a:r>
              <a:rPr lang="en-US" altLang="nl-NL" sz="3200" b="1" dirty="0">
                <a:solidFill>
                  <a:srgbClr val="002060"/>
                </a:solidFill>
              </a:rPr>
              <a:t> 1x in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vier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jaar</a:t>
            </a:r>
            <a:r>
              <a:rPr lang="en-US" altLang="nl-NL" sz="3200" b="1" dirty="0">
                <a:solidFill>
                  <a:srgbClr val="002060"/>
                </a:solidFill>
              </a:rPr>
              <a:t>)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  <p:sp>
        <p:nvSpPr>
          <p:cNvPr id="81925" name="Tekstvak 1"/>
          <p:cNvSpPr txBox="1">
            <a:spLocks noChangeArrowheads="1"/>
          </p:cNvSpPr>
          <p:nvPr/>
        </p:nvSpPr>
        <p:spPr bwMode="auto">
          <a:xfrm>
            <a:off x="3792539" y="4941888"/>
            <a:ext cx="231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/>
              <a:t>Verwijzing </a:t>
            </a:r>
            <a:r>
              <a:rPr lang="nl-NL" altLang="nl-NL" sz="1800">
                <a:hlinkClick r:id="rId2"/>
              </a:rPr>
              <a:t>naar</a:t>
            </a:r>
            <a:r>
              <a:rPr lang="nl-NL" altLang="nl-NL" sz="1800"/>
              <a:t> tabel</a:t>
            </a:r>
          </a:p>
        </p:txBody>
      </p:sp>
    </p:spTree>
    <p:extLst>
      <p:ext uri="{BB962C8B-B14F-4D97-AF65-F5344CB8AC3E}">
        <p14:creationId xmlns:p14="http://schemas.microsoft.com/office/powerpoint/2010/main" val="122593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22801" cy="1938115"/>
          </a:xfrm>
        </p:spPr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https://youtu.be/N0xE2BacmL0</a:t>
            </a:r>
            <a:br>
              <a:rPr lang="nl-NL" dirty="0"/>
            </a:br>
            <a:r>
              <a:rPr lang="nl-NL" dirty="0"/>
              <a:t>gezonken graafmachine bij Delfzijl</a:t>
            </a:r>
            <a:br>
              <a:rPr lang="nl-NL" dirty="0"/>
            </a:br>
            <a:r>
              <a:rPr lang="nl-NL" dirty="0">
                <a:hlinkClick r:id="rId3"/>
              </a:rPr>
              <a:t>https://youtu.be/LVTu738E7qA</a:t>
            </a:r>
            <a:br>
              <a:rPr lang="nl-NL" dirty="0"/>
            </a:br>
            <a:r>
              <a:rPr lang="nl-NL" dirty="0"/>
              <a:t>met succes geborgen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562224"/>
            <a:ext cx="6189126" cy="46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687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Aanslaan (van lasten)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Passend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hijsgereedschap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Buigen</a:t>
            </a:r>
            <a:r>
              <a:rPr lang="en-US" altLang="nl-NL" sz="2400" b="1" dirty="0">
                <a:solidFill>
                  <a:srgbClr val="002060"/>
                </a:solidFill>
              </a:rPr>
              <a:t> – </a:t>
            </a:r>
            <a:r>
              <a:rPr lang="en-US" altLang="nl-NL" sz="2400" b="1" dirty="0" err="1">
                <a:solidFill>
                  <a:srgbClr val="002060"/>
                </a:solidFill>
              </a:rPr>
              <a:t>scherpe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kanten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002060"/>
                </a:solidFill>
              </a:rPr>
              <a:t>	(</a:t>
            </a:r>
            <a:r>
              <a:rPr lang="en-US" altLang="nl-NL" sz="2400" b="1" dirty="0" err="1">
                <a:solidFill>
                  <a:srgbClr val="002060"/>
                </a:solidFill>
              </a:rPr>
              <a:t>hoekbeschermers</a:t>
            </a:r>
            <a:r>
              <a:rPr lang="en-US" altLang="nl-NL" sz="2400" b="1" dirty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Voorloop</a:t>
            </a:r>
            <a:r>
              <a:rPr lang="en-US" altLang="nl-NL" sz="2400" b="1" dirty="0">
                <a:solidFill>
                  <a:srgbClr val="002060"/>
                </a:solidFill>
              </a:rPr>
              <a:t> =  </a:t>
            </a:r>
            <a:r>
              <a:rPr lang="en-US" altLang="nl-NL" sz="2400" b="1" dirty="0" err="1">
                <a:solidFill>
                  <a:srgbClr val="002060"/>
                </a:solidFill>
              </a:rPr>
              <a:t>kort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haak</a:t>
            </a:r>
            <a:r>
              <a:rPr lang="en-US" altLang="nl-NL" sz="2400" b="1" dirty="0">
                <a:solidFill>
                  <a:srgbClr val="002060"/>
                </a:solidFill>
              </a:rPr>
              <a:t> en </a:t>
            </a:r>
            <a:r>
              <a:rPr lang="en-US" altLang="nl-NL" sz="2400" b="1" dirty="0" err="1">
                <a:solidFill>
                  <a:srgbClr val="002060"/>
                </a:solidFill>
              </a:rPr>
              <a:t>oog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Horizontaal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omhoog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Tophoek</a:t>
            </a:r>
            <a:r>
              <a:rPr lang="en-US" altLang="nl-NL" sz="2400" b="1" dirty="0">
                <a:solidFill>
                  <a:srgbClr val="002060"/>
                </a:solidFill>
              </a:rPr>
              <a:t> max 120 </a:t>
            </a:r>
            <a:r>
              <a:rPr lang="en-US" altLang="nl-NL" sz="2400" b="1" dirty="0" err="1">
                <a:solidFill>
                  <a:srgbClr val="002060"/>
                </a:solidFill>
              </a:rPr>
              <a:t>graden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002060"/>
                </a:solidFill>
              </a:rPr>
              <a:t>	= </a:t>
            </a:r>
            <a:r>
              <a:rPr lang="en-US" altLang="nl-NL" sz="2400" b="1" dirty="0" err="1">
                <a:solidFill>
                  <a:srgbClr val="002060"/>
                </a:solidFill>
              </a:rPr>
              <a:t>topschalm</a:t>
            </a:r>
            <a:r>
              <a:rPr lang="en-US" altLang="nl-NL" sz="2400" b="1" dirty="0">
                <a:solidFill>
                  <a:srgbClr val="002060"/>
                </a:solidFill>
              </a:rPr>
              <a:t> &lt;-&gt; last min. 0.5 x </a:t>
            </a:r>
            <a:r>
              <a:rPr lang="en-US" altLang="nl-NL" sz="2400" b="1" dirty="0" err="1">
                <a:solidFill>
                  <a:srgbClr val="002060"/>
                </a:solidFill>
              </a:rPr>
              <a:t>sprong</a:t>
            </a:r>
            <a:endParaRPr lang="nl-NL" altLang="nl-N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62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Hijsen en vieren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Kraan</a:t>
            </a:r>
            <a:r>
              <a:rPr lang="en-US" altLang="nl-NL" sz="2800" b="1" dirty="0">
                <a:solidFill>
                  <a:srgbClr val="002060"/>
                </a:solidFill>
              </a:rPr>
              <a:t> op de rem – </a:t>
            </a:r>
            <a:r>
              <a:rPr lang="en-US" altLang="nl-NL" sz="2800" b="1" dirty="0" err="1">
                <a:solidFill>
                  <a:srgbClr val="002060"/>
                </a:solidFill>
              </a:rPr>
              <a:t>schuifblad</a:t>
            </a:r>
            <a:r>
              <a:rPr lang="en-US" altLang="nl-NL" sz="2800" b="1" dirty="0">
                <a:solidFill>
                  <a:srgbClr val="002060"/>
                </a:solidFill>
              </a:rPr>
              <a:t>? </a:t>
            </a:r>
            <a:r>
              <a:rPr lang="en-US" altLang="nl-NL" sz="2800" b="1" dirty="0" err="1">
                <a:solidFill>
                  <a:srgbClr val="002060"/>
                </a:solidFill>
              </a:rPr>
              <a:t>Eerst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hijkabels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strak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Alleen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vertikaal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hijsen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Geen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losse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voorwerpen</a:t>
            </a:r>
            <a:r>
              <a:rPr lang="en-US" altLang="nl-NL" sz="2800" b="1" dirty="0">
                <a:solidFill>
                  <a:srgbClr val="002060"/>
                </a:solidFill>
              </a:rPr>
              <a:t> / </a:t>
            </a:r>
            <a:r>
              <a:rPr lang="en-US" altLang="nl-NL" sz="2800" b="1" dirty="0" err="1">
                <a:solidFill>
                  <a:srgbClr val="002060"/>
                </a:solidFill>
              </a:rPr>
              <a:t>omstanders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weg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Lepelsteel</a:t>
            </a:r>
            <a:r>
              <a:rPr lang="en-US" altLang="nl-NL" sz="2800" b="1" dirty="0">
                <a:solidFill>
                  <a:srgbClr val="002060"/>
                </a:solidFill>
              </a:rPr>
              <a:t> van </a:t>
            </a:r>
            <a:r>
              <a:rPr lang="en-US" altLang="nl-NL" sz="2800" b="1" dirty="0" err="1">
                <a:solidFill>
                  <a:srgbClr val="002060"/>
                </a:solidFill>
              </a:rPr>
              <a:t>verticaal</a:t>
            </a:r>
            <a:r>
              <a:rPr lang="en-US" altLang="nl-NL" sz="2800" b="1" dirty="0">
                <a:solidFill>
                  <a:srgbClr val="002060"/>
                </a:solidFill>
              </a:rPr>
              <a:t> tot max </a:t>
            </a:r>
            <a:r>
              <a:rPr lang="en-US" altLang="nl-NL" sz="2800" b="1" dirty="0" err="1">
                <a:solidFill>
                  <a:srgbClr val="002060"/>
                </a:solidFill>
              </a:rPr>
              <a:t>vooruit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Zicht</a:t>
            </a:r>
            <a:r>
              <a:rPr lang="en-US" altLang="nl-NL" sz="2800" b="1" dirty="0">
                <a:solidFill>
                  <a:srgbClr val="002060"/>
                </a:solidFill>
              </a:rPr>
              <a:t> machinist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Niet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te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dicht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bij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sleuf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natuurlijk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Veilig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wegzetten</a:t>
            </a:r>
            <a:r>
              <a:rPr lang="en-US" altLang="nl-NL" sz="2800" b="1" dirty="0">
                <a:solidFill>
                  <a:srgbClr val="002060"/>
                </a:solidFill>
              </a:rPr>
              <a:t> (</a:t>
            </a:r>
            <a:r>
              <a:rPr lang="en-US" altLang="nl-NL" sz="2800" b="1" dirty="0" err="1">
                <a:solidFill>
                  <a:srgbClr val="002060"/>
                </a:solidFill>
              </a:rPr>
              <a:t>plek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sterk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genoeg</a:t>
            </a:r>
            <a:r>
              <a:rPr lang="en-US" altLang="nl-NL" sz="2800" b="1" dirty="0">
                <a:solidFill>
                  <a:srgbClr val="00206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5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Hijsen en vieren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Wijze</a:t>
            </a:r>
            <a:r>
              <a:rPr lang="en-US" altLang="nl-NL" sz="3200" b="1" dirty="0">
                <a:solidFill>
                  <a:srgbClr val="002060"/>
                </a:solidFill>
              </a:rPr>
              <a:t> van </a:t>
            </a:r>
            <a:r>
              <a:rPr lang="en-US" altLang="nl-NL" sz="3200" b="1" dirty="0" err="1">
                <a:solidFill>
                  <a:srgbClr val="002060"/>
                </a:solidFill>
              </a:rPr>
              <a:t>aanslaan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Verschil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tophoek</a:t>
            </a:r>
            <a:r>
              <a:rPr lang="en-US" altLang="nl-NL" sz="3200" b="1" dirty="0">
                <a:solidFill>
                  <a:srgbClr val="002060"/>
                </a:solidFill>
              </a:rPr>
              <a:t> - </a:t>
            </a:r>
            <a:r>
              <a:rPr lang="en-US" altLang="nl-NL" sz="3200" b="1" dirty="0" err="1">
                <a:solidFill>
                  <a:srgbClr val="002060"/>
                </a:solidFill>
              </a:rPr>
              <a:t>buitenhoek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Gewicht</a:t>
            </a:r>
            <a:r>
              <a:rPr lang="en-US" altLang="nl-NL" sz="3200" b="1" dirty="0">
                <a:solidFill>
                  <a:srgbClr val="002060"/>
                </a:solidFill>
              </a:rPr>
              <a:t> van de last</a:t>
            </a: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Plaats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zwaartepunt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Oog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bij</a:t>
            </a:r>
            <a:r>
              <a:rPr lang="en-US" altLang="nl-NL" sz="3200" b="1" dirty="0">
                <a:solidFill>
                  <a:srgbClr val="002060"/>
                </a:solidFill>
              </a:rPr>
              <a:t>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bak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boven</a:t>
            </a:r>
            <a:r>
              <a:rPr lang="en-US" altLang="nl-NL" sz="3200" b="1" dirty="0">
                <a:solidFill>
                  <a:srgbClr val="002060"/>
                </a:solidFill>
              </a:rPr>
              <a:t> het </a:t>
            </a:r>
            <a:r>
              <a:rPr lang="en-US" altLang="nl-NL" sz="3200" b="1" dirty="0" err="1">
                <a:solidFill>
                  <a:srgbClr val="002060"/>
                </a:solidFill>
              </a:rPr>
              <a:t>zwaartepunt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>
                <a:solidFill>
                  <a:srgbClr val="002060"/>
                </a:solidFill>
              </a:rPr>
              <a:t>(</a:t>
            </a:r>
            <a:r>
              <a:rPr lang="en-US" altLang="nl-NL" sz="3200" b="1" dirty="0" err="1">
                <a:solidFill>
                  <a:srgbClr val="002060"/>
                </a:solidFill>
              </a:rPr>
              <a:t>schuine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reeptrek</a:t>
            </a:r>
            <a:r>
              <a:rPr lang="en-US" altLang="nl-NL" sz="3200" b="1" dirty="0">
                <a:solidFill>
                  <a:srgbClr val="002060"/>
                </a:solidFill>
              </a:rPr>
              <a:t> = </a:t>
            </a:r>
            <a:r>
              <a:rPr lang="en-US" altLang="nl-NL" sz="3200" b="1" dirty="0" err="1">
                <a:solidFill>
                  <a:srgbClr val="002060"/>
                </a:solidFill>
              </a:rPr>
              <a:t>verboden</a:t>
            </a:r>
            <a:r>
              <a:rPr lang="en-US" altLang="nl-NL" sz="3200" b="1" dirty="0">
                <a:solidFill>
                  <a:srgbClr val="002060"/>
                </a:solidFill>
              </a:rPr>
              <a:t>)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266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9011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1524000" y="0"/>
          <a:ext cx="3924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Photo Editor-foto" r:id="rId3" imgW="6314286" imgH="11984123" progId="MSPhotoEd.3">
                  <p:embed/>
                </p:oleObj>
              </mc:Choice>
              <mc:Fallback>
                <p:oleObj name="Photo Editor-foto" r:id="rId3" imgW="6314286" imgH="119841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924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448300" y="476250"/>
          <a:ext cx="5202238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Photo Editor-foto" r:id="rId5" imgW="5695238" imgH="5990476" progId="MSPhotoEd.3">
                  <p:embed/>
                </p:oleObj>
              </mc:Choice>
              <mc:Fallback>
                <p:oleObj name="Photo Editor-foto" r:id="rId5" imgW="5695238" imgH="59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476250"/>
                        <a:ext cx="5202238" cy="547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5104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681038"/>
            <a:ext cx="112966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829175" y="611505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Klik-instructie</a:t>
            </a:r>
            <a:r>
              <a:rPr lang="nl-NL" dirty="0"/>
              <a:t> hijsen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7743825" y="611505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Klik – hijsen met grondverzetmachine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1385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 dirty="0" err="1">
                <a:solidFill>
                  <a:schemeClr val="accent2"/>
                </a:solidFill>
              </a:rPr>
              <a:t>Bevestiging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4000" b="1" dirty="0">
                <a:solidFill>
                  <a:srgbClr val="002060"/>
                </a:solidFill>
              </a:rPr>
              <a:t>Met </a:t>
            </a:r>
            <a:r>
              <a:rPr lang="en-US" altLang="nl-NL" sz="4000" b="1" dirty="0" err="1">
                <a:solidFill>
                  <a:srgbClr val="002060"/>
                </a:solidFill>
              </a:rPr>
              <a:t>een</a:t>
            </a:r>
            <a:r>
              <a:rPr lang="en-US" altLang="nl-NL" sz="4000" b="1" dirty="0">
                <a:solidFill>
                  <a:srgbClr val="002060"/>
                </a:solidFill>
              </a:rPr>
              <a:t> strop</a:t>
            </a:r>
          </a:p>
          <a:p>
            <a:pPr eaLnBrk="1" hangingPunct="1"/>
            <a:endParaRPr lang="en-US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4000" b="1" dirty="0">
                <a:solidFill>
                  <a:srgbClr val="002060"/>
                </a:solidFill>
              </a:rPr>
              <a:t>Max last x 0,8</a:t>
            </a:r>
            <a:endParaRPr lang="nl-NL" altLang="nl-NL" sz="4000" b="1" dirty="0">
              <a:solidFill>
                <a:srgbClr val="00206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0"/>
            <a:ext cx="4599709" cy="344978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07" y="3766101"/>
            <a:ext cx="2417421" cy="34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40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Bevestiging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In het </a:t>
            </a:r>
            <a:r>
              <a:rPr lang="en-US" altLang="nl-NL" sz="2800" b="1" dirty="0" err="1">
                <a:solidFill>
                  <a:srgbClr val="002060"/>
                </a:solidFill>
              </a:rPr>
              <a:t>mandje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Om de last en </a:t>
            </a:r>
            <a:r>
              <a:rPr lang="en-US" altLang="nl-NL" sz="2800" b="1" dirty="0" err="1">
                <a:solidFill>
                  <a:srgbClr val="002060"/>
                </a:solidFill>
              </a:rPr>
              <a:t>dan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weer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aan</a:t>
            </a:r>
            <a:r>
              <a:rPr lang="en-US" altLang="nl-NL" sz="2800" b="1" dirty="0">
                <a:solidFill>
                  <a:srgbClr val="002060"/>
                </a:solidFill>
              </a:rPr>
              <a:t> het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hijsoog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(</a:t>
            </a:r>
            <a:r>
              <a:rPr lang="en-US" altLang="nl-NL" sz="2800" b="1" dirty="0" err="1">
                <a:solidFill>
                  <a:srgbClr val="002060"/>
                </a:solidFill>
              </a:rPr>
              <a:t>buiten</a:t>
            </a:r>
            <a:r>
              <a:rPr lang="en-US" altLang="nl-NL" sz="2800" b="1" dirty="0">
                <a:solidFill>
                  <a:srgbClr val="002060"/>
                </a:solidFill>
              </a:rPr>
              <a:t>)</a:t>
            </a:r>
            <a:r>
              <a:rPr lang="en-US" altLang="nl-NL" sz="2800" b="1" dirty="0" err="1">
                <a:solidFill>
                  <a:srgbClr val="002060"/>
                </a:solidFill>
              </a:rPr>
              <a:t>hoeken</a:t>
            </a:r>
            <a:r>
              <a:rPr lang="en-US" altLang="nl-NL" sz="2800" b="1" dirty="0">
                <a:solidFill>
                  <a:srgbClr val="002060"/>
                </a:solidFill>
              </a:rPr>
              <a:t> minder </a:t>
            </a:r>
            <a:r>
              <a:rPr lang="en-US" altLang="nl-NL" sz="2800" b="1" dirty="0" err="1">
                <a:solidFill>
                  <a:srgbClr val="002060"/>
                </a:solidFill>
              </a:rPr>
              <a:t>dan</a:t>
            </a:r>
            <a:r>
              <a:rPr lang="en-US" altLang="nl-NL" sz="2800" b="1" dirty="0">
                <a:solidFill>
                  <a:srgbClr val="002060"/>
                </a:solidFill>
              </a:rPr>
              <a:t> 15 </a:t>
            </a:r>
            <a:r>
              <a:rPr lang="en-US" altLang="nl-NL" sz="2800" b="1" dirty="0" err="1">
                <a:solidFill>
                  <a:srgbClr val="002060"/>
                </a:solidFill>
              </a:rPr>
              <a:t>graden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nl-NL" sz="2800" b="1" dirty="0">
                <a:solidFill>
                  <a:srgbClr val="002060"/>
                </a:solidFill>
              </a:rPr>
              <a:t>	</a:t>
            </a:r>
            <a:r>
              <a:rPr lang="en-US" altLang="nl-NL" sz="2800" b="1" dirty="0" err="1">
                <a:solidFill>
                  <a:srgbClr val="002060"/>
                </a:solidFill>
              </a:rPr>
              <a:t>geeft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onbalans</a:t>
            </a:r>
            <a:r>
              <a:rPr lang="en-US" altLang="nl-NL" sz="2800" b="1" dirty="0">
                <a:solidFill>
                  <a:srgbClr val="002060"/>
                </a:solidFill>
              </a:rPr>
              <a:t> van de lading </a:t>
            </a: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17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Bevestiging 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>
                <a:solidFill>
                  <a:srgbClr val="002060"/>
                </a:solidFill>
              </a:rPr>
              <a:t>Met strop en </a:t>
            </a:r>
            <a:r>
              <a:rPr lang="en-US" altLang="nl-NL" sz="3200" b="1" dirty="0" err="1">
                <a:solidFill>
                  <a:srgbClr val="002060"/>
                </a:solidFill>
              </a:rPr>
              <a:t>mandje</a:t>
            </a:r>
            <a:r>
              <a:rPr lang="en-US" altLang="nl-NL" sz="3200" b="1" dirty="0">
                <a:solidFill>
                  <a:srgbClr val="002060"/>
                </a:solidFill>
              </a:rPr>
              <a:t>  (</a:t>
            </a:r>
            <a:r>
              <a:rPr lang="en-US" altLang="nl-NL" sz="3200" b="1" dirty="0" err="1">
                <a:solidFill>
                  <a:srgbClr val="002060"/>
                </a:solidFill>
              </a:rPr>
              <a:t>zie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blz</a:t>
            </a:r>
            <a:r>
              <a:rPr lang="en-US" altLang="nl-NL" sz="3200" b="1" dirty="0">
                <a:solidFill>
                  <a:srgbClr val="002060"/>
                </a:solidFill>
              </a:rPr>
              <a:t> 20)</a:t>
            </a:r>
          </a:p>
          <a:p>
            <a:pPr eaLnBrk="1" hangingPunct="1"/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Eerst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een</a:t>
            </a:r>
            <a:r>
              <a:rPr lang="en-US" altLang="nl-NL" sz="3200" b="1" dirty="0">
                <a:solidFill>
                  <a:srgbClr val="002060"/>
                </a:solidFill>
              </a:rPr>
              <a:t> strop </a:t>
            </a:r>
            <a:r>
              <a:rPr lang="en-US" altLang="nl-NL" sz="3200" b="1" dirty="0" err="1">
                <a:solidFill>
                  <a:srgbClr val="002060"/>
                </a:solidFill>
              </a:rPr>
              <a:t>dan</a:t>
            </a:r>
            <a:r>
              <a:rPr lang="en-US" altLang="nl-NL" sz="3200" b="1" dirty="0">
                <a:solidFill>
                  <a:srgbClr val="002060"/>
                </a:solidFill>
              </a:rPr>
              <a:t> door het </a:t>
            </a: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</a:t>
            </a:r>
            <a:r>
              <a:rPr lang="en-US" altLang="nl-NL" sz="3200" b="1" dirty="0" err="1">
                <a:solidFill>
                  <a:srgbClr val="002060"/>
                </a:solidFill>
              </a:rPr>
              <a:t>hijsoog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weer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onder</a:t>
            </a:r>
            <a:r>
              <a:rPr lang="en-US" altLang="nl-NL" sz="3200" b="1" dirty="0">
                <a:solidFill>
                  <a:srgbClr val="002060"/>
                </a:solidFill>
              </a:rPr>
              <a:t> de last door </a:t>
            </a: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en </a:t>
            </a:r>
            <a:r>
              <a:rPr lang="en-US" altLang="nl-NL" sz="3200" b="1" dirty="0" err="1">
                <a:solidFill>
                  <a:srgbClr val="002060"/>
                </a:solidFill>
              </a:rPr>
              <a:t>weer</a:t>
            </a:r>
            <a:r>
              <a:rPr lang="en-US" altLang="nl-NL" sz="3200" b="1" dirty="0">
                <a:solidFill>
                  <a:srgbClr val="002060"/>
                </a:solidFill>
              </a:rPr>
              <a:t> vast </a:t>
            </a:r>
            <a:r>
              <a:rPr lang="en-US" altLang="nl-NL" sz="3200" b="1" dirty="0" err="1">
                <a:solidFill>
                  <a:srgbClr val="002060"/>
                </a:solidFill>
              </a:rPr>
              <a:t>aan</a:t>
            </a:r>
            <a:r>
              <a:rPr lang="en-US" altLang="nl-NL" sz="3200" b="1" dirty="0">
                <a:solidFill>
                  <a:srgbClr val="002060"/>
                </a:solidFill>
              </a:rPr>
              <a:t> het </a:t>
            </a:r>
            <a:r>
              <a:rPr lang="en-US" altLang="nl-NL" sz="3200" b="1" dirty="0" err="1">
                <a:solidFill>
                  <a:srgbClr val="002060"/>
                </a:solidFill>
              </a:rPr>
              <a:t>oog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89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Voorwaarden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Ondergrond 	- draagkracht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			- waterpas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			- niet te dicht bij een sleuf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Afzetten	- bij openbare weg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werkplek	-niemand binnen draaibereik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Wind		-max. windkracht 7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(onweer)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486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29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Grondverzetmachine </a:t>
            </a:r>
            <a:br>
              <a:rPr lang="nl-NL" dirty="0"/>
            </a:br>
            <a:r>
              <a:rPr lang="nl-NL" sz="2400" dirty="0"/>
              <a:t>(</a:t>
            </a:r>
            <a:r>
              <a:rPr lang="nl-NL" sz="2400" dirty="0" err="1"/>
              <a:t>blz</a:t>
            </a:r>
            <a:r>
              <a:rPr lang="nl-NL" sz="2400" dirty="0"/>
              <a:t> 9- Bij of op machine aanwezig zijn)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74" y="2375065"/>
            <a:ext cx="4466298" cy="2980706"/>
          </a:xfrm>
        </p:spPr>
      </p:pic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Ingevuld kraanboek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Lastvluchttabel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Overlastsignalering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Slang-leidingbreukkleppen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Hijshaak </a:t>
            </a:r>
            <a:r>
              <a:rPr lang="nl-NL" sz="2400" b="1" dirty="0" err="1">
                <a:solidFill>
                  <a:srgbClr val="002060"/>
                </a:solidFill>
              </a:rPr>
              <a:t>hijsoog</a:t>
            </a:r>
            <a:endParaRPr lang="nl-N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264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Voorwaarden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Obstakels	- leidingen</a:t>
            </a:r>
          </a:p>
          <a:p>
            <a:pPr marL="609600" indent="-609600">
              <a:buNone/>
            </a:pPr>
            <a:r>
              <a:rPr lang="nl-NL" altLang="nl-NL">
                <a:solidFill>
                  <a:schemeClr val="accent2"/>
                </a:solidFill>
              </a:rPr>
              <a:t>				- hoogspanningskabels</a:t>
            </a:r>
          </a:p>
          <a:p>
            <a:pPr marL="609600" indent="-609600">
              <a:buNone/>
            </a:pPr>
            <a:endParaRPr lang="nl-NL" altLang="nl-NL">
              <a:solidFill>
                <a:schemeClr val="accent2"/>
              </a:solidFill>
            </a:endParaRPr>
          </a:p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Hand- en arm seinen	- blz. 60</a:t>
            </a:r>
          </a:p>
          <a:p>
            <a:pPr marL="609600" indent="-609600">
              <a:buNone/>
            </a:pPr>
            <a:endParaRPr lang="nl-NL" altLang="nl-NL">
              <a:solidFill>
                <a:schemeClr val="accent2"/>
              </a:solidFill>
            </a:endParaRPr>
          </a:p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Rijden met een last</a:t>
            </a:r>
          </a:p>
          <a:p>
            <a:pPr marL="609600" indent="-609600">
              <a:buNone/>
            </a:pPr>
            <a:r>
              <a:rPr lang="nl-NL" altLang="nl-NL">
                <a:solidFill>
                  <a:schemeClr val="accent2"/>
                </a:solidFill>
              </a:rPr>
              <a:t>	zie voorwaarden hijstabel en (blz. 48)</a:t>
            </a:r>
          </a:p>
        </p:txBody>
      </p:sp>
    </p:spTree>
    <p:extLst>
      <p:ext uri="{BB962C8B-B14F-4D97-AF65-F5344CB8AC3E}">
        <p14:creationId xmlns:p14="http://schemas.microsoft.com/office/powerpoint/2010/main" val="29442671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jdelijke aanduiding voor voettekst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Achterlaten en pbm’s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Giek op de grond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Afsluiten</a:t>
            </a:r>
          </a:p>
          <a:p>
            <a:pPr eaLnBrk="1" hangingPunct="1"/>
            <a:endParaRPr lang="nl-NL" altLang="nl-NL" sz="280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>
                <a:solidFill>
                  <a:schemeClr val="accent2"/>
                </a:solidFill>
              </a:rPr>
              <a:t>PBM’s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Veiligheidsschoenen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Helm </a:t>
            </a:r>
          </a:p>
        </p:txBody>
      </p:sp>
      <p:pic>
        <p:nvPicPr>
          <p:cNvPr id="93189" name="Picture 5" descr="PR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3933825"/>
            <a:ext cx="32702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0" name="Picture 8" descr="NL_3_37@6-22000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5" y="5084763"/>
            <a:ext cx="1428750" cy="142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1" name="Picture 11" descr="NL_3_37@6015-60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84764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4242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421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12876"/>
            <a:ext cx="9144000" cy="4297363"/>
          </a:xfrm>
          <a:noFill/>
        </p:spPr>
      </p:pic>
    </p:spTree>
    <p:extLst>
      <p:ext uri="{BB962C8B-B14F-4D97-AF65-F5344CB8AC3E}">
        <p14:creationId xmlns:p14="http://schemas.microsoft.com/office/powerpoint/2010/main" val="3934014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523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5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196976"/>
            <a:ext cx="8964612" cy="5014913"/>
          </a:xfrm>
          <a:noFill/>
        </p:spPr>
      </p:pic>
    </p:spTree>
    <p:extLst>
      <p:ext uri="{BB962C8B-B14F-4D97-AF65-F5344CB8AC3E}">
        <p14:creationId xmlns:p14="http://schemas.microsoft.com/office/powerpoint/2010/main" val="12676500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62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62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4"/>
            <a:ext cx="9144000" cy="5978525"/>
          </a:xfrm>
          <a:noFill/>
        </p:spPr>
      </p:pic>
    </p:spTree>
    <p:extLst>
      <p:ext uri="{BB962C8B-B14F-4D97-AF65-F5344CB8AC3E}">
        <p14:creationId xmlns:p14="http://schemas.microsoft.com/office/powerpoint/2010/main" val="40776635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728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3"/>
            <a:ext cx="9144000" cy="5554662"/>
          </a:xfrm>
          <a:noFill/>
        </p:spPr>
      </p:pic>
    </p:spTree>
    <p:extLst>
      <p:ext uri="{BB962C8B-B14F-4D97-AF65-F5344CB8AC3E}">
        <p14:creationId xmlns:p14="http://schemas.microsoft.com/office/powerpoint/2010/main" val="19031223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8309" name="Picture 5" descr="verbouwing-13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957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Soortelijke massa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Beton		2400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Staal		7900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Hout		500-1000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Steen		2500-3200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Zand/grind	1600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PVC		1450 kg/m3</a:t>
            </a:r>
          </a:p>
        </p:txBody>
      </p:sp>
    </p:spTree>
    <p:extLst>
      <p:ext uri="{BB962C8B-B14F-4D97-AF65-F5344CB8AC3E}">
        <p14:creationId xmlns:p14="http://schemas.microsoft.com/office/powerpoint/2010/main" val="34502710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100357" name="Picture 5" descr="296013+s(1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35528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26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13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333376"/>
            <a:ext cx="8362950" cy="5688013"/>
          </a:xfrm>
        </p:spPr>
        <p:txBody>
          <a:bodyPr/>
          <a:lstStyle/>
          <a:p>
            <a:pPr eaLnBrk="1" hangingPunct="1"/>
            <a:endParaRPr lang="nl-NL" altLang="nl-NL" sz="2800"/>
          </a:p>
        </p:txBody>
      </p:sp>
      <p:pic>
        <p:nvPicPr>
          <p:cNvPr id="10138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09600"/>
            <a:ext cx="9372600" cy="5505450"/>
          </a:xfrm>
          <a:noFill/>
        </p:spPr>
      </p:pic>
    </p:spTree>
    <p:extLst>
      <p:ext uri="{BB962C8B-B14F-4D97-AF65-F5344CB8AC3E}">
        <p14:creationId xmlns:p14="http://schemas.microsoft.com/office/powerpoint/2010/main" val="743944911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625</TotalTime>
  <Words>1380</Words>
  <Application>Microsoft Office PowerPoint</Application>
  <PresentationFormat>Breedbeeld</PresentationFormat>
  <Paragraphs>419</Paragraphs>
  <Slides>123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123</vt:i4>
      </vt:variant>
    </vt:vector>
  </HeadingPairs>
  <TitlesOfParts>
    <vt:vector size="130" baseType="lpstr">
      <vt:lpstr>Arial</vt:lpstr>
      <vt:lpstr>Calibri</vt:lpstr>
      <vt:lpstr>Century Gothic</vt:lpstr>
      <vt:lpstr>Wingdings 3</vt:lpstr>
      <vt:lpstr>Sliert</vt:lpstr>
      <vt:lpstr>Bitmapafbeelding</vt:lpstr>
      <vt:lpstr>Photo Editor-foto</vt:lpstr>
      <vt:lpstr> Hijsen HGM met beperkte hijsfunctie </vt:lpstr>
      <vt:lpstr>Verschil tussen graafmachines</vt:lpstr>
      <vt:lpstr>Wetten en normen</vt:lpstr>
      <vt:lpstr>https://youtu.be/WCWVv0wod8U soma foto’s  https://youtu.be/ZWL92yAfKlQ toolboxfilm veilig hijsen  https://youtu.be/cRLVP7E9EPI veilig hijsen H3  https://youtu.be/h3N9jCugh9s veilig hijsen H6  https://youtu.be/DwZYhWCYFxw veilig hijsen H7</vt:lpstr>
      <vt:lpstr>PowerPoint-presentatie</vt:lpstr>
      <vt:lpstr>PowerPoint-presentatie</vt:lpstr>
      <vt:lpstr>PowerPoint-presentatie</vt:lpstr>
      <vt:lpstr>https://youtu.be/N0xE2BacmL0 gezonken graafmachine bij Delfzijl https://youtu.be/LVTu738E7qA met succes geborgen</vt:lpstr>
      <vt:lpstr>Grondverzetmachine  (blz 9- Bij of op machine aanwezig zijn)</vt:lpstr>
      <vt:lpstr>Hijsgereedschappen</vt:lpstr>
      <vt:lpstr>PowerPoint-presentatie</vt:lpstr>
      <vt:lpstr>PowerPoint-presentatie</vt:lpstr>
      <vt:lpstr>Kraanboek (map in de hgm)</vt:lpstr>
      <vt:lpstr>Het kraanboek</vt:lpstr>
      <vt:lpstr>PowerPoint-presentatie</vt:lpstr>
      <vt:lpstr>PowerPoint-presentatie</vt:lpstr>
      <vt:lpstr>Lastvluchttabel</vt:lpstr>
      <vt:lpstr>Overlastsignalering</vt:lpstr>
      <vt:lpstr>Overlastsignalering</vt:lpstr>
      <vt:lpstr>Overlastsignalering</vt:lpstr>
      <vt:lpstr>Slangbreukklep</vt:lpstr>
      <vt:lpstr>PowerPoint-presentatie</vt:lpstr>
      <vt:lpstr>Hijshaak</vt:lpstr>
      <vt:lpstr>Aanlas hijshaak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Palletvork</vt:lpstr>
      <vt:lpstr>Opleiding</vt:lpstr>
      <vt:lpstr>PowerPoint-presentatie</vt:lpstr>
      <vt:lpstr>Moet op staan:</vt:lpstr>
      <vt:lpstr>Altijd controleren</vt:lpstr>
      <vt:lpstr>Gebruiksaanwijzing aanwezig</vt:lpstr>
      <vt:lpstr>Hijs- en hefgereedschappen</vt:lpstr>
      <vt:lpstr>Hijsbanden</vt:lpstr>
      <vt:lpstr>     </vt:lpstr>
      <vt:lpstr>PowerPoint-presentatie</vt:lpstr>
      <vt:lpstr>PowerPoint-presentatie</vt:lpstr>
      <vt:lpstr>PowerPoint-presentatie</vt:lpstr>
      <vt:lpstr>Let altijd op:</vt:lpstr>
      <vt:lpstr>PowerPoint-presentatie</vt:lpstr>
      <vt:lpstr>Vervolg hijsband</vt:lpstr>
      <vt:lpstr>Vervolg hijsband</vt:lpstr>
      <vt:lpstr>Bescher- ming</vt:lpstr>
      <vt:lpstr>PowerPoint-presentatie</vt:lpstr>
      <vt:lpstr>PowerPoint-presentatie</vt:lpstr>
      <vt:lpstr>PowerPoint-presentatie</vt:lpstr>
      <vt:lpstr>Kettingwerk</vt:lpstr>
      <vt:lpstr>Ketting</vt:lpstr>
      <vt:lpstr>Ketting - vervolg</vt:lpstr>
      <vt:lpstr>PowerPoint-presentatie</vt:lpstr>
      <vt:lpstr>PowerPoint-presentatie</vt:lpstr>
      <vt:lpstr>PowerPoint-presentatie</vt:lpstr>
      <vt:lpstr>Staalkabel</vt:lpstr>
      <vt:lpstr>Opbouw staalkabel </vt:lpstr>
      <vt:lpstr>Staalkabel</vt:lpstr>
      <vt:lpstr>Taluritklem</vt:lpstr>
      <vt:lpstr>Superloopklem</vt:lpstr>
      <vt:lpstr>PowerPoint-presentatie</vt:lpstr>
      <vt:lpstr>Let op het oog</vt:lpstr>
      <vt:lpstr>Kabel afkeuren</vt:lpstr>
      <vt:lpstr>PowerPoint-presentatie</vt:lpstr>
      <vt:lpstr>PowerPoint-presentatie</vt:lpstr>
      <vt:lpstr>PowerPoint-presentatie</vt:lpstr>
      <vt:lpstr>PowerPoint-presentatie</vt:lpstr>
      <vt:lpstr>Open haak</vt:lpstr>
      <vt:lpstr>Sluitingen</vt:lpstr>
      <vt:lpstr>Hihijssleutel</vt:lpstr>
      <vt:lpstr>Vloerplaat met oog</vt:lpstr>
      <vt:lpstr>klemmen</vt:lpstr>
      <vt:lpstr>Evenaar</vt:lpstr>
      <vt:lpstr>Evenaar</vt:lpstr>
      <vt:lpstr>PowerPoint-presentatie</vt:lpstr>
      <vt:lpstr>Aardig om even te zien</vt:lpstr>
      <vt:lpstr>Buizen hijsen</vt:lpstr>
      <vt:lpstr>Inspecteren hijsgereedschap</vt:lpstr>
      <vt:lpstr>Uitgebreide inspectie</vt:lpstr>
      <vt:lpstr>Aanslaan (van lasten)</vt:lpstr>
      <vt:lpstr>Hijsen en vieren</vt:lpstr>
      <vt:lpstr>Hijsen en vieren</vt:lpstr>
      <vt:lpstr>PowerPoint-presentatie</vt:lpstr>
      <vt:lpstr>PowerPoint-presentatie</vt:lpstr>
      <vt:lpstr>Bevestiging</vt:lpstr>
      <vt:lpstr>Bevestiging</vt:lpstr>
      <vt:lpstr>Bevestiging </vt:lpstr>
      <vt:lpstr>Voorwaarden</vt:lpstr>
      <vt:lpstr>PowerPoint-presentatie</vt:lpstr>
      <vt:lpstr>Voorwaarden</vt:lpstr>
      <vt:lpstr>Achterlaten en pbm’s</vt:lpstr>
      <vt:lpstr>PowerPoint-presentatie</vt:lpstr>
      <vt:lpstr>PowerPoint-presentatie</vt:lpstr>
      <vt:lpstr>PowerPoint-presentatie</vt:lpstr>
      <vt:lpstr>PowerPoint-presentatie</vt:lpstr>
      <vt:lpstr>PowerPoint-presentatie</vt:lpstr>
      <vt:lpstr>Soortelijke massa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Risico’s bij Hijskranen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https://youtu.be/7ipeTD2uGo4  instructie hijsen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Hijsen</dc:title>
  <dc:creator>Jurrien van 't Oever</dc:creator>
  <cp:lastModifiedBy>Jurriën van 't Oever</cp:lastModifiedBy>
  <cp:revision>43</cp:revision>
  <dcterms:created xsi:type="dcterms:W3CDTF">2016-12-07T07:52:43Z</dcterms:created>
  <dcterms:modified xsi:type="dcterms:W3CDTF">2020-02-26T08:34:30Z</dcterms:modified>
</cp:coreProperties>
</file>