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66" r:id="rId3"/>
    <p:sldId id="349" r:id="rId4"/>
    <p:sldId id="341" r:id="rId5"/>
    <p:sldId id="342" r:id="rId6"/>
    <p:sldId id="346" r:id="rId7"/>
    <p:sldId id="348" r:id="rId8"/>
    <p:sldId id="350" r:id="rId9"/>
    <p:sldId id="352" r:id="rId10"/>
    <p:sldId id="351" r:id="rId11"/>
    <p:sldId id="354" r:id="rId12"/>
    <p:sldId id="356" r:id="rId13"/>
    <p:sldId id="355" r:id="rId14"/>
    <p:sldId id="358" r:id="rId15"/>
    <p:sldId id="340" r:id="rId16"/>
    <p:sldId id="357" r:id="rId17"/>
    <p:sldId id="353"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76404" autoAdjust="0"/>
  </p:normalViewPr>
  <p:slideViewPr>
    <p:cSldViewPr snapToGrid="0">
      <p:cViewPr varScale="1">
        <p:scale>
          <a:sx n="50" d="100"/>
          <a:sy n="50" d="100"/>
        </p:scale>
        <p:origin x="67"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16D3B-0E9F-465B-937A-F30887C154F0}" type="datetimeFigureOut">
              <a:rPr lang="nl-NL" smtClean="0"/>
              <a:t>9-2-2021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D361C-31C8-4A11-9720-2D74BFE31CF5}" type="slidenum">
              <a:rPr lang="nl-NL" smtClean="0"/>
              <a:t>‹nr.›</a:t>
            </a:fld>
            <a:endParaRPr lang="nl-NL"/>
          </a:p>
        </p:txBody>
      </p:sp>
    </p:spTree>
    <p:extLst>
      <p:ext uri="{BB962C8B-B14F-4D97-AF65-F5344CB8AC3E}">
        <p14:creationId xmlns:p14="http://schemas.microsoft.com/office/powerpoint/2010/main" val="2703146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 elke afbeelding zit een link met het artikel</a:t>
            </a:r>
          </a:p>
        </p:txBody>
      </p:sp>
      <p:sp>
        <p:nvSpPr>
          <p:cNvPr id="4" name="Tijdelijke aanduiding voor dianummer 3"/>
          <p:cNvSpPr>
            <a:spLocks noGrp="1"/>
          </p:cNvSpPr>
          <p:nvPr>
            <p:ph type="sldNum" sz="quarter" idx="5"/>
          </p:nvPr>
        </p:nvSpPr>
        <p:spPr/>
        <p:txBody>
          <a:bodyPr/>
          <a:lstStyle/>
          <a:p>
            <a:fld id="{DEAD361C-31C8-4A11-9720-2D74BFE31CF5}" type="slidenum">
              <a:rPr lang="nl-NL" smtClean="0"/>
              <a:t>2</a:t>
            </a:fld>
            <a:endParaRPr lang="nl-NL"/>
          </a:p>
        </p:txBody>
      </p:sp>
    </p:spTree>
    <p:extLst>
      <p:ext uri="{BB962C8B-B14F-4D97-AF65-F5344CB8AC3E}">
        <p14:creationId xmlns:p14="http://schemas.microsoft.com/office/powerpoint/2010/main" val="412664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Tips google: </a:t>
            </a:r>
            <a:r>
              <a:rPr lang="nl-NL" sz="1200" dirty="0">
                <a:solidFill>
                  <a:srgbClr val="000000"/>
                </a:solidFill>
              </a:rPr>
              <a:t>Greenpeace, milieudefensie, CBS en overheid</a:t>
            </a:r>
          </a:p>
          <a:p>
            <a:endParaRPr lang="nl-NL" sz="1200" b="1" i="0" u="none" strike="noStrike" dirty="0">
              <a:solidFill>
                <a:srgbClr val="000000"/>
              </a:solidFill>
              <a:effectLst/>
              <a:latin typeface="Arial" panose="020B0604020202020204" pitchFamily="34" charset="0"/>
            </a:endParaRPr>
          </a:p>
          <a:p>
            <a:r>
              <a:rPr lang="nl-NL" sz="1200" b="1" i="0" u="none" strike="noStrike" dirty="0">
                <a:solidFill>
                  <a:srgbClr val="000000"/>
                </a:solidFill>
                <a:effectLst/>
                <a:latin typeface="Arial" panose="020B0604020202020204" pitchFamily="34" charset="0"/>
              </a:rPr>
              <a:t>Let op 1 van de 3 niet alle drie. </a:t>
            </a:r>
          </a:p>
        </p:txBody>
      </p:sp>
      <p:sp>
        <p:nvSpPr>
          <p:cNvPr id="4" name="Tijdelijke aanduiding voor dianummer 3"/>
          <p:cNvSpPr>
            <a:spLocks noGrp="1"/>
          </p:cNvSpPr>
          <p:nvPr>
            <p:ph type="sldNum" sz="quarter" idx="5"/>
          </p:nvPr>
        </p:nvSpPr>
        <p:spPr/>
        <p:txBody>
          <a:bodyPr/>
          <a:lstStyle/>
          <a:p>
            <a:fld id="{AF3303AD-3C82-4B6B-9D4F-ED46C6E3FCE9}" type="slidenum">
              <a:rPr lang="nl-NL" smtClean="0"/>
              <a:t>14</a:t>
            </a:fld>
            <a:endParaRPr lang="nl-NL"/>
          </a:p>
        </p:txBody>
      </p:sp>
    </p:spTree>
    <p:extLst>
      <p:ext uri="{BB962C8B-B14F-4D97-AF65-F5344CB8AC3E}">
        <p14:creationId xmlns:p14="http://schemas.microsoft.com/office/powerpoint/2010/main" val="208453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Periode 2, leerjaar 2; zijn de intellectuele, financiële en materiele waarde aanbod gekomen.</a:t>
            </a:r>
          </a:p>
          <a:p>
            <a:r>
              <a:rPr lang="nl-NL" dirty="0"/>
              <a:t>Deze periode worden de </a:t>
            </a:r>
            <a:r>
              <a:rPr lang="nl-NL" b="1" dirty="0"/>
              <a:t>natuurlijke, intellectuele, sociaal-relationele en menselijke waarde </a:t>
            </a:r>
            <a:r>
              <a:rPr lang="nl-NL" b="0" dirty="0"/>
              <a:t>besproken en behandeld</a:t>
            </a:r>
            <a:r>
              <a:rPr lang="nl-NL" b="1" dirty="0"/>
              <a: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303AD-3C82-4B6B-9D4F-ED46C6E3FCE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71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a:t>
            </a:r>
            <a:r>
              <a:rPr lang="nl-NL" b="1" dirty="0"/>
              <a:t> klimaat </a:t>
            </a:r>
            <a:r>
              <a:rPr lang="nl-NL" dirty="0"/>
              <a:t>gaat over langer termijn</a:t>
            </a:r>
          </a:p>
          <a:p>
            <a:r>
              <a:rPr lang="nl-NL" dirty="0"/>
              <a:t>Het</a:t>
            </a:r>
            <a:r>
              <a:rPr lang="nl-NL" b="1" dirty="0"/>
              <a:t> weer </a:t>
            </a:r>
            <a:r>
              <a:rPr lang="nl-NL" dirty="0"/>
              <a:t>gaat over vandaag of morgen</a:t>
            </a:r>
          </a:p>
          <a:p>
            <a:r>
              <a:rPr lang="nl-NL" dirty="0"/>
              <a:t>Het</a:t>
            </a:r>
            <a:r>
              <a:rPr lang="nl-NL" b="1" dirty="0"/>
              <a:t> Milieu</a:t>
            </a:r>
            <a:r>
              <a:rPr lang="nl-NL" dirty="0"/>
              <a:t> gaat over de grond, de lucht en het water. Hierbij gaat het om de leefomgeving van organisme en daarbij de gezondheid van mens en dier. </a:t>
            </a:r>
          </a:p>
          <a:p>
            <a:endParaRPr lang="nl-NL" dirty="0"/>
          </a:p>
          <a:p>
            <a:r>
              <a:rPr lang="nl-NL" b="1" dirty="0"/>
              <a:t>Raak vlakken:  bron milieudefensie</a:t>
            </a:r>
          </a:p>
          <a:p>
            <a:pPr algn="l"/>
            <a:r>
              <a:rPr lang="nl-NL" b="1" i="0" dirty="0">
                <a:solidFill>
                  <a:srgbClr val="69BE28"/>
                </a:solidFill>
                <a:effectLst/>
                <a:latin typeface="Lato"/>
              </a:rPr>
              <a:t>1. Auto’s en vliegtuigen</a:t>
            </a:r>
          </a:p>
          <a:p>
            <a:pPr algn="l"/>
            <a:r>
              <a:rPr lang="nl-NL" b="0" i="0" dirty="0">
                <a:solidFill>
                  <a:srgbClr val="141414"/>
                </a:solidFill>
                <a:effectLst/>
                <a:latin typeface="Lato"/>
              </a:rPr>
              <a:t>Als je in een auto of vliegtuig stapt, worden fossiele brandstoffen verbrand. Denk aan benzine, diesel en kerosine. Bij die verbranding komt CO₂ vrij. Dit heeft invloed op het klimaat. Maar auto’s en vliegtuigen zorgen ook voor milieuvervuiling. Denk aan geluidshinder en luchtvervuiling. Het fijnstof dat vrijkomt heeft direct effect op de lucht in je omgeving en op je gezondheid. Als we stoppen met olie, kolen en gas zorgt dat voor minder luchtvervuiling en voorkomen we verdere klimaatverandering.</a:t>
            </a:r>
          </a:p>
          <a:p>
            <a:pPr algn="l"/>
            <a:endParaRPr lang="nl-NL" b="0" i="0" dirty="0">
              <a:solidFill>
                <a:srgbClr val="141414"/>
              </a:solidFill>
              <a:effectLst/>
              <a:latin typeface="Lato"/>
            </a:endParaRPr>
          </a:p>
          <a:p>
            <a:pPr algn="l"/>
            <a:r>
              <a:rPr lang="nl-NL" b="1" i="0" dirty="0">
                <a:solidFill>
                  <a:srgbClr val="69BE28"/>
                </a:solidFill>
                <a:effectLst/>
                <a:latin typeface="Lato"/>
              </a:rPr>
              <a:t>2. Ons eten</a:t>
            </a:r>
          </a:p>
          <a:p>
            <a:pPr algn="l"/>
            <a:r>
              <a:rPr lang="nl-NL" b="0" i="0" dirty="0">
                <a:solidFill>
                  <a:srgbClr val="141414"/>
                </a:solidFill>
                <a:effectLst/>
                <a:latin typeface="Lato"/>
              </a:rPr>
              <a:t>Het produceren van voedsel heeft invloed op het klimaat én op het milieu. We nemen vlees als voorbeeld. Koeien laten boeren en scheten (net als mensen, maar dan iets meer 😉). Daarbij komt er methaan vrij. Methaan is een sterk broeikasgas. We eten wereldwijd ontzettend veel vlees, dus samen zorgt dat voor veel broeikasgassen. Als we veel minder vlees eten of daar helemaal mee stoppen, is dat dus goed voor het klimaat. De bio-industrie, de plek waar ons vlees vandaan komt, zorgt ook voor uitstoot van nitraat, fosfaat en ammoniak. Die stoffen vervuilen onze lucht, water en bodem. Oftewel het milieu.</a:t>
            </a:r>
          </a:p>
          <a:p>
            <a:pPr algn="l"/>
            <a:endParaRPr lang="nl-NL" b="0" i="0" dirty="0">
              <a:solidFill>
                <a:srgbClr val="141414"/>
              </a:solidFill>
              <a:effectLst/>
              <a:latin typeface="Lato"/>
            </a:endParaRPr>
          </a:p>
          <a:p>
            <a:pPr algn="l"/>
            <a:r>
              <a:rPr lang="nl-NL" b="1" i="0" dirty="0">
                <a:solidFill>
                  <a:srgbClr val="69BE28"/>
                </a:solidFill>
                <a:effectLst/>
                <a:latin typeface="Lato"/>
              </a:rPr>
              <a:t>3. Ontbossing</a:t>
            </a:r>
          </a:p>
          <a:p>
            <a:pPr algn="l"/>
            <a:r>
              <a:rPr lang="nl-NL" b="0" i="0" dirty="0">
                <a:solidFill>
                  <a:srgbClr val="141414"/>
                </a:solidFill>
                <a:effectLst/>
                <a:latin typeface="Lato"/>
              </a:rPr>
              <a:t>Wereldwijd worden er elke seconde 169 bomen gekapt in tropische bossen. Dat is slecht voor het klimaat. Bossen nemen CO₂ op en geven zuurstof af die wij inademen. Als we bomen kappen, komt de opgenomen CO₂ weer grotendeels in de lucht terecht. Ontbossing zorgt ook dat de omgeving verandert. De bodem wordt armer, er ontstaat erosie (slijtage, afbraak) en er kunnen zelfs overstromingen ontstaan. Dieren en mensen die afhankelijk zijn van het bos verliezen hun dagelijks eten, drinken en onderdak.</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DEAD361C-31C8-4A11-9720-2D74BFE31CF5}" type="slidenum">
              <a:rPr lang="nl-NL" smtClean="0"/>
              <a:t>6</a:t>
            </a:fld>
            <a:endParaRPr lang="nl-NL"/>
          </a:p>
        </p:txBody>
      </p:sp>
    </p:spTree>
    <p:extLst>
      <p:ext uri="{BB962C8B-B14F-4D97-AF65-F5344CB8AC3E}">
        <p14:creationId xmlns:p14="http://schemas.microsoft.com/office/powerpoint/2010/main" val="152524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Klimaatverandering – hyperlink naar </a:t>
            </a:r>
            <a:r>
              <a:rPr lang="nl-NL" dirty="0" err="1"/>
              <a:t>npokennis</a:t>
            </a:r>
            <a:r>
              <a:rPr lang="nl-NL" dirty="0"/>
              <a:t>: klimaat slide.</a:t>
            </a:r>
          </a:p>
          <a:p>
            <a:endParaRPr lang="nl-NL" dirty="0"/>
          </a:p>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DEAD361C-31C8-4A11-9720-2D74BFE31CF5}" type="slidenum">
              <a:rPr lang="nl-NL" smtClean="0"/>
              <a:t>7</a:t>
            </a:fld>
            <a:endParaRPr lang="nl-NL"/>
          </a:p>
        </p:txBody>
      </p:sp>
    </p:spTree>
    <p:extLst>
      <p:ext uri="{BB962C8B-B14F-4D97-AF65-F5344CB8AC3E}">
        <p14:creationId xmlns:p14="http://schemas.microsoft.com/office/powerpoint/2010/main" val="200398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11 sep 2019 bron CBS</a:t>
            </a:r>
          </a:p>
        </p:txBody>
      </p:sp>
      <p:sp>
        <p:nvSpPr>
          <p:cNvPr id="4" name="Tijdelijke aanduiding voor dianummer 3"/>
          <p:cNvSpPr>
            <a:spLocks noGrp="1"/>
          </p:cNvSpPr>
          <p:nvPr>
            <p:ph type="sldNum" sz="quarter" idx="5"/>
          </p:nvPr>
        </p:nvSpPr>
        <p:spPr/>
        <p:txBody>
          <a:bodyPr/>
          <a:lstStyle/>
          <a:p>
            <a:fld id="{DEAD361C-31C8-4A11-9720-2D74BFE31CF5}" type="slidenum">
              <a:rPr lang="nl-NL" smtClean="0"/>
              <a:t>8</a:t>
            </a:fld>
            <a:endParaRPr lang="nl-NL"/>
          </a:p>
        </p:txBody>
      </p:sp>
    </p:spTree>
    <p:extLst>
      <p:ext uri="{BB962C8B-B14F-4D97-AF65-F5344CB8AC3E}">
        <p14:creationId xmlns:p14="http://schemas.microsoft.com/office/powerpoint/2010/main" val="19977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333333"/>
                </a:solidFill>
                <a:effectLst/>
                <a:latin typeface="verdana" panose="020B0604030504040204" pitchFamily="34" charset="0"/>
              </a:rPr>
              <a:t>Bovenste Click me: filmpje </a:t>
            </a:r>
            <a:r>
              <a:rPr lang="nl-NL" b="1" i="0" dirty="0" err="1">
                <a:solidFill>
                  <a:srgbClr val="333333"/>
                </a:solidFill>
                <a:effectLst/>
                <a:latin typeface="verdana" panose="020B0604030504040204" pitchFamily="34" charset="0"/>
              </a:rPr>
              <a:t>Dumpert</a:t>
            </a:r>
            <a:r>
              <a:rPr lang="nl-NL" b="1" i="0" dirty="0">
                <a:solidFill>
                  <a:srgbClr val="333333"/>
                </a:solidFill>
                <a:effectLst/>
                <a:latin typeface="verdana" panose="020B0604030504040204" pitchFamily="34" charset="0"/>
              </a:rPr>
              <a:t> Urban </a:t>
            </a:r>
            <a:r>
              <a:rPr lang="nl-NL" b="1" i="0" dirty="0" err="1">
                <a:solidFill>
                  <a:srgbClr val="333333"/>
                </a:solidFill>
                <a:effectLst/>
                <a:latin typeface="verdana" panose="020B0604030504040204" pitchFamily="34" charset="0"/>
              </a:rPr>
              <a:t>Rain</a:t>
            </a:r>
            <a:r>
              <a:rPr lang="nl-NL" b="1" i="0" dirty="0">
                <a:solidFill>
                  <a:srgbClr val="333333"/>
                </a:solidFill>
                <a:effectLst/>
                <a:latin typeface="verdana" panose="020B0604030504040204" pitchFamily="34" charset="0"/>
              </a:rPr>
              <a:t>…. 9 minuten</a:t>
            </a:r>
          </a:p>
          <a:p>
            <a:r>
              <a:rPr lang="nl-NL" b="1" i="0" dirty="0">
                <a:solidFill>
                  <a:srgbClr val="333333"/>
                </a:solidFill>
                <a:effectLst/>
                <a:latin typeface="verdana" panose="020B0604030504040204" pitchFamily="34" charset="0"/>
              </a:rPr>
              <a:t>Onderste Click me: kort filmpje stedelijke hitte</a:t>
            </a:r>
          </a:p>
          <a:p>
            <a:endParaRPr lang="nl-NL" b="0" i="0" dirty="0">
              <a:solidFill>
                <a:srgbClr val="333333"/>
              </a:solidFill>
              <a:effectLst/>
              <a:latin typeface="verdana" panose="020B0604030504040204" pitchFamily="34" charset="0"/>
            </a:endParaRPr>
          </a:p>
          <a:p>
            <a:endParaRPr lang="nl-NL" b="0" i="0" dirty="0">
              <a:solidFill>
                <a:srgbClr val="333333"/>
              </a:solidFill>
              <a:effectLst/>
              <a:latin typeface="verdana" panose="020B0604030504040204" pitchFamily="34" charset="0"/>
            </a:endParaRPr>
          </a:p>
          <a:p>
            <a:r>
              <a:rPr lang="nl-NL" b="0" i="0" dirty="0">
                <a:solidFill>
                  <a:srgbClr val="333333"/>
                </a:solidFill>
                <a:effectLst/>
                <a:latin typeface="verdana" panose="020B0604030504040204" pitchFamily="34" charset="0"/>
              </a:rPr>
              <a:t>In de nachtelijke uren een gemiddeld hogere temperatuur in een stedelijk gebied dan in het omliggende gebied. Bij helder en kalm weer zijn ’s nachts temperatuurverschillen van 3-5 °C normaal, maar verschillen van 8-10 °C worden ook waargenomen. Een belangrijke oorzaak is de sterke opwarming van oppervlakken en materialen in stedelijk gebieden. Warmteproductie door verkeer en bedrijvigheid en verminderde afkoeling doordat vegetatie en open water schaars zijn, zijn andere factoren die bijdragen aan het UHI-effect. Bovendien zorgt de stedelijke geometrie voor een hogere 'invang' van zonnestraling, terwijl door de kleinere ‘</a:t>
            </a:r>
            <a:r>
              <a:rPr lang="nl-NL" b="0" i="0" dirty="0" err="1">
                <a:solidFill>
                  <a:srgbClr val="333333"/>
                </a:solidFill>
                <a:effectLst/>
                <a:latin typeface="verdana" panose="020B0604030504040204" pitchFamily="34" charset="0"/>
              </a:rPr>
              <a:t>sky</a:t>
            </a:r>
            <a:r>
              <a:rPr lang="nl-NL" b="0" i="0" dirty="0">
                <a:solidFill>
                  <a:srgbClr val="333333"/>
                </a:solidFill>
                <a:effectLst/>
                <a:latin typeface="verdana" panose="020B0604030504040204" pitchFamily="34" charset="0"/>
              </a:rPr>
              <a:t> view factor’ de thermische uitstraling geringer is dan in het open veld.</a:t>
            </a:r>
            <a:endParaRPr lang="nl-NL" dirty="0"/>
          </a:p>
        </p:txBody>
      </p:sp>
      <p:sp>
        <p:nvSpPr>
          <p:cNvPr id="4" name="Tijdelijke aanduiding voor dianummer 3"/>
          <p:cNvSpPr>
            <a:spLocks noGrp="1"/>
          </p:cNvSpPr>
          <p:nvPr>
            <p:ph type="sldNum" sz="quarter" idx="5"/>
          </p:nvPr>
        </p:nvSpPr>
        <p:spPr/>
        <p:txBody>
          <a:bodyPr/>
          <a:lstStyle/>
          <a:p>
            <a:fld id="{DEAD361C-31C8-4A11-9720-2D74BFE31CF5}" type="slidenum">
              <a:rPr lang="nl-NL" smtClean="0"/>
              <a:t>10</a:t>
            </a:fld>
            <a:endParaRPr lang="nl-NL"/>
          </a:p>
        </p:txBody>
      </p:sp>
    </p:spTree>
    <p:extLst>
      <p:ext uri="{BB962C8B-B14F-4D97-AF65-F5344CB8AC3E}">
        <p14:creationId xmlns:p14="http://schemas.microsoft.com/office/powerpoint/2010/main" val="414891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AD361C-31C8-4A11-9720-2D74BFE31CF5}" type="slidenum">
              <a:rPr lang="nl-NL" smtClean="0"/>
              <a:t>11</a:t>
            </a:fld>
            <a:endParaRPr lang="nl-NL"/>
          </a:p>
        </p:txBody>
      </p:sp>
    </p:spTree>
    <p:extLst>
      <p:ext uri="{BB962C8B-B14F-4D97-AF65-F5344CB8AC3E}">
        <p14:creationId xmlns:p14="http://schemas.microsoft.com/office/powerpoint/2010/main" val="1447311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verdana" panose="020B0604030504040204" pitchFamily="34" charset="0"/>
              </a:rPr>
              <a:t>Er zijn al veel adaptatiemaatregelen voorgesteld om de negatieve gevolgen van klimaatverandering voor het stadsklimaat te beperken, zowel voor de ruimtelijke ordening (meer groen en water, oriëntatie en dichtheid van bebouwing) als voor eigenschappen van gebouwen. Daarbij kunnen maatregelen op microschaal gevolgen hebben voor maatregelen op lokale of </a:t>
            </a:r>
            <a:r>
              <a:rPr lang="nl-NL" b="0" i="0" dirty="0" err="1">
                <a:solidFill>
                  <a:srgbClr val="333333"/>
                </a:solidFill>
                <a:effectLst/>
                <a:latin typeface="verdana" panose="020B0604030504040204" pitchFamily="34" charset="0"/>
              </a:rPr>
              <a:t>meso</a:t>
            </a:r>
            <a:r>
              <a:rPr lang="nl-NL" b="0" i="0" dirty="0">
                <a:solidFill>
                  <a:srgbClr val="333333"/>
                </a:solidFill>
                <a:effectLst/>
                <a:latin typeface="verdana" panose="020B0604030504040204" pitchFamily="34" charset="0"/>
              </a:rPr>
              <a:t>-schaal. Zo heeft het gebruik van bouwmaterialen met een hogere reflectie van zonnestraling (hogere albedo) een direct invloed op het microklimaat, maar kan het ook een effect hebben op het lokale klimaat. Omgekeerd kunnen maatregelen in de ruimtelijke ordening om de natuurlijke ventilatie van een stadsdeel te verbeteren, een effect hebben op wijk- en straatniveau.</a:t>
            </a:r>
            <a:endParaRPr lang="nl-NL" dirty="0"/>
          </a:p>
        </p:txBody>
      </p:sp>
      <p:sp>
        <p:nvSpPr>
          <p:cNvPr id="4" name="Tijdelijke aanduiding voor dianummer 3"/>
          <p:cNvSpPr>
            <a:spLocks noGrp="1"/>
          </p:cNvSpPr>
          <p:nvPr>
            <p:ph type="sldNum" sz="quarter" idx="5"/>
          </p:nvPr>
        </p:nvSpPr>
        <p:spPr/>
        <p:txBody>
          <a:bodyPr/>
          <a:lstStyle/>
          <a:p>
            <a:fld id="{DEAD361C-31C8-4A11-9720-2D74BFE31CF5}" type="slidenum">
              <a:rPr lang="nl-NL" smtClean="0"/>
              <a:t>12</a:t>
            </a:fld>
            <a:endParaRPr lang="nl-NL"/>
          </a:p>
        </p:txBody>
      </p:sp>
    </p:spTree>
    <p:extLst>
      <p:ext uri="{BB962C8B-B14F-4D97-AF65-F5344CB8AC3E}">
        <p14:creationId xmlns:p14="http://schemas.microsoft.com/office/powerpoint/2010/main" val="1424633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AD361C-31C8-4A11-9720-2D74BFE31CF5}" type="slidenum">
              <a:rPr lang="nl-NL" smtClean="0"/>
              <a:t>13</a:t>
            </a:fld>
            <a:endParaRPr lang="nl-NL"/>
          </a:p>
        </p:txBody>
      </p:sp>
    </p:spTree>
    <p:extLst>
      <p:ext uri="{BB962C8B-B14F-4D97-AF65-F5344CB8AC3E}">
        <p14:creationId xmlns:p14="http://schemas.microsoft.com/office/powerpoint/2010/main" val="2527196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8DD25-C98B-46BF-899D-D6AD5E4D064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82BA625-F68F-47F9-A9E4-474769860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A427621-8CAC-4826-AD18-564F5D00E34C}"/>
              </a:ext>
            </a:extLst>
          </p:cNvPr>
          <p:cNvSpPr>
            <a:spLocks noGrp="1"/>
          </p:cNvSpPr>
          <p:nvPr>
            <p:ph type="dt" sz="half" idx="10"/>
          </p:nvPr>
        </p:nvSpPr>
        <p:spPr/>
        <p:txBody>
          <a:bodyPr/>
          <a:lstStyle/>
          <a:p>
            <a:fld id="{FABA6817-34EB-48BC-A12B-9919070E1896}" type="datetimeFigureOut">
              <a:rPr lang="nl-NL" smtClean="0"/>
              <a:t>9-2-2021</a:t>
            </a:fld>
            <a:endParaRPr lang="nl-NL"/>
          </a:p>
        </p:txBody>
      </p:sp>
      <p:sp>
        <p:nvSpPr>
          <p:cNvPr id="5" name="Tijdelijke aanduiding voor voettekst 4">
            <a:extLst>
              <a:ext uri="{FF2B5EF4-FFF2-40B4-BE49-F238E27FC236}">
                <a16:creationId xmlns:a16="http://schemas.microsoft.com/office/drawing/2014/main" id="{AAA96F66-7D29-42A3-AD26-5A6FEAF7A7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42C1FC0-D86A-4C29-99CE-6F340F5B19BF}"/>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204770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02D67-2503-4959-BC01-159B01A47FE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64BE456-9D27-4211-A0FE-66C664E78EF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7F133E-AF71-408A-844B-744C77F1D462}"/>
              </a:ext>
            </a:extLst>
          </p:cNvPr>
          <p:cNvSpPr>
            <a:spLocks noGrp="1"/>
          </p:cNvSpPr>
          <p:nvPr>
            <p:ph type="dt" sz="half" idx="10"/>
          </p:nvPr>
        </p:nvSpPr>
        <p:spPr/>
        <p:txBody>
          <a:bodyPr/>
          <a:lstStyle/>
          <a:p>
            <a:fld id="{FABA6817-34EB-48BC-A12B-9919070E1896}" type="datetimeFigureOut">
              <a:rPr lang="nl-NL" smtClean="0"/>
              <a:t>9-2-2021</a:t>
            </a:fld>
            <a:endParaRPr lang="nl-NL"/>
          </a:p>
        </p:txBody>
      </p:sp>
      <p:sp>
        <p:nvSpPr>
          <p:cNvPr id="5" name="Tijdelijke aanduiding voor voettekst 4">
            <a:extLst>
              <a:ext uri="{FF2B5EF4-FFF2-40B4-BE49-F238E27FC236}">
                <a16:creationId xmlns:a16="http://schemas.microsoft.com/office/drawing/2014/main" id="{E5773463-23DE-4F93-811C-330D17CE79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FFE2FB-E522-436F-A512-68A36F865102}"/>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240810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0DCD804-7347-448A-A689-BD9B43137CE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56615BA-FAFE-4903-9008-92631268E00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0D43E8-A341-4240-9B94-FE69B233018D}"/>
              </a:ext>
            </a:extLst>
          </p:cNvPr>
          <p:cNvSpPr>
            <a:spLocks noGrp="1"/>
          </p:cNvSpPr>
          <p:nvPr>
            <p:ph type="dt" sz="half" idx="10"/>
          </p:nvPr>
        </p:nvSpPr>
        <p:spPr/>
        <p:txBody>
          <a:bodyPr/>
          <a:lstStyle/>
          <a:p>
            <a:fld id="{FABA6817-34EB-48BC-A12B-9919070E1896}" type="datetimeFigureOut">
              <a:rPr lang="nl-NL" smtClean="0"/>
              <a:t>9-2-2021</a:t>
            </a:fld>
            <a:endParaRPr lang="nl-NL"/>
          </a:p>
        </p:txBody>
      </p:sp>
      <p:sp>
        <p:nvSpPr>
          <p:cNvPr id="5" name="Tijdelijke aanduiding voor voettekst 4">
            <a:extLst>
              <a:ext uri="{FF2B5EF4-FFF2-40B4-BE49-F238E27FC236}">
                <a16:creationId xmlns:a16="http://schemas.microsoft.com/office/drawing/2014/main" id="{347C0BA8-82F5-476D-9826-79D02786C6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954C8C-F4F5-4173-B8B6-E08584B88156}"/>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60787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01526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54058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52256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9-2-2021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177606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9-2-2021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224920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9-2-2021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07000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9-2-2021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69903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9-2-2021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93164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D4AFF-DE08-49C6-9890-0566598DB58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34E4BA8-9DC0-42DF-AAFF-452FDB49F0C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8BE619-7C5B-424A-A3D2-BA20C6420CAF}"/>
              </a:ext>
            </a:extLst>
          </p:cNvPr>
          <p:cNvSpPr>
            <a:spLocks noGrp="1"/>
          </p:cNvSpPr>
          <p:nvPr>
            <p:ph type="dt" sz="half" idx="10"/>
          </p:nvPr>
        </p:nvSpPr>
        <p:spPr/>
        <p:txBody>
          <a:bodyPr/>
          <a:lstStyle/>
          <a:p>
            <a:fld id="{FABA6817-34EB-48BC-A12B-9919070E1896}" type="datetimeFigureOut">
              <a:rPr lang="nl-NL" smtClean="0"/>
              <a:t>9-2-2021</a:t>
            </a:fld>
            <a:endParaRPr lang="nl-NL"/>
          </a:p>
        </p:txBody>
      </p:sp>
      <p:sp>
        <p:nvSpPr>
          <p:cNvPr id="5" name="Tijdelijke aanduiding voor voettekst 4">
            <a:extLst>
              <a:ext uri="{FF2B5EF4-FFF2-40B4-BE49-F238E27FC236}">
                <a16:creationId xmlns:a16="http://schemas.microsoft.com/office/drawing/2014/main" id="{498F3028-AD4B-414C-B04E-7AE27BC782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B731C99-AD39-42CB-B329-11DD479F40D9}"/>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2648667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938192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83307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6EE7E-2D80-4488-8F12-67EAE0990EC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3F12511-D602-4436-9569-5222AD29E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7B1A2FE-7193-4AFF-8CC4-F873C202FA65}"/>
              </a:ext>
            </a:extLst>
          </p:cNvPr>
          <p:cNvSpPr>
            <a:spLocks noGrp="1"/>
          </p:cNvSpPr>
          <p:nvPr>
            <p:ph type="dt" sz="half" idx="10"/>
          </p:nvPr>
        </p:nvSpPr>
        <p:spPr/>
        <p:txBody>
          <a:bodyPr/>
          <a:lstStyle/>
          <a:p>
            <a:fld id="{FABA6817-34EB-48BC-A12B-9919070E1896}" type="datetimeFigureOut">
              <a:rPr lang="nl-NL" smtClean="0"/>
              <a:t>9-2-2021</a:t>
            </a:fld>
            <a:endParaRPr lang="nl-NL"/>
          </a:p>
        </p:txBody>
      </p:sp>
      <p:sp>
        <p:nvSpPr>
          <p:cNvPr id="5" name="Tijdelijke aanduiding voor voettekst 4">
            <a:extLst>
              <a:ext uri="{FF2B5EF4-FFF2-40B4-BE49-F238E27FC236}">
                <a16:creationId xmlns:a16="http://schemas.microsoft.com/office/drawing/2014/main" id="{0F7A4015-F8B2-49D3-B4A3-35B3449911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1AC22A-9CD0-4C72-95F8-3B59394CE0B1}"/>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150385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E0A6C-1FED-4E0C-B19A-8D1938233CA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31A432-2823-4ABF-A734-03C489DFDDB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4C6F315-34B8-4D00-BD23-7B54835FB75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D2449D3-8D9D-4383-8DA4-8171D02229DD}"/>
              </a:ext>
            </a:extLst>
          </p:cNvPr>
          <p:cNvSpPr>
            <a:spLocks noGrp="1"/>
          </p:cNvSpPr>
          <p:nvPr>
            <p:ph type="dt" sz="half" idx="10"/>
          </p:nvPr>
        </p:nvSpPr>
        <p:spPr/>
        <p:txBody>
          <a:bodyPr/>
          <a:lstStyle/>
          <a:p>
            <a:fld id="{FABA6817-34EB-48BC-A12B-9919070E1896}" type="datetimeFigureOut">
              <a:rPr lang="nl-NL" smtClean="0"/>
              <a:t>9-2-2021</a:t>
            </a:fld>
            <a:endParaRPr lang="nl-NL"/>
          </a:p>
        </p:txBody>
      </p:sp>
      <p:sp>
        <p:nvSpPr>
          <p:cNvPr id="6" name="Tijdelijke aanduiding voor voettekst 5">
            <a:extLst>
              <a:ext uri="{FF2B5EF4-FFF2-40B4-BE49-F238E27FC236}">
                <a16:creationId xmlns:a16="http://schemas.microsoft.com/office/drawing/2014/main" id="{49591BCF-13B5-4F19-B1B3-5CF797BF850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D7E3F61-3B0F-4FFF-B39F-609BF5F4FF0A}"/>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86598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DB79E-FBFC-444D-A729-22E9FFC36E4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0B6AB22-49F6-4705-B4B9-CFA549CC1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8742285-AE4A-4063-999F-60012E46617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8892D24-DAF4-4383-A8C0-7F55CA3AA1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3E9E42D-BC97-4E21-8537-3CB92E2FD4E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4E1AC52-C3AE-4272-9BF9-4F62E03A9C16}"/>
              </a:ext>
            </a:extLst>
          </p:cNvPr>
          <p:cNvSpPr>
            <a:spLocks noGrp="1"/>
          </p:cNvSpPr>
          <p:nvPr>
            <p:ph type="dt" sz="half" idx="10"/>
          </p:nvPr>
        </p:nvSpPr>
        <p:spPr/>
        <p:txBody>
          <a:bodyPr/>
          <a:lstStyle/>
          <a:p>
            <a:fld id="{FABA6817-34EB-48BC-A12B-9919070E1896}" type="datetimeFigureOut">
              <a:rPr lang="nl-NL" smtClean="0"/>
              <a:t>9-2-2021</a:t>
            </a:fld>
            <a:endParaRPr lang="nl-NL"/>
          </a:p>
        </p:txBody>
      </p:sp>
      <p:sp>
        <p:nvSpPr>
          <p:cNvPr id="8" name="Tijdelijke aanduiding voor voettekst 7">
            <a:extLst>
              <a:ext uri="{FF2B5EF4-FFF2-40B4-BE49-F238E27FC236}">
                <a16:creationId xmlns:a16="http://schemas.microsoft.com/office/drawing/2014/main" id="{57A16E51-49AA-499B-A49C-5C410A9A13B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186F47-C6E6-4FD9-BAE6-DD33C2A70E39}"/>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47664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C4FFBF-2E4C-416C-B64F-4C0F38C0C50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9D8B8F1-68F3-486A-A474-C806442C9B32}"/>
              </a:ext>
            </a:extLst>
          </p:cNvPr>
          <p:cNvSpPr>
            <a:spLocks noGrp="1"/>
          </p:cNvSpPr>
          <p:nvPr>
            <p:ph type="dt" sz="half" idx="10"/>
          </p:nvPr>
        </p:nvSpPr>
        <p:spPr/>
        <p:txBody>
          <a:bodyPr/>
          <a:lstStyle/>
          <a:p>
            <a:fld id="{FABA6817-34EB-48BC-A12B-9919070E1896}" type="datetimeFigureOut">
              <a:rPr lang="nl-NL" smtClean="0"/>
              <a:t>9-2-2021</a:t>
            </a:fld>
            <a:endParaRPr lang="nl-NL"/>
          </a:p>
        </p:txBody>
      </p:sp>
      <p:sp>
        <p:nvSpPr>
          <p:cNvPr id="4" name="Tijdelijke aanduiding voor voettekst 3">
            <a:extLst>
              <a:ext uri="{FF2B5EF4-FFF2-40B4-BE49-F238E27FC236}">
                <a16:creationId xmlns:a16="http://schemas.microsoft.com/office/drawing/2014/main" id="{6BB6DA2C-791B-4F7B-BA25-84DAD3C807D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5E40A16-DAF4-4054-871E-C8EEA4112465}"/>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54609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E95AFB2-ACC9-4416-94CE-0EC6D6014F0B}"/>
              </a:ext>
            </a:extLst>
          </p:cNvPr>
          <p:cNvSpPr>
            <a:spLocks noGrp="1"/>
          </p:cNvSpPr>
          <p:nvPr>
            <p:ph type="dt" sz="half" idx="10"/>
          </p:nvPr>
        </p:nvSpPr>
        <p:spPr/>
        <p:txBody>
          <a:bodyPr/>
          <a:lstStyle/>
          <a:p>
            <a:fld id="{FABA6817-34EB-48BC-A12B-9919070E1896}" type="datetimeFigureOut">
              <a:rPr lang="nl-NL" smtClean="0"/>
              <a:t>9-2-2021</a:t>
            </a:fld>
            <a:endParaRPr lang="nl-NL"/>
          </a:p>
        </p:txBody>
      </p:sp>
      <p:sp>
        <p:nvSpPr>
          <p:cNvPr id="3" name="Tijdelijke aanduiding voor voettekst 2">
            <a:extLst>
              <a:ext uri="{FF2B5EF4-FFF2-40B4-BE49-F238E27FC236}">
                <a16:creationId xmlns:a16="http://schemas.microsoft.com/office/drawing/2014/main" id="{64C01907-92A8-4B34-A9DD-94DF2B97111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A3552E0-C0C9-4170-86A4-D91CB997B249}"/>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160464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F7734-9F83-472F-8B97-0AF0318E516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194FFF9-47C8-4080-BA1E-CB5D3451C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02BAAF8-4F5F-407A-8862-AC13EF375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E40B89F-4164-42A0-8831-E6286DFFE389}"/>
              </a:ext>
            </a:extLst>
          </p:cNvPr>
          <p:cNvSpPr>
            <a:spLocks noGrp="1"/>
          </p:cNvSpPr>
          <p:nvPr>
            <p:ph type="dt" sz="half" idx="10"/>
          </p:nvPr>
        </p:nvSpPr>
        <p:spPr/>
        <p:txBody>
          <a:bodyPr/>
          <a:lstStyle/>
          <a:p>
            <a:fld id="{FABA6817-34EB-48BC-A12B-9919070E1896}" type="datetimeFigureOut">
              <a:rPr lang="nl-NL" smtClean="0"/>
              <a:t>9-2-2021</a:t>
            </a:fld>
            <a:endParaRPr lang="nl-NL"/>
          </a:p>
        </p:txBody>
      </p:sp>
      <p:sp>
        <p:nvSpPr>
          <p:cNvPr id="6" name="Tijdelijke aanduiding voor voettekst 5">
            <a:extLst>
              <a:ext uri="{FF2B5EF4-FFF2-40B4-BE49-F238E27FC236}">
                <a16:creationId xmlns:a16="http://schemas.microsoft.com/office/drawing/2014/main" id="{F762361C-2009-4B41-959F-EC759E39B51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85DA03F-4FC0-496E-AD50-4A443C8EF1D2}"/>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74699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2EE4BB-48C8-49E8-A4B8-AE89D975E1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6E78A7C-FC8B-40BF-8C83-9DF23747A1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7081382-4236-44DD-8469-BF537F3BC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A0120F2-A012-49FD-8B17-1D78A83B177A}"/>
              </a:ext>
            </a:extLst>
          </p:cNvPr>
          <p:cNvSpPr>
            <a:spLocks noGrp="1"/>
          </p:cNvSpPr>
          <p:nvPr>
            <p:ph type="dt" sz="half" idx="10"/>
          </p:nvPr>
        </p:nvSpPr>
        <p:spPr/>
        <p:txBody>
          <a:bodyPr/>
          <a:lstStyle/>
          <a:p>
            <a:fld id="{FABA6817-34EB-48BC-A12B-9919070E1896}" type="datetimeFigureOut">
              <a:rPr lang="nl-NL" smtClean="0"/>
              <a:t>9-2-2021</a:t>
            </a:fld>
            <a:endParaRPr lang="nl-NL"/>
          </a:p>
        </p:txBody>
      </p:sp>
      <p:sp>
        <p:nvSpPr>
          <p:cNvPr id="6" name="Tijdelijke aanduiding voor voettekst 5">
            <a:extLst>
              <a:ext uri="{FF2B5EF4-FFF2-40B4-BE49-F238E27FC236}">
                <a16:creationId xmlns:a16="http://schemas.microsoft.com/office/drawing/2014/main" id="{AAA40656-0813-46FF-9064-D6A8EB1517C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4C5ABD9-FDAE-4E41-A8E7-37388D9C182F}"/>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111291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5C3635A-E63B-4181-A06A-F904D3BAD0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B5ABF43-2370-40CF-BA3F-E30FCA211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4A3354-42B4-4A09-8AE2-96C72FD826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A6817-34EB-48BC-A12B-9919070E1896}" type="datetimeFigureOut">
              <a:rPr lang="nl-NL" smtClean="0"/>
              <a:t>9-2-2021</a:t>
            </a:fld>
            <a:endParaRPr lang="nl-NL"/>
          </a:p>
        </p:txBody>
      </p:sp>
      <p:sp>
        <p:nvSpPr>
          <p:cNvPr id="5" name="Tijdelijke aanduiding voor voettekst 4">
            <a:extLst>
              <a:ext uri="{FF2B5EF4-FFF2-40B4-BE49-F238E27FC236}">
                <a16:creationId xmlns:a16="http://schemas.microsoft.com/office/drawing/2014/main" id="{E28C9D01-1E59-4A29-A3B9-E6435EE822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D4CF23F-B827-411E-8273-B8F09D2AAA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7E38C-8D44-43A9-A0A8-E81091A5B70F}" type="slidenum">
              <a:rPr lang="nl-NL" smtClean="0"/>
              <a:t>‹nr.›</a:t>
            </a:fld>
            <a:endParaRPr lang="nl-NL"/>
          </a:p>
        </p:txBody>
      </p:sp>
    </p:spTree>
    <p:extLst>
      <p:ext uri="{BB962C8B-B14F-4D97-AF65-F5344CB8AC3E}">
        <p14:creationId xmlns:p14="http://schemas.microsoft.com/office/powerpoint/2010/main" val="710078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9-2-2021</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9948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www.youtube.com/watch?v=q7YurwFtyB8&amp;ab_channel=Dumpert" TargetMode="External"/><Relationship Id="rId7" Type="http://schemas.openxmlformats.org/officeDocument/2006/relationships/hyperlink" Target="https://www.youtube.com/watch?v=0QR_8hieEzQ&amp;ab_channel=Weerplaza"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mVae5fti3DM&amp;feature=emb_logo&amp;ab_channel=NLGreenlabel"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dvhn.nl/extra/Duurzaam-in-de-keuken-dit-zijn-de-belangrijkste-kenmerken-van-circulair-koken-26473289.html" TargetMode="External"/><Relationship Id="rId7" Type="http://schemas.openxmlformats.org/officeDocument/2006/relationships/hyperlink" Target="https://www.parool.nl/columns-opinie/opinie-groen-roepen-is-iets-anders-dan-duurzaam-doen~b9cef176/"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hyperlink" Target="https://www.trouw.nl/duurzaamheid-natuur/voor-een-goede-economie-moeten-we-de-natuur-zien-als-kapitaal-zoals-machines~b3fb2d37/" TargetMode="External"/><Relationship Id="rId4" Type="http://schemas.openxmlformats.org/officeDocument/2006/relationships/image" Target="../media/image3.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watch/?v=399717960575747"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npokennis.nl/story/27/wat-is-klimaatverandering?at_medium=sl&amp;at_campaign=ntr_npo_kennis_stories&amp;at_platform=google"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hyperlink" Target="https://www.abnamro.nl/nl/zakelijk/insights/sectoren-en-trends/headlines-insights/de-financiele-gevolgen-van-een-veranderend-klimaat.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LuU2Dg6_cI&amp;ab_channel=CentraalBureauvoordeStatistiek"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dS34Mjmj5us&amp;ab_channel=VRTNWS" TargetMode="Externa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hthoek 1"/>
          <p:cNvSpPr/>
          <p:nvPr/>
        </p:nvSpPr>
        <p:spPr>
          <a:xfrm>
            <a:off x="8842248" y="1481328"/>
            <a:ext cx="2926080" cy="24688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Light" panose="020F0302020204030204"/>
                <a:ea typeface="+mn-ea"/>
                <a:cs typeface="+mn-cs"/>
              </a:rPr>
              <a:t>Circulaire</a:t>
            </a: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Light" panose="020F0302020204030204"/>
                <a:ea typeface="+mn-ea"/>
                <a:cs typeface="+mn-cs"/>
              </a:rPr>
              <a:t>Economie</a:t>
            </a: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F0B36E5-79DC-4462-9928-EF02245C272D}"/>
              </a:ext>
            </a:extLst>
          </p:cNvPr>
          <p:cNvSpPr>
            <a:spLocks noGrp="1"/>
          </p:cNvSpPr>
          <p:nvPr>
            <p:ph type="title"/>
          </p:nvPr>
        </p:nvSpPr>
        <p:spPr/>
        <p:txBody>
          <a:bodyPr/>
          <a:lstStyle/>
          <a:p>
            <a:r>
              <a:rPr lang="nl-NL" dirty="0"/>
              <a:t>Klimaatverandering in de stad</a:t>
            </a:r>
          </a:p>
        </p:txBody>
      </p:sp>
      <p:sp>
        <p:nvSpPr>
          <p:cNvPr id="6" name="Tijdelijke aanduiding voor tekst 5">
            <a:extLst>
              <a:ext uri="{FF2B5EF4-FFF2-40B4-BE49-F238E27FC236}">
                <a16:creationId xmlns:a16="http://schemas.microsoft.com/office/drawing/2014/main" id="{1FB7349C-08E9-4AFA-846A-8101B07E50EE}"/>
              </a:ext>
            </a:extLst>
          </p:cNvPr>
          <p:cNvSpPr>
            <a:spLocks noGrp="1"/>
          </p:cNvSpPr>
          <p:nvPr>
            <p:ph type="body" sz="half" idx="2"/>
          </p:nvPr>
        </p:nvSpPr>
        <p:spPr/>
        <p:txBody>
          <a:bodyPr/>
          <a:lstStyle/>
          <a:p>
            <a:r>
              <a:rPr lang="nl-NL" sz="1600" dirty="0"/>
              <a:t>Klimaatveranderingen extra voelbaar</a:t>
            </a:r>
          </a:p>
          <a:p>
            <a:r>
              <a:rPr lang="nl-NL" sz="1600" dirty="0"/>
              <a:t>Door </a:t>
            </a:r>
            <a:r>
              <a:rPr lang="nl-NL" sz="1600" b="1" dirty="0"/>
              <a:t>Urban Heat Island </a:t>
            </a:r>
            <a:r>
              <a:rPr lang="nl-NL" sz="1600" dirty="0"/>
              <a:t>effect (</a:t>
            </a:r>
            <a:r>
              <a:rPr lang="nl-NL" sz="1600" b="1" dirty="0"/>
              <a:t>UHI</a:t>
            </a:r>
            <a:r>
              <a:rPr lang="nl-NL" sz="1600" dirty="0"/>
              <a:t>)</a:t>
            </a:r>
          </a:p>
          <a:p>
            <a:endParaRPr lang="nl-NL" sz="1600" dirty="0"/>
          </a:p>
          <a:p>
            <a:r>
              <a:rPr lang="nl-NL" sz="1600" dirty="0"/>
              <a:t>- Opwarming van oppervlakken en materialen in stedelijk gebied. </a:t>
            </a:r>
          </a:p>
          <a:p>
            <a:endParaRPr lang="nl-NL" sz="1600" dirty="0"/>
          </a:p>
          <a:p>
            <a:r>
              <a:rPr lang="nl-NL" sz="1600" dirty="0"/>
              <a:t>- Minder afkoeling door weinig vegetatie of open water plekken. </a:t>
            </a:r>
          </a:p>
          <a:p>
            <a:endParaRPr lang="nl-NL" dirty="0"/>
          </a:p>
        </p:txBody>
      </p:sp>
      <p:pic>
        <p:nvPicPr>
          <p:cNvPr id="8196" name="Picture 4" descr="Afbeeldingsresultaat voor klimaatverandering in de stad">
            <a:hlinkClick r:id="rId3"/>
            <a:extLst>
              <a:ext uri="{FF2B5EF4-FFF2-40B4-BE49-F238E27FC236}">
                <a16:creationId xmlns:a16="http://schemas.microsoft.com/office/drawing/2014/main" id="{FB739B02-2186-4CAC-8F21-2EAE9A95ECA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119957" y="377825"/>
            <a:ext cx="37338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fbeeldingsresultaat voor click me">
            <a:extLst>
              <a:ext uri="{FF2B5EF4-FFF2-40B4-BE49-F238E27FC236}">
                <a16:creationId xmlns:a16="http://schemas.microsoft.com/office/drawing/2014/main" id="{67700E8B-9E9B-4E8E-B043-F108B3486D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8564" y="747711"/>
            <a:ext cx="1046682" cy="1210037"/>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E38A3314-5DCD-427A-9896-B0BF7230E363}"/>
              </a:ext>
            </a:extLst>
          </p:cNvPr>
          <p:cNvPicPr>
            <a:picLocks noChangeAspect="1"/>
          </p:cNvPicPr>
          <p:nvPr/>
        </p:nvPicPr>
        <p:blipFill rotWithShape="1">
          <a:blip r:embed="rId6"/>
          <a:srcRect l="13625" t="12667" r="43875" b="7556"/>
          <a:stretch/>
        </p:blipFill>
        <p:spPr>
          <a:xfrm>
            <a:off x="8473497" y="2901316"/>
            <a:ext cx="2773623" cy="2928620"/>
          </a:xfrm>
          <a:prstGeom prst="rect">
            <a:avLst/>
          </a:prstGeom>
        </p:spPr>
      </p:pic>
      <p:pic>
        <p:nvPicPr>
          <p:cNvPr id="8198" name="Picture 6" descr="Afbeeldingsresultaat voor stedelijke hitte">
            <a:hlinkClick r:id="rId7"/>
            <a:extLst>
              <a:ext uri="{FF2B5EF4-FFF2-40B4-BE49-F238E27FC236}">
                <a16:creationId xmlns:a16="http://schemas.microsoft.com/office/drawing/2014/main" id="{7ECA53A4-48AB-4546-AF37-1F937DEA93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7458" y="4365626"/>
            <a:ext cx="5135987" cy="23653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fbeeldingsresultaat voor click me">
            <a:extLst>
              <a:ext uri="{FF2B5EF4-FFF2-40B4-BE49-F238E27FC236}">
                <a16:creationId xmlns:a16="http://schemas.microsoft.com/office/drawing/2014/main" id="{EFBB67B1-E2E3-434C-AF46-C05D2EBA4A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461" y="5218535"/>
            <a:ext cx="1046682" cy="121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545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D61FEAC-A1FD-4A06-BBD3-706A90E43BC3}"/>
              </a:ext>
            </a:extLst>
          </p:cNvPr>
          <p:cNvSpPr>
            <a:spLocks noGrp="1"/>
          </p:cNvSpPr>
          <p:nvPr>
            <p:ph type="title"/>
          </p:nvPr>
        </p:nvSpPr>
        <p:spPr/>
        <p:txBody>
          <a:bodyPr/>
          <a:lstStyle/>
          <a:p>
            <a:r>
              <a:rPr lang="nl-NL" dirty="0"/>
              <a:t>UBI – Urban heat </a:t>
            </a:r>
            <a:r>
              <a:rPr lang="nl-NL" dirty="0" err="1"/>
              <a:t>island</a:t>
            </a:r>
            <a:endParaRPr lang="nl-NL" dirty="0"/>
          </a:p>
        </p:txBody>
      </p:sp>
      <p:pic>
        <p:nvPicPr>
          <p:cNvPr id="11266" name="Picture 2" descr="Afbeeldingsresultaat voor stedelijke hitte">
            <a:extLst>
              <a:ext uri="{FF2B5EF4-FFF2-40B4-BE49-F238E27FC236}">
                <a16:creationId xmlns:a16="http://schemas.microsoft.com/office/drawing/2014/main" id="{7A179231-0D9D-4CFA-BCA4-40EDF18CB3C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011" y="1791211"/>
            <a:ext cx="10969978" cy="442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435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095A8-762E-4850-8E34-34649336B42B}"/>
              </a:ext>
            </a:extLst>
          </p:cNvPr>
          <p:cNvSpPr>
            <a:spLocks noGrp="1"/>
          </p:cNvSpPr>
          <p:nvPr>
            <p:ph type="title"/>
          </p:nvPr>
        </p:nvSpPr>
        <p:spPr/>
        <p:txBody>
          <a:bodyPr/>
          <a:lstStyle/>
          <a:p>
            <a:r>
              <a:rPr lang="nl-NL" dirty="0"/>
              <a:t>Klimaatbestendige steden</a:t>
            </a:r>
          </a:p>
        </p:txBody>
      </p:sp>
      <p:sp>
        <p:nvSpPr>
          <p:cNvPr id="4" name="Tijdelijke aanduiding voor tekst 3">
            <a:extLst>
              <a:ext uri="{FF2B5EF4-FFF2-40B4-BE49-F238E27FC236}">
                <a16:creationId xmlns:a16="http://schemas.microsoft.com/office/drawing/2014/main" id="{06BF936F-D40E-4FE4-84CD-20EDC1048C0F}"/>
              </a:ext>
            </a:extLst>
          </p:cNvPr>
          <p:cNvSpPr>
            <a:spLocks noGrp="1"/>
          </p:cNvSpPr>
          <p:nvPr>
            <p:ph type="body" sz="half" idx="2"/>
          </p:nvPr>
        </p:nvSpPr>
        <p:spPr>
          <a:xfrm>
            <a:off x="609600" y="1435101"/>
            <a:ext cx="4011084" cy="4691063"/>
          </a:xfrm>
        </p:spPr>
        <p:txBody>
          <a:bodyPr/>
          <a:lstStyle/>
          <a:p>
            <a:pPr marL="285750" indent="-285750">
              <a:buFontTx/>
              <a:buChar char="-"/>
            </a:pPr>
            <a:r>
              <a:rPr lang="nl-NL" sz="2000" dirty="0"/>
              <a:t>Andere ruimtelijke ordening</a:t>
            </a:r>
          </a:p>
          <a:p>
            <a:pPr marL="285750" indent="-285750">
              <a:buFontTx/>
              <a:buChar char="-"/>
            </a:pPr>
            <a:r>
              <a:rPr lang="nl-NL" sz="2000" dirty="0"/>
              <a:t>Eigenschappen van gebouwen veranderen</a:t>
            </a:r>
          </a:p>
          <a:p>
            <a:pPr marL="285750" indent="-285750">
              <a:buFontTx/>
              <a:buChar char="-"/>
            </a:pPr>
            <a:endParaRPr lang="nl-NL" dirty="0"/>
          </a:p>
          <a:p>
            <a:r>
              <a:rPr lang="nl-NL" sz="1800" dirty="0"/>
              <a:t>Effect op micro, lokaal en </a:t>
            </a:r>
            <a:r>
              <a:rPr lang="nl-NL" sz="1800" dirty="0" err="1"/>
              <a:t>meso</a:t>
            </a:r>
            <a:r>
              <a:rPr lang="nl-NL" sz="1800" dirty="0"/>
              <a:t> niveau, alleen lastig te bewijzen.</a:t>
            </a:r>
          </a:p>
          <a:p>
            <a:endParaRPr lang="nl-NL" sz="1800" dirty="0"/>
          </a:p>
        </p:txBody>
      </p:sp>
      <p:pic>
        <p:nvPicPr>
          <p:cNvPr id="5" name="Picture 2" descr="Afbeeldingsresultaat voor greenlabel">
            <a:hlinkClick r:id="rId3"/>
            <a:extLst>
              <a:ext uri="{FF2B5EF4-FFF2-40B4-BE49-F238E27FC236}">
                <a16:creationId xmlns:a16="http://schemas.microsoft.com/office/drawing/2014/main" id="{701EDA1C-21BF-412E-BBC2-990E39428E2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943600" y="273051"/>
            <a:ext cx="5897926" cy="16371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sresultaat voor click me">
            <a:extLst>
              <a:ext uri="{FF2B5EF4-FFF2-40B4-BE49-F238E27FC236}">
                <a16:creationId xmlns:a16="http://schemas.microsoft.com/office/drawing/2014/main" id="{E70206D7-0A64-4A1F-BBCA-6DF03D5977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0684" y="486605"/>
            <a:ext cx="1046682" cy="121003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Afbeeldingsresultaat voor klimaatverandering in de stad">
            <a:extLst>
              <a:ext uri="{FF2B5EF4-FFF2-40B4-BE49-F238E27FC236}">
                <a16:creationId xmlns:a16="http://schemas.microsoft.com/office/drawing/2014/main" id="{CF8F5C7B-EE0E-4AC3-9DC8-0CE20D32D5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0684" y="2169828"/>
            <a:ext cx="7486968" cy="468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92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6BFF991F-EF25-49EA-8664-C797E6526A84}"/>
              </a:ext>
            </a:extLst>
          </p:cNvPr>
          <p:cNvPicPr>
            <a:picLocks noGrp="1" noChangeAspect="1"/>
          </p:cNvPicPr>
          <p:nvPr>
            <p:ph idx="1"/>
          </p:nvPr>
        </p:nvPicPr>
        <p:blipFill rotWithShape="1">
          <a:blip r:embed="rId3"/>
          <a:srcRect l="29234" t="30131" r="25996" b="16018"/>
          <a:stretch/>
        </p:blipFill>
        <p:spPr>
          <a:xfrm>
            <a:off x="1341120" y="129366"/>
            <a:ext cx="9753601" cy="6599267"/>
          </a:xfrm>
        </p:spPr>
      </p:pic>
    </p:spTree>
    <p:extLst>
      <p:ext uri="{BB962C8B-B14F-4D97-AF65-F5344CB8AC3E}">
        <p14:creationId xmlns:p14="http://schemas.microsoft.com/office/powerpoint/2010/main" val="4197563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CB826-BDBA-45E5-879C-36ECCE387EEA}"/>
              </a:ext>
            </a:extLst>
          </p:cNvPr>
          <p:cNvSpPr>
            <a:spLocks noGrp="1"/>
          </p:cNvSpPr>
          <p:nvPr>
            <p:ph type="title"/>
          </p:nvPr>
        </p:nvSpPr>
        <p:spPr/>
        <p:txBody>
          <a:bodyPr/>
          <a:lstStyle/>
          <a:p>
            <a:r>
              <a:rPr lang="nl-NL" dirty="0"/>
              <a:t>Opdracht</a:t>
            </a:r>
          </a:p>
        </p:txBody>
      </p:sp>
      <p:sp>
        <p:nvSpPr>
          <p:cNvPr id="4" name="Tijdelijke aanduiding voor tekst 3">
            <a:extLst>
              <a:ext uri="{FF2B5EF4-FFF2-40B4-BE49-F238E27FC236}">
                <a16:creationId xmlns:a16="http://schemas.microsoft.com/office/drawing/2014/main" id="{3AF5FA95-5CBF-49B8-A772-677AC73605AA}"/>
              </a:ext>
            </a:extLst>
          </p:cNvPr>
          <p:cNvSpPr>
            <a:spLocks noGrp="1"/>
          </p:cNvSpPr>
          <p:nvPr>
            <p:ph type="body" sz="half" idx="2"/>
          </p:nvPr>
        </p:nvSpPr>
        <p:spPr>
          <a:xfrm>
            <a:off x="609600" y="1435101"/>
            <a:ext cx="6232071" cy="5537199"/>
          </a:xfrm>
        </p:spPr>
        <p:txBody>
          <a:bodyPr>
            <a:normAutofit/>
          </a:bodyPr>
          <a:lstStyle/>
          <a:p>
            <a:r>
              <a:rPr lang="nl-NL" sz="1600" b="1" i="0" u="none" strike="noStrike" dirty="0">
                <a:solidFill>
                  <a:srgbClr val="000000"/>
                </a:solidFill>
                <a:effectLst/>
                <a:latin typeface="Arial" panose="020B0604020202020204" pitchFamily="34" charset="0"/>
              </a:rPr>
              <a:t>Hoe: </a:t>
            </a:r>
            <a:r>
              <a:rPr lang="nl-NL" sz="1600" dirty="0">
                <a:solidFill>
                  <a:srgbClr val="000000"/>
                </a:solidFill>
              </a:rPr>
              <a:t>tweetallen of drietallen</a:t>
            </a:r>
            <a:br>
              <a:rPr lang="nl-NL" sz="1600" b="0" i="0" dirty="0">
                <a:solidFill>
                  <a:srgbClr val="000000"/>
                </a:solidFill>
                <a:effectLst/>
                <a:latin typeface="Arial" panose="020B0604020202020204" pitchFamily="34" charset="0"/>
              </a:rPr>
            </a:br>
            <a:r>
              <a:rPr lang="nl-NL" sz="1600" b="1" i="0" u="none" strike="noStrike" dirty="0">
                <a:solidFill>
                  <a:srgbClr val="000000"/>
                </a:solidFill>
                <a:effectLst/>
                <a:latin typeface="Arial" panose="020B0604020202020204" pitchFamily="34" charset="0"/>
              </a:rPr>
              <a:t>Hulp: </a:t>
            </a:r>
            <a:r>
              <a:rPr lang="nl-NL" sz="1600" dirty="0">
                <a:solidFill>
                  <a:srgbClr val="000000"/>
                </a:solidFill>
              </a:rPr>
              <a:t>internet; </a:t>
            </a:r>
            <a:r>
              <a:rPr lang="nl-NL" sz="1600" i="1" dirty="0">
                <a:solidFill>
                  <a:srgbClr val="000000"/>
                </a:solidFill>
              </a:rPr>
              <a:t>Greenlabel</a:t>
            </a:r>
          </a:p>
          <a:p>
            <a:r>
              <a:rPr lang="nl-NL" sz="1600" b="1" i="0" u="none" strike="noStrike" dirty="0">
                <a:solidFill>
                  <a:srgbClr val="000000"/>
                </a:solidFill>
                <a:effectLst/>
                <a:latin typeface="Arial" panose="020B0604020202020204" pitchFamily="34" charset="0"/>
              </a:rPr>
              <a:t>Uitkomst:</a:t>
            </a:r>
            <a:r>
              <a:rPr lang="nl-NL" sz="1600" b="0" i="0" u="none" strike="noStrike" dirty="0">
                <a:solidFill>
                  <a:srgbClr val="000000"/>
                </a:solidFill>
                <a:effectLst/>
                <a:latin typeface="Arial" panose="020B0604020202020204" pitchFamily="34" charset="0"/>
              </a:rPr>
              <a:t> </a:t>
            </a:r>
            <a:r>
              <a:rPr lang="nl-NL" sz="1600" dirty="0">
                <a:solidFill>
                  <a:srgbClr val="000000"/>
                </a:solidFill>
              </a:rPr>
              <a:t>Een </a:t>
            </a:r>
            <a:r>
              <a:rPr lang="nl-NL" sz="1600" dirty="0" err="1">
                <a:solidFill>
                  <a:srgbClr val="000000"/>
                </a:solidFill>
              </a:rPr>
              <a:t>infographic</a:t>
            </a:r>
            <a:r>
              <a:rPr lang="nl-NL" sz="1600" dirty="0">
                <a:solidFill>
                  <a:srgbClr val="000000"/>
                </a:solidFill>
              </a:rPr>
              <a:t> </a:t>
            </a:r>
            <a:br>
              <a:rPr lang="nl-NL" sz="1600" b="0" i="0" dirty="0">
                <a:solidFill>
                  <a:srgbClr val="000000"/>
                </a:solidFill>
                <a:effectLst/>
                <a:latin typeface="Arial" panose="020B0604020202020204" pitchFamily="34" charset="0"/>
              </a:rPr>
            </a:br>
            <a:r>
              <a:rPr lang="nl-NL" sz="1600" b="1" i="0" u="none" strike="noStrike" dirty="0">
                <a:solidFill>
                  <a:srgbClr val="000000"/>
                </a:solidFill>
                <a:effectLst/>
                <a:latin typeface="Arial" panose="020B0604020202020204" pitchFamily="34" charset="0"/>
              </a:rPr>
              <a:t>Wat:  </a:t>
            </a:r>
            <a:r>
              <a:rPr lang="nl-NL" sz="1600" b="0" i="0" u="none" strike="noStrike" dirty="0">
                <a:solidFill>
                  <a:srgbClr val="000000"/>
                </a:solidFill>
                <a:effectLst/>
                <a:latin typeface="Arial" panose="020B0604020202020204" pitchFamily="34" charset="0"/>
              </a:rPr>
              <a:t>Maak een poster met daarin een </a:t>
            </a:r>
          </a:p>
          <a:p>
            <a:r>
              <a:rPr lang="nl-NL" sz="1600" dirty="0">
                <a:effectLst/>
                <a:ea typeface="Calibri" panose="020F0502020204030204" pitchFamily="34" charset="0"/>
              </a:rPr>
              <a:t>1 Wat is verstening?</a:t>
            </a:r>
          </a:p>
          <a:p>
            <a:r>
              <a:rPr lang="nl-NL" sz="1600" dirty="0">
                <a:effectLst/>
                <a:ea typeface="Calibri" panose="020F0502020204030204" pitchFamily="34" charset="0"/>
              </a:rPr>
              <a:t>2 Wat is hittestress?</a:t>
            </a:r>
          </a:p>
          <a:p>
            <a:pPr>
              <a:lnSpc>
                <a:spcPct val="107000"/>
              </a:lnSpc>
              <a:spcAft>
                <a:spcPts val="800"/>
              </a:spcAft>
            </a:pPr>
            <a:r>
              <a:rPr lang="nl-NL" sz="1600" dirty="0">
                <a:effectLst/>
                <a:ea typeface="Verdana" panose="020B0604030504040204" pitchFamily="34" charset="0"/>
              </a:rPr>
              <a:t>3 Wat is klimaatadaptatie?</a:t>
            </a:r>
            <a:endParaRPr lang="nl-NL" sz="1600" b="1" i="0" u="none" strike="noStrike" dirty="0">
              <a:solidFill>
                <a:srgbClr val="000000"/>
              </a:solidFill>
              <a:effectLst/>
              <a:latin typeface="Arial" panose="020B0604020202020204" pitchFamily="34" charset="0"/>
            </a:endParaRPr>
          </a:p>
          <a:p>
            <a:r>
              <a:rPr lang="nl-NL" dirty="0">
                <a:solidFill>
                  <a:srgbClr val="000000"/>
                </a:solidFill>
              </a:rPr>
              <a:t>In de poster komen in ieder geval de volgende punten naar voren: </a:t>
            </a:r>
          </a:p>
          <a:p>
            <a:pPr marL="285750" indent="-285750">
              <a:buFontTx/>
              <a:buChar char="-"/>
            </a:pPr>
            <a:r>
              <a:rPr lang="nl-NL" dirty="0">
                <a:solidFill>
                  <a:srgbClr val="000000"/>
                </a:solidFill>
              </a:rPr>
              <a:t>Wat is het probleem</a:t>
            </a:r>
          </a:p>
          <a:p>
            <a:pPr marL="285750" indent="-285750">
              <a:buFontTx/>
              <a:buChar char="-"/>
            </a:pPr>
            <a:r>
              <a:rPr lang="nl-NL" dirty="0">
                <a:solidFill>
                  <a:srgbClr val="000000"/>
                </a:solidFill>
              </a:rPr>
              <a:t>Wat zijn de gevolgen</a:t>
            </a:r>
          </a:p>
          <a:p>
            <a:pPr marL="285750" indent="-285750">
              <a:buFontTx/>
              <a:buChar char="-"/>
            </a:pPr>
            <a:r>
              <a:rPr lang="nl-NL" dirty="0">
                <a:solidFill>
                  <a:srgbClr val="000000"/>
                </a:solidFill>
              </a:rPr>
              <a:t>Wat kunnen we er aan doen</a:t>
            </a:r>
            <a:endParaRPr lang="nl-NL" sz="1600" b="1" i="0" u="none" strike="noStrike" dirty="0">
              <a:solidFill>
                <a:srgbClr val="000000"/>
              </a:solidFill>
              <a:effectLst/>
              <a:latin typeface="Arial" panose="020B0604020202020204" pitchFamily="34" charset="0"/>
            </a:endParaRPr>
          </a:p>
          <a:p>
            <a:r>
              <a:rPr lang="nl-NL" sz="1600" b="1" dirty="0">
                <a:solidFill>
                  <a:srgbClr val="000000"/>
                </a:solidFill>
              </a:rPr>
              <a:t>Let op! </a:t>
            </a:r>
            <a:r>
              <a:rPr lang="nl-NL" sz="1600" b="1" dirty="0" err="1">
                <a:solidFill>
                  <a:srgbClr val="000000"/>
                </a:solidFill>
              </a:rPr>
              <a:t>Fact</a:t>
            </a:r>
            <a:r>
              <a:rPr lang="nl-NL" sz="1600" b="1" dirty="0">
                <a:solidFill>
                  <a:srgbClr val="000000"/>
                </a:solidFill>
              </a:rPr>
              <a:t> checken, betrouwbare bron?</a:t>
            </a:r>
            <a:br>
              <a:rPr lang="nl-NL" sz="1600" b="1" i="0" u="none" strike="noStrike" dirty="0">
                <a:solidFill>
                  <a:srgbClr val="000000"/>
                </a:solidFill>
                <a:effectLst/>
                <a:latin typeface="Arial" panose="020B0604020202020204" pitchFamily="34" charset="0"/>
              </a:rPr>
            </a:br>
            <a:endParaRPr lang="nl-NL" sz="1600" b="1" i="0" u="none" strike="noStrike" dirty="0">
              <a:solidFill>
                <a:srgbClr val="000000"/>
              </a:solidFill>
              <a:effectLst/>
              <a:latin typeface="Arial" panose="020B0604020202020204" pitchFamily="34" charset="0"/>
            </a:endParaRPr>
          </a:p>
        </p:txBody>
      </p:sp>
      <p:pic>
        <p:nvPicPr>
          <p:cNvPr id="5" name="Afbeelding 4">
            <a:extLst>
              <a:ext uri="{FF2B5EF4-FFF2-40B4-BE49-F238E27FC236}">
                <a16:creationId xmlns:a16="http://schemas.microsoft.com/office/drawing/2014/main" id="{6EE5372B-02A3-45F7-81C8-A341922B9217}"/>
              </a:ext>
            </a:extLst>
          </p:cNvPr>
          <p:cNvPicPr>
            <a:picLocks noChangeAspect="1"/>
          </p:cNvPicPr>
          <p:nvPr/>
        </p:nvPicPr>
        <p:blipFill>
          <a:blip r:embed="rId3"/>
          <a:stretch>
            <a:fillRect/>
          </a:stretch>
        </p:blipFill>
        <p:spPr>
          <a:xfrm>
            <a:off x="3976096" y="4987173"/>
            <a:ext cx="3362427" cy="1713338"/>
          </a:xfrm>
          <a:prstGeom prst="rect">
            <a:avLst/>
          </a:prstGeom>
        </p:spPr>
      </p:pic>
      <p:pic>
        <p:nvPicPr>
          <p:cNvPr id="6146" name="Picture 2" descr="Afbeeldingsresultaat voor poster milieu probleem">
            <a:extLst>
              <a:ext uri="{FF2B5EF4-FFF2-40B4-BE49-F238E27FC236}">
                <a16:creationId xmlns:a16="http://schemas.microsoft.com/office/drawing/2014/main" id="{8B50B968-0AD7-4B98-82B5-861A4B5F1FC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835375" y="442911"/>
            <a:ext cx="3820842" cy="540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21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F8B4BA0-5084-4C4C-A0DE-E043057F7C83}"/>
              </a:ext>
            </a:extLst>
          </p:cNvPr>
          <p:cNvSpPr>
            <a:spLocks noGrp="1"/>
          </p:cNvSpPr>
          <p:nvPr>
            <p:ph type="title"/>
          </p:nvPr>
        </p:nvSpPr>
        <p:spPr/>
        <p:txBody>
          <a:bodyPr/>
          <a:lstStyle/>
          <a:p>
            <a:r>
              <a:rPr lang="nl-NL" dirty="0" err="1"/>
              <a:t>Infographic</a:t>
            </a:r>
            <a:r>
              <a:rPr lang="nl-NL" dirty="0"/>
              <a:t> </a:t>
            </a:r>
          </a:p>
        </p:txBody>
      </p:sp>
      <p:pic>
        <p:nvPicPr>
          <p:cNvPr id="12290" name="Picture 2" descr="Afbeeldingsresultaat voor infographic">
            <a:extLst>
              <a:ext uri="{FF2B5EF4-FFF2-40B4-BE49-F238E27FC236}">
                <a16:creationId xmlns:a16="http://schemas.microsoft.com/office/drawing/2014/main" id="{66A8F008-80D2-42BE-BA8A-86DC1B99D46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58131" y="1337076"/>
            <a:ext cx="3809677" cy="492918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Afbeeldingsresultaat voor infographic">
            <a:extLst>
              <a:ext uri="{FF2B5EF4-FFF2-40B4-BE49-F238E27FC236}">
                <a16:creationId xmlns:a16="http://schemas.microsoft.com/office/drawing/2014/main" id="{617182F2-12F1-49D4-8E03-2A5EB3BFF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332656"/>
            <a:ext cx="5942893" cy="334422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Afbeeldingsresultaat voor infographic">
            <a:extLst>
              <a:ext uri="{FF2B5EF4-FFF2-40B4-BE49-F238E27FC236}">
                <a16:creationId xmlns:a16="http://schemas.microsoft.com/office/drawing/2014/main" id="{F7107ADB-C161-4259-A27D-BFD9241E5C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0521" y="3904064"/>
            <a:ext cx="2451989" cy="262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251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DF913-8C7B-449A-929E-192CD18138DB}"/>
              </a:ext>
            </a:extLst>
          </p:cNvPr>
          <p:cNvSpPr>
            <a:spLocks noGrp="1"/>
          </p:cNvSpPr>
          <p:nvPr>
            <p:ph type="title"/>
          </p:nvPr>
        </p:nvSpPr>
        <p:spPr/>
        <p:txBody>
          <a:bodyPr/>
          <a:lstStyle/>
          <a:p>
            <a:r>
              <a:rPr lang="nl-NL" dirty="0"/>
              <a:t>Vandaag</a:t>
            </a:r>
          </a:p>
        </p:txBody>
      </p:sp>
      <p:sp>
        <p:nvSpPr>
          <p:cNvPr id="4" name="Tijdelijke aanduiding voor tekst 3">
            <a:extLst>
              <a:ext uri="{FF2B5EF4-FFF2-40B4-BE49-F238E27FC236}">
                <a16:creationId xmlns:a16="http://schemas.microsoft.com/office/drawing/2014/main" id="{E356980E-5B9E-4F4D-9A13-BBEC77A0C281}"/>
              </a:ext>
            </a:extLst>
          </p:cNvPr>
          <p:cNvSpPr>
            <a:spLocks noGrp="1"/>
          </p:cNvSpPr>
          <p:nvPr>
            <p:ph type="body" sz="half" idx="2"/>
          </p:nvPr>
        </p:nvSpPr>
        <p:spPr/>
        <p:txBody>
          <a:bodyPr>
            <a:normAutofit/>
          </a:bodyPr>
          <a:lstStyle/>
          <a:p>
            <a:pPr marL="285750" indent="-285750">
              <a:buFontTx/>
              <a:buChar char="-"/>
            </a:pPr>
            <a:r>
              <a:rPr lang="nl-NL" sz="2400" dirty="0"/>
              <a:t>Presentaties en ervaring delen Webinar </a:t>
            </a:r>
            <a:br>
              <a:rPr lang="nl-NL" sz="2400" dirty="0"/>
            </a:br>
            <a:r>
              <a:rPr lang="nl-NL" sz="2400" dirty="0"/>
              <a:t>‘</a:t>
            </a:r>
            <a:r>
              <a:rPr lang="nl-NL" sz="2400" i="1" dirty="0"/>
              <a:t>De week van de circulaire economie’</a:t>
            </a:r>
          </a:p>
          <a:p>
            <a:pPr marL="285750" indent="-285750">
              <a:buFontTx/>
              <a:buChar char="-"/>
            </a:pPr>
            <a:r>
              <a:rPr lang="nl-NL" sz="2400" dirty="0"/>
              <a:t>Klimaat, weer of milieu</a:t>
            </a:r>
          </a:p>
          <a:p>
            <a:pPr marL="285750" indent="-285750">
              <a:buFontTx/>
              <a:buChar char="-"/>
            </a:pPr>
            <a:r>
              <a:rPr lang="nl-NL" sz="2400" dirty="0"/>
              <a:t>Klimaatveranderingen</a:t>
            </a:r>
          </a:p>
          <a:p>
            <a:pPr marL="742950" lvl="1" indent="-285750">
              <a:buFontTx/>
              <a:buChar char="-"/>
            </a:pPr>
            <a:r>
              <a:rPr lang="nl-NL" sz="2000" dirty="0"/>
              <a:t>Welke zijn er</a:t>
            </a:r>
          </a:p>
          <a:p>
            <a:pPr marL="742950" lvl="1" indent="-285750">
              <a:buFontTx/>
              <a:buChar char="-"/>
            </a:pPr>
            <a:r>
              <a:rPr lang="nl-NL" sz="2000" dirty="0"/>
              <a:t>Welke zijn er</a:t>
            </a:r>
          </a:p>
          <a:p>
            <a:pPr marL="742950" lvl="1" indent="-285750">
              <a:buFontTx/>
              <a:buChar char="-"/>
            </a:pPr>
            <a:r>
              <a:rPr lang="nl-NL" sz="2000" dirty="0"/>
              <a:t>Wat zijn de effecten</a:t>
            </a:r>
          </a:p>
        </p:txBody>
      </p:sp>
      <p:pic>
        <p:nvPicPr>
          <p:cNvPr id="1026" name="Picture 2" descr="Afbeeldingsresultaat voor aarde ruimte">
            <a:extLst>
              <a:ext uri="{FF2B5EF4-FFF2-40B4-BE49-F238E27FC236}">
                <a16:creationId xmlns:a16="http://schemas.microsoft.com/office/drawing/2014/main" id="{B92B8A26-00D5-405C-967E-B8DD41AF453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67263" y="1069876"/>
            <a:ext cx="6815137" cy="425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20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hlinkClick r:id="rId3"/>
            <a:extLst>
              <a:ext uri="{FF2B5EF4-FFF2-40B4-BE49-F238E27FC236}">
                <a16:creationId xmlns:a16="http://schemas.microsoft.com/office/drawing/2014/main" id="{887936C4-8FFB-49BF-90AE-F25E9751F770}"/>
              </a:ext>
            </a:extLst>
          </p:cNvPr>
          <p:cNvPicPr>
            <a:picLocks noChangeAspect="1"/>
          </p:cNvPicPr>
          <p:nvPr/>
        </p:nvPicPr>
        <p:blipFill rotWithShape="1">
          <a:blip r:embed="rId4"/>
          <a:srcRect l="5298" t="12954" r="36406" b="4301"/>
          <a:stretch/>
        </p:blipFill>
        <p:spPr>
          <a:xfrm>
            <a:off x="6705601" y="209252"/>
            <a:ext cx="5056094" cy="4036880"/>
          </a:xfrm>
          <a:prstGeom prst="rect">
            <a:avLst/>
          </a:prstGeom>
        </p:spPr>
      </p:pic>
      <p:pic>
        <p:nvPicPr>
          <p:cNvPr id="8" name="Afbeelding 7">
            <a:hlinkClick r:id="rId5"/>
            <a:extLst>
              <a:ext uri="{FF2B5EF4-FFF2-40B4-BE49-F238E27FC236}">
                <a16:creationId xmlns:a16="http://schemas.microsoft.com/office/drawing/2014/main" id="{8C711C93-2FCC-4568-A876-77B9A0D1EE41}"/>
              </a:ext>
            </a:extLst>
          </p:cNvPr>
          <p:cNvPicPr>
            <a:picLocks noChangeAspect="1"/>
          </p:cNvPicPr>
          <p:nvPr/>
        </p:nvPicPr>
        <p:blipFill rotWithShape="1">
          <a:blip r:embed="rId6"/>
          <a:srcRect l="32500" t="13072" r="33676" b="5752"/>
          <a:stretch/>
        </p:blipFill>
        <p:spPr>
          <a:xfrm>
            <a:off x="210386" y="845291"/>
            <a:ext cx="4123765" cy="5567083"/>
          </a:xfrm>
          <a:prstGeom prst="rect">
            <a:avLst/>
          </a:prstGeom>
        </p:spPr>
      </p:pic>
      <p:pic>
        <p:nvPicPr>
          <p:cNvPr id="10" name="Afbeelding 9">
            <a:hlinkClick r:id="rId7"/>
            <a:extLst>
              <a:ext uri="{FF2B5EF4-FFF2-40B4-BE49-F238E27FC236}">
                <a16:creationId xmlns:a16="http://schemas.microsoft.com/office/drawing/2014/main" id="{9E18ED13-D7B9-4E35-BF1C-E8845281AD6B}"/>
              </a:ext>
            </a:extLst>
          </p:cNvPr>
          <p:cNvPicPr>
            <a:picLocks noChangeAspect="1"/>
          </p:cNvPicPr>
          <p:nvPr/>
        </p:nvPicPr>
        <p:blipFill rotWithShape="1">
          <a:blip r:embed="rId8"/>
          <a:srcRect l="26772" t="18823" r="26899" b="33502"/>
          <a:stretch/>
        </p:blipFill>
        <p:spPr>
          <a:xfrm>
            <a:off x="4554070" y="3142865"/>
            <a:ext cx="5648445" cy="3269509"/>
          </a:xfrm>
          <a:prstGeom prst="rect">
            <a:avLst/>
          </a:prstGeom>
        </p:spPr>
      </p:pic>
      <p:pic>
        <p:nvPicPr>
          <p:cNvPr id="3074" name="Picture 2" descr="Afbeeldingsresultaat voor click me">
            <a:extLst>
              <a:ext uri="{FF2B5EF4-FFF2-40B4-BE49-F238E27FC236}">
                <a16:creationId xmlns:a16="http://schemas.microsoft.com/office/drawing/2014/main" id="{2F61C214-AE8E-40D6-9A21-FA07A1D4A1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2423" y="1469984"/>
            <a:ext cx="1046682" cy="121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31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19A3291-F6A3-47BF-A11E-F8F0C102A092}"/>
              </a:ext>
            </a:extLst>
          </p:cNvPr>
          <p:cNvSpPr>
            <a:spLocks noGrp="1"/>
          </p:cNvSpPr>
          <p:nvPr>
            <p:ph type="title"/>
          </p:nvPr>
        </p:nvSpPr>
        <p:spPr/>
        <p:txBody>
          <a:bodyPr/>
          <a:lstStyle/>
          <a:p>
            <a:endParaRPr lang="nl-NL" dirty="0"/>
          </a:p>
        </p:txBody>
      </p:sp>
      <p:sp>
        <p:nvSpPr>
          <p:cNvPr id="9" name="Tijdelijke aanduiding voor tekst 8">
            <a:extLst>
              <a:ext uri="{FF2B5EF4-FFF2-40B4-BE49-F238E27FC236}">
                <a16:creationId xmlns:a16="http://schemas.microsoft.com/office/drawing/2014/main" id="{132CD758-85D2-4D05-AB0A-42BCDAEC9FAB}"/>
              </a:ext>
            </a:extLst>
          </p:cNvPr>
          <p:cNvSpPr>
            <a:spLocks noGrp="1"/>
          </p:cNvSpPr>
          <p:nvPr>
            <p:ph type="body" sz="half" idx="2"/>
          </p:nvPr>
        </p:nvSpPr>
        <p:spPr/>
        <p:txBody>
          <a:bodyPr>
            <a:normAutofit/>
          </a:bodyPr>
          <a:lstStyle/>
          <a:p>
            <a:r>
              <a:rPr lang="nl-NL" sz="1800" b="1" dirty="0"/>
              <a:t>Waardencreatie</a:t>
            </a:r>
          </a:p>
          <a:p>
            <a:pPr marL="342900" indent="-342900">
              <a:buAutoNum type="arabicPeriod"/>
            </a:pPr>
            <a:r>
              <a:rPr lang="nl-NL" sz="1800" dirty="0"/>
              <a:t>Natuurlijke</a:t>
            </a:r>
          </a:p>
          <a:p>
            <a:pPr marL="342900" indent="-342900">
              <a:buAutoNum type="arabicPeriod"/>
            </a:pPr>
            <a:r>
              <a:rPr lang="nl-NL" sz="1800" dirty="0"/>
              <a:t>Intellectuele</a:t>
            </a:r>
          </a:p>
          <a:p>
            <a:pPr marL="342900" indent="-342900">
              <a:buAutoNum type="arabicPeriod"/>
            </a:pPr>
            <a:r>
              <a:rPr lang="nl-NL" sz="1800" dirty="0"/>
              <a:t>Financiële</a:t>
            </a:r>
          </a:p>
          <a:p>
            <a:pPr marL="342900" indent="-342900">
              <a:buAutoNum type="arabicPeriod"/>
            </a:pPr>
            <a:r>
              <a:rPr lang="nl-NL" sz="1800" dirty="0"/>
              <a:t>Materiele</a:t>
            </a:r>
          </a:p>
          <a:p>
            <a:pPr marL="342900" indent="-342900">
              <a:buAutoNum type="arabicPeriod"/>
            </a:pPr>
            <a:r>
              <a:rPr lang="nl-NL" sz="1800" dirty="0"/>
              <a:t>Sociaal-relationele</a:t>
            </a:r>
          </a:p>
          <a:p>
            <a:pPr marL="342900" indent="-342900">
              <a:buAutoNum type="arabicPeriod"/>
            </a:pPr>
            <a:r>
              <a:rPr lang="nl-NL" sz="1800" dirty="0"/>
              <a:t>Menselijke </a:t>
            </a:r>
          </a:p>
        </p:txBody>
      </p:sp>
      <p:pic>
        <p:nvPicPr>
          <p:cNvPr id="1026" name="Picture 2" descr="Afbeeldingsresultaat voor people planet profit sustainability">
            <a:extLst>
              <a:ext uri="{FF2B5EF4-FFF2-40B4-BE49-F238E27FC236}">
                <a16:creationId xmlns:a16="http://schemas.microsoft.com/office/drawing/2014/main" id="{6177605D-89AC-4B6C-9292-8685DD6259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96443" y="515650"/>
            <a:ext cx="7385956" cy="58266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670B48-8651-4B3E-AD16-942939B083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721" y="4011465"/>
            <a:ext cx="3348420" cy="251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65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9">
                                            <p:txEl>
                                              <p:pRg st="1" end="1"/>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9">
                                            <p:txEl>
                                              <p:pRg st="2" end="2"/>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nodeType="clickEffect">
                                  <p:stCondLst>
                                    <p:cond delay="0"/>
                                  </p:stCondLst>
                                  <p:iterate type="lt">
                                    <p:tmAbs val="25"/>
                                  </p:iterate>
                                  <p:childTnLst>
                                    <p:set>
                                      <p:cBhvr override="childStyle">
                                        <p:cTn id="12" dur="indefinite"/>
                                        <p:tgtEl>
                                          <p:spTgt spid="9">
                                            <p:txEl>
                                              <p:pRg st="5" end="5"/>
                                            </p:txEl>
                                          </p:spTgt>
                                        </p:tgtEl>
                                        <p:attrNameLst>
                                          <p:attrName>style.fontWeight</p:attrName>
                                        </p:attrNameLst>
                                      </p:cBhvr>
                                      <p:to>
                                        <p:strVal val="bold"/>
                                      </p:to>
                                    </p:set>
                                  </p:childTnLst>
                                </p:cTn>
                              </p:par>
                              <p:par>
                                <p:cTn id="13" presetID="15" presetClass="emph" presetSubtype="0" nodeType="withEffect">
                                  <p:stCondLst>
                                    <p:cond delay="0"/>
                                  </p:stCondLst>
                                  <p:iterate type="lt">
                                    <p:tmAbs val="25"/>
                                  </p:iterate>
                                  <p:childTnLst>
                                    <p:set>
                                      <p:cBhvr override="childStyle">
                                        <p:cTn id="14" dur="indefinite"/>
                                        <p:tgtEl>
                                          <p:spTgt spid="9">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DF913-8C7B-449A-929E-192CD18138DB}"/>
              </a:ext>
            </a:extLst>
          </p:cNvPr>
          <p:cNvSpPr>
            <a:spLocks noGrp="1"/>
          </p:cNvSpPr>
          <p:nvPr>
            <p:ph type="title"/>
          </p:nvPr>
        </p:nvSpPr>
        <p:spPr/>
        <p:txBody>
          <a:bodyPr/>
          <a:lstStyle/>
          <a:p>
            <a:r>
              <a:rPr lang="nl-NL" dirty="0"/>
              <a:t>Vandaag</a:t>
            </a:r>
          </a:p>
        </p:txBody>
      </p:sp>
      <p:sp>
        <p:nvSpPr>
          <p:cNvPr id="4" name="Tijdelijke aanduiding voor tekst 3">
            <a:extLst>
              <a:ext uri="{FF2B5EF4-FFF2-40B4-BE49-F238E27FC236}">
                <a16:creationId xmlns:a16="http://schemas.microsoft.com/office/drawing/2014/main" id="{E356980E-5B9E-4F4D-9A13-BBEC77A0C281}"/>
              </a:ext>
            </a:extLst>
          </p:cNvPr>
          <p:cNvSpPr>
            <a:spLocks noGrp="1"/>
          </p:cNvSpPr>
          <p:nvPr>
            <p:ph type="body" sz="half" idx="2"/>
          </p:nvPr>
        </p:nvSpPr>
        <p:spPr/>
        <p:txBody>
          <a:bodyPr>
            <a:normAutofit/>
          </a:bodyPr>
          <a:lstStyle/>
          <a:p>
            <a:pPr marL="285750" indent="-285750">
              <a:buFontTx/>
              <a:buChar char="-"/>
            </a:pPr>
            <a:r>
              <a:rPr lang="nl-NL" sz="2400" dirty="0"/>
              <a:t>Presentaties en ervaring delen Webinar </a:t>
            </a:r>
            <a:br>
              <a:rPr lang="nl-NL" sz="2400" dirty="0"/>
            </a:br>
            <a:r>
              <a:rPr lang="nl-NL" sz="2400" dirty="0"/>
              <a:t>‘</a:t>
            </a:r>
            <a:r>
              <a:rPr lang="nl-NL" sz="2400" i="1" dirty="0"/>
              <a:t>De week van de circulaire economie’</a:t>
            </a:r>
          </a:p>
          <a:p>
            <a:pPr marL="285750" indent="-285750">
              <a:buFontTx/>
              <a:buChar char="-"/>
            </a:pPr>
            <a:r>
              <a:rPr lang="nl-NL" sz="2400" dirty="0"/>
              <a:t>Klimaat, weer of milieu</a:t>
            </a:r>
          </a:p>
          <a:p>
            <a:pPr marL="285750" indent="-285750">
              <a:buFontTx/>
              <a:buChar char="-"/>
            </a:pPr>
            <a:r>
              <a:rPr lang="nl-NL" sz="2400" dirty="0"/>
              <a:t>Klimaatveranderingen</a:t>
            </a:r>
          </a:p>
          <a:p>
            <a:pPr marL="742950" lvl="1" indent="-285750">
              <a:buFontTx/>
              <a:buChar char="-"/>
            </a:pPr>
            <a:r>
              <a:rPr lang="nl-NL" sz="2000" dirty="0"/>
              <a:t>Welke zijn er</a:t>
            </a:r>
          </a:p>
          <a:p>
            <a:pPr marL="742950" lvl="1" indent="-285750">
              <a:buFontTx/>
              <a:buChar char="-"/>
            </a:pPr>
            <a:r>
              <a:rPr lang="nl-NL" sz="2000" dirty="0"/>
              <a:t>Wat zijn de effecten</a:t>
            </a:r>
          </a:p>
        </p:txBody>
      </p:sp>
      <p:pic>
        <p:nvPicPr>
          <p:cNvPr id="1026" name="Picture 2" descr="Afbeeldingsresultaat voor aarde ruimte">
            <a:extLst>
              <a:ext uri="{FF2B5EF4-FFF2-40B4-BE49-F238E27FC236}">
                <a16:creationId xmlns:a16="http://schemas.microsoft.com/office/drawing/2014/main" id="{B92B8A26-00D5-405C-967E-B8DD41AF453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67263" y="1069876"/>
            <a:ext cx="6815137" cy="425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11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48576A-86FC-4C27-A9C8-0A036272B2C0}"/>
              </a:ext>
            </a:extLst>
          </p:cNvPr>
          <p:cNvSpPr>
            <a:spLocks noGrp="1"/>
          </p:cNvSpPr>
          <p:nvPr>
            <p:ph type="title"/>
          </p:nvPr>
        </p:nvSpPr>
        <p:spPr/>
        <p:txBody>
          <a:bodyPr/>
          <a:lstStyle/>
          <a:p>
            <a:r>
              <a:rPr lang="nl-NL" sz="2800" dirty="0">
                <a:effectLst/>
                <a:latin typeface="Arial" panose="020B0604020202020204" pitchFamily="34" charset="0"/>
                <a:ea typeface="Times New Roman" panose="02020603050405020304" pitchFamily="18" charset="0"/>
              </a:rPr>
              <a:t>Succescriteria</a:t>
            </a:r>
            <a:endParaRPr lang="nl-NL" dirty="0"/>
          </a:p>
        </p:txBody>
      </p:sp>
      <p:sp>
        <p:nvSpPr>
          <p:cNvPr id="4" name="Tijdelijke aanduiding voor tekst 3">
            <a:extLst>
              <a:ext uri="{FF2B5EF4-FFF2-40B4-BE49-F238E27FC236}">
                <a16:creationId xmlns:a16="http://schemas.microsoft.com/office/drawing/2014/main" id="{4D476BFE-2828-480D-8E39-187C092A1FA0}"/>
              </a:ext>
            </a:extLst>
          </p:cNvPr>
          <p:cNvSpPr>
            <a:spLocks noGrp="1"/>
          </p:cNvSpPr>
          <p:nvPr>
            <p:ph type="body" sz="half" idx="2"/>
          </p:nvPr>
        </p:nvSpPr>
        <p:spPr/>
        <p:txBody>
          <a:bodyPr>
            <a:normAutofit/>
          </a:bodyPr>
          <a:lstStyle/>
          <a:p>
            <a:pPr marL="342900" indent="-342900">
              <a:buFontTx/>
              <a:buChar char="-"/>
            </a:pPr>
            <a:r>
              <a:rPr lang="nl-NL" sz="2000" dirty="0"/>
              <a:t>Brede kennis: duurzaamheid, biodiversiteit, klimaat en milieu</a:t>
            </a:r>
          </a:p>
          <a:p>
            <a:endParaRPr lang="nl-NL" sz="2000" dirty="0"/>
          </a:p>
        </p:txBody>
      </p:sp>
      <p:pic>
        <p:nvPicPr>
          <p:cNvPr id="7172" name="Picture 4" descr="Doelgericht trainen - Mountainbikevibes.be">
            <a:extLst>
              <a:ext uri="{FF2B5EF4-FFF2-40B4-BE49-F238E27FC236}">
                <a16:creationId xmlns:a16="http://schemas.microsoft.com/office/drawing/2014/main" id="{72F656C9-BBC8-49C5-B750-AB6FE4019E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7263" y="930113"/>
            <a:ext cx="6815137" cy="4538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608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E3CC6-FD59-47E6-91F6-BCB2EAAAE4E8}"/>
              </a:ext>
            </a:extLst>
          </p:cNvPr>
          <p:cNvSpPr>
            <a:spLocks noGrp="1"/>
          </p:cNvSpPr>
          <p:nvPr>
            <p:ph type="title"/>
          </p:nvPr>
        </p:nvSpPr>
        <p:spPr/>
        <p:txBody>
          <a:bodyPr/>
          <a:lstStyle/>
          <a:p>
            <a:r>
              <a:rPr lang="nl-NL" dirty="0"/>
              <a:t>Klimaat, weer of milieu? </a:t>
            </a:r>
            <a:br>
              <a:rPr lang="nl-NL" dirty="0"/>
            </a:br>
            <a:r>
              <a:rPr lang="nl-NL" dirty="0"/>
              <a:t>Wat zegt het woordenboek</a:t>
            </a:r>
          </a:p>
        </p:txBody>
      </p:sp>
      <p:sp>
        <p:nvSpPr>
          <p:cNvPr id="4" name="Tijdelijke aanduiding voor tekst 3">
            <a:extLst>
              <a:ext uri="{FF2B5EF4-FFF2-40B4-BE49-F238E27FC236}">
                <a16:creationId xmlns:a16="http://schemas.microsoft.com/office/drawing/2014/main" id="{30159FE0-1DB1-4E6E-BCCF-F7C88D6C8BDF}"/>
              </a:ext>
            </a:extLst>
          </p:cNvPr>
          <p:cNvSpPr>
            <a:spLocks noGrp="1"/>
          </p:cNvSpPr>
          <p:nvPr>
            <p:ph type="body" sz="half" idx="2"/>
          </p:nvPr>
        </p:nvSpPr>
        <p:spPr/>
        <p:txBody>
          <a:bodyPr>
            <a:normAutofit/>
          </a:bodyPr>
          <a:lstStyle/>
          <a:p>
            <a:r>
              <a:rPr lang="nl-NL" sz="1600" b="1" dirty="0"/>
              <a:t>Klimaat: </a:t>
            </a:r>
            <a:r>
              <a:rPr lang="nl-NL" sz="1600" dirty="0"/>
              <a:t>Gemiddelde toestand van de atmosfeer in een bepaald gebied.</a:t>
            </a:r>
          </a:p>
          <a:p>
            <a:endParaRPr lang="nl-NL" sz="1600" dirty="0"/>
          </a:p>
          <a:p>
            <a:r>
              <a:rPr lang="nl-NL" sz="1600" b="1" dirty="0"/>
              <a:t>Weer: </a:t>
            </a:r>
            <a:r>
              <a:rPr lang="nl-NL" sz="1600" dirty="0"/>
              <a:t>toestand van de dampkring wat temperatuur, vochtigheid, luchtdruk, bewolking en wind betreft. </a:t>
            </a:r>
          </a:p>
          <a:p>
            <a:endParaRPr lang="nl-NL" sz="1600" dirty="0"/>
          </a:p>
          <a:p>
            <a:r>
              <a:rPr lang="nl-NL" sz="1600" b="1" dirty="0"/>
              <a:t>Milieu: </a:t>
            </a:r>
            <a:r>
              <a:rPr lang="nl-NL" sz="1600" dirty="0"/>
              <a:t>Het geheel van de natuurlijke, maatschappelijke en culturele omgeving dat op een levend wezen zijn invloed doet gelden.</a:t>
            </a:r>
          </a:p>
          <a:p>
            <a:endParaRPr lang="nl-NL" sz="1600" dirty="0"/>
          </a:p>
          <a:p>
            <a:r>
              <a:rPr lang="nl-NL" sz="1600" b="1" dirty="0"/>
              <a:t>Milieu: </a:t>
            </a:r>
            <a:r>
              <a:rPr lang="nl-NL" sz="1600" dirty="0"/>
              <a:t>Het biologisch leefklimaat</a:t>
            </a:r>
          </a:p>
        </p:txBody>
      </p:sp>
      <p:pic>
        <p:nvPicPr>
          <p:cNvPr id="2050" name="Picture 2" descr="Afbeeldingsresultaat voor klimaat of milieu">
            <a:hlinkClick r:id="rId3"/>
            <a:extLst>
              <a:ext uri="{FF2B5EF4-FFF2-40B4-BE49-F238E27FC236}">
                <a16:creationId xmlns:a16="http://schemas.microsoft.com/office/drawing/2014/main" id="{EDD7B350-B220-4004-8F51-397D9F3C8A9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767263" y="1282849"/>
            <a:ext cx="6815137" cy="38335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sresultaat voor click me">
            <a:extLst>
              <a:ext uri="{FF2B5EF4-FFF2-40B4-BE49-F238E27FC236}">
                <a16:creationId xmlns:a16="http://schemas.microsoft.com/office/drawing/2014/main" id="{EA0BE5A8-7F5C-476B-A5CD-9BD89BE208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0581" y="4817880"/>
            <a:ext cx="1046682" cy="121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97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D31FD-0515-4F08-876B-B9B88D6F4D11}"/>
              </a:ext>
            </a:extLst>
          </p:cNvPr>
          <p:cNvSpPr>
            <a:spLocks noGrp="1"/>
          </p:cNvSpPr>
          <p:nvPr>
            <p:ph type="title"/>
          </p:nvPr>
        </p:nvSpPr>
        <p:spPr/>
        <p:txBody>
          <a:bodyPr/>
          <a:lstStyle/>
          <a:p>
            <a:r>
              <a:rPr lang="nl-NL" dirty="0">
                <a:hlinkClick r:id="rId3"/>
              </a:rPr>
              <a:t>Klimaatveranderingen</a:t>
            </a:r>
            <a:endParaRPr lang="nl-NL" dirty="0"/>
          </a:p>
        </p:txBody>
      </p:sp>
      <p:pic>
        <p:nvPicPr>
          <p:cNvPr id="7" name="Tijdelijke aanduiding voor inhoud 6">
            <a:hlinkClick r:id="rId4"/>
            <a:extLst>
              <a:ext uri="{FF2B5EF4-FFF2-40B4-BE49-F238E27FC236}">
                <a16:creationId xmlns:a16="http://schemas.microsoft.com/office/drawing/2014/main" id="{92946D5B-DDA2-4669-9799-8F82CA570BFC}"/>
              </a:ext>
            </a:extLst>
          </p:cNvPr>
          <p:cNvPicPr>
            <a:picLocks noGrp="1" noChangeAspect="1"/>
          </p:cNvPicPr>
          <p:nvPr>
            <p:ph idx="1"/>
          </p:nvPr>
        </p:nvPicPr>
        <p:blipFill rotWithShape="1">
          <a:blip r:embed="rId5"/>
          <a:srcRect l="23799" t="12732" r="23212" b="7860"/>
          <a:stretch/>
        </p:blipFill>
        <p:spPr>
          <a:xfrm>
            <a:off x="5231757" y="1261641"/>
            <a:ext cx="5486401" cy="4624753"/>
          </a:xfrm>
        </p:spPr>
      </p:pic>
      <p:sp>
        <p:nvSpPr>
          <p:cNvPr id="4" name="Tijdelijke aanduiding voor tekst 3">
            <a:extLst>
              <a:ext uri="{FF2B5EF4-FFF2-40B4-BE49-F238E27FC236}">
                <a16:creationId xmlns:a16="http://schemas.microsoft.com/office/drawing/2014/main" id="{40A3B8C8-869E-4F61-B133-DC13E6861E90}"/>
              </a:ext>
            </a:extLst>
          </p:cNvPr>
          <p:cNvSpPr>
            <a:spLocks noGrp="1"/>
          </p:cNvSpPr>
          <p:nvPr>
            <p:ph type="body" sz="half" idx="2"/>
          </p:nvPr>
        </p:nvSpPr>
        <p:spPr/>
        <p:txBody>
          <a:bodyPr/>
          <a:lstStyle/>
          <a:p>
            <a:pPr marL="285750" indent="-285750" algn="l" rtl="0" fontAlgn="base">
              <a:buFont typeface="Arial" panose="020B0604020202020204" pitchFamily="34" charset="0"/>
              <a:buChar char="•"/>
            </a:pPr>
            <a:r>
              <a:rPr lang="nl-NL" sz="1800" b="0" i="0" dirty="0">
                <a:solidFill>
                  <a:srgbClr val="000000"/>
                </a:solidFill>
                <a:effectLst/>
                <a:latin typeface="Calibri" panose="020F0502020204030204" pitchFamily="34" charset="0"/>
              </a:rPr>
              <a:t>Zoetwaterwinning </a:t>
            </a:r>
          </a:p>
          <a:p>
            <a:pPr marL="285750" indent="-285750" algn="l" rtl="0" fontAlgn="base">
              <a:buFont typeface="Arial" panose="020B0604020202020204" pitchFamily="34" charset="0"/>
              <a:buChar char="•"/>
            </a:pPr>
            <a:r>
              <a:rPr lang="nl-NL" sz="1800" b="0" i="0" dirty="0">
                <a:solidFill>
                  <a:srgbClr val="000000"/>
                </a:solidFill>
                <a:effectLst/>
                <a:latin typeface="Calibri" panose="020F0502020204030204" pitchFamily="34" charset="0"/>
              </a:rPr>
              <a:t>Oceaan verzuring </a:t>
            </a:r>
          </a:p>
          <a:p>
            <a:pPr marL="285750" indent="-285750" algn="l" rtl="0" fontAlgn="base">
              <a:buFont typeface="Arial" panose="020B0604020202020204" pitchFamily="34" charset="0"/>
              <a:buChar char="•"/>
            </a:pPr>
            <a:r>
              <a:rPr lang="nl-NL" sz="1800" b="0" i="0" dirty="0">
                <a:solidFill>
                  <a:srgbClr val="000000"/>
                </a:solidFill>
                <a:effectLst/>
                <a:latin typeface="Calibri" panose="020F0502020204030204" pitchFamily="34" charset="0"/>
              </a:rPr>
              <a:t>Landvernietiging </a:t>
            </a:r>
          </a:p>
          <a:p>
            <a:pPr marL="285750" indent="-285750" algn="l" rtl="0" fontAlgn="base">
              <a:buFont typeface="Arial" panose="020B0604020202020204" pitchFamily="34" charset="0"/>
              <a:buChar char="•"/>
            </a:pPr>
            <a:r>
              <a:rPr lang="nl-NL" sz="1800" b="0" i="0" dirty="0">
                <a:solidFill>
                  <a:srgbClr val="000000"/>
                </a:solidFill>
                <a:effectLst/>
                <a:latin typeface="Calibri" panose="020F0502020204030204" pitchFamily="34" charset="0"/>
              </a:rPr>
              <a:t>Luchtvervuiling </a:t>
            </a:r>
          </a:p>
          <a:p>
            <a:pPr marL="285750" indent="-285750" algn="l" rtl="0" fontAlgn="base">
              <a:buFont typeface="Arial" panose="020B0604020202020204" pitchFamily="34" charset="0"/>
              <a:buChar char="•"/>
            </a:pPr>
            <a:r>
              <a:rPr lang="nl-NL" sz="1800" b="0" i="0" dirty="0">
                <a:solidFill>
                  <a:srgbClr val="000000"/>
                </a:solidFill>
                <a:effectLst/>
                <a:latin typeface="Calibri" panose="020F0502020204030204" pitchFamily="34" charset="0"/>
              </a:rPr>
              <a:t>Uitputting ozonlaag </a:t>
            </a:r>
          </a:p>
          <a:p>
            <a:pPr marL="285750" indent="-285750">
              <a:buFontTx/>
              <a:buChar char="-"/>
            </a:pPr>
            <a:endParaRPr lang="nl-NL" dirty="0"/>
          </a:p>
        </p:txBody>
      </p:sp>
      <p:pic>
        <p:nvPicPr>
          <p:cNvPr id="8" name="Picture 2" descr="Afbeeldingsresultaat voor click me">
            <a:extLst>
              <a:ext uri="{FF2B5EF4-FFF2-40B4-BE49-F238E27FC236}">
                <a16:creationId xmlns:a16="http://schemas.microsoft.com/office/drawing/2014/main" id="{404290B2-B47B-4D8E-843D-A71D9AD4F0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7344" y="5374913"/>
            <a:ext cx="1046682" cy="121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48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AA79B6-B5E9-4E98-A566-7D197A85F706}"/>
              </a:ext>
            </a:extLst>
          </p:cNvPr>
          <p:cNvSpPr>
            <a:spLocks noGrp="1"/>
          </p:cNvSpPr>
          <p:nvPr>
            <p:ph type="title"/>
          </p:nvPr>
        </p:nvSpPr>
        <p:spPr/>
        <p:txBody>
          <a:bodyPr/>
          <a:lstStyle/>
          <a:p>
            <a:pPr algn="ctr"/>
            <a:r>
              <a:rPr lang="nl-NL" dirty="0"/>
              <a:t>Klimaat probleem</a:t>
            </a:r>
          </a:p>
        </p:txBody>
      </p:sp>
      <p:pic>
        <p:nvPicPr>
          <p:cNvPr id="5122" name="Picture 2" descr="Afbeeldingsresultaat voor klimaat">
            <a:hlinkClick r:id="rId3"/>
            <a:extLst>
              <a:ext uri="{FF2B5EF4-FFF2-40B4-BE49-F238E27FC236}">
                <a16:creationId xmlns:a16="http://schemas.microsoft.com/office/drawing/2014/main" id="{9A6D86F0-2B8C-4E10-B82C-A03FF0F6B80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264773" y="1196975"/>
            <a:ext cx="7788117" cy="49291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sresultaat voor click me">
            <a:extLst>
              <a:ext uri="{FF2B5EF4-FFF2-40B4-BE49-F238E27FC236}">
                <a16:creationId xmlns:a16="http://schemas.microsoft.com/office/drawing/2014/main" id="{207B4EBE-8811-4137-A5D7-05D560B59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4768" y="5521144"/>
            <a:ext cx="1046682" cy="121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91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455D803-0880-4BCA-BBB9-EF32641D1DC0}"/>
              </a:ext>
            </a:extLst>
          </p:cNvPr>
          <p:cNvSpPr>
            <a:spLocks noGrp="1"/>
          </p:cNvSpPr>
          <p:nvPr>
            <p:ph type="title"/>
          </p:nvPr>
        </p:nvSpPr>
        <p:spPr/>
        <p:txBody>
          <a:bodyPr/>
          <a:lstStyle/>
          <a:p>
            <a:pPr algn="ctr"/>
            <a:r>
              <a:rPr lang="nl-NL" dirty="0"/>
              <a:t>Milieu probleem</a:t>
            </a:r>
          </a:p>
        </p:txBody>
      </p:sp>
      <p:pic>
        <p:nvPicPr>
          <p:cNvPr id="4098" name="Picture 2" descr="Afbeeldingsresultaat voor action plastic">
            <a:hlinkClick r:id="rId2"/>
            <a:extLst>
              <a:ext uri="{FF2B5EF4-FFF2-40B4-BE49-F238E27FC236}">
                <a16:creationId xmlns:a16="http://schemas.microsoft.com/office/drawing/2014/main" id="{2F6D4F93-6AC3-4018-BDF6-45273C3CB4F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89093" y="1674410"/>
            <a:ext cx="5955643" cy="37222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click me">
            <a:extLst>
              <a:ext uri="{FF2B5EF4-FFF2-40B4-BE49-F238E27FC236}">
                <a16:creationId xmlns:a16="http://schemas.microsoft.com/office/drawing/2014/main" id="{A9B93806-A0DE-4809-809C-7233EBC76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616" y="5026224"/>
            <a:ext cx="1046682" cy="121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640455"/>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1001</Words>
  <Application>Microsoft Office PowerPoint</Application>
  <PresentationFormat>Breedbeeld</PresentationFormat>
  <Paragraphs>105</Paragraphs>
  <Slides>16</Slides>
  <Notes>10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16</vt:i4>
      </vt:variant>
    </vt:vector>
  </HeadingPairs>
  <TitlesOfParts>
    <vt:vector size="24" baseType="lpstr">
      <vt:lpstr>Arial</vt:lpstr>
      <vt:lpstr>Calibri</vt:lpstr>
      <vt:lpstr>Calibri Light</vt:lpstr>
      <vt:lpstr>Lato</vt:lpstr>
      <vt:lpstr>Rockwell</vt:lpstr>
      <vt:lpstr>verdana</vt:lpstr>
      <vt:lpstr>1_Kantoorthema</vt:lpstr>
      <vt:lpstr>2_Kantoorthema</vt:lpstr>
      <vt:lpstr>PowerPoint-presentatie</vt:lpstr>
      <vt:lpstr>PowerPoint-presentatie</vt:lpstr>
      <vt:lpstr>PowerPoint-presentatie</vt:lpstr>
      <vt:lpstr>Vandaag</vt:lpstr>
      <vt:lpstr>Succescriteria</vt:lpstr>
      <vt:lpstr>Klimaat, weer of milieu?  Wat zegt het woordenboek</vt:lpstr>
      <vt:lpstr>Klimaatveranderingen</vt:lpstr>
      <vt:lpstr>Klimaat probleem</vt:lpstr>
      <vt:lpstr>Milieu probleem</vt:lpstr>
      <vt:lpstr>Klimaatverandering in de stad</vt:lpstr>
      <vt:lpstr>UBI – Urban heat island</vt:lpstr>
      <vt:lpstr>Klimaatbestendige steden</vt:lpstr>
      <vt:lpstr>PowerPoint-presentatie</vt:lpstr>
      <vt:lpstr>Opdracht</vt:lpstr>
      <vt:lpstr>Infographic </vt:lpstr>
      <vt:lpstr>Vandaag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Gerjan de Ruiter</cp:lastModifiedBy>
  <cp:revision>16</cp:revision>
  <dcterms:created xsi:type="dcterms:W3CDTF">2021-02-09T06:55:25Z</dcterms:created>
  <dcterms:modified xsi:type="dcterms:W3CDTF">2021-02-09T08:52:28Z</dcterms:modified>
</cp:coreProperties>
</file>