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2"/>
  </p:notesMasterIdLst>
  <p:handoutMasterIdLst>
    <p:handoutMasterId r:id="rId13"/>
  </p:handoutMasterIdLst>
  <p:sldIdLst>
    <p:sldId id="300" r:id="rId4"/>
    <p:sldId id="312" r:id="rId5"/>
    <p:sldId id="321" r:id="rId6"/>
    <p:sldId id="319" r:id="rId7"/>
    <p:sldId id="324" r:id="rId8"/>
    <p:sldId id="325" r:id="rId9"/>
    <p:sldId id="322" r:id="rId10"/>
    <p:sldId id="323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  <p:cmAuthor id="3" name="René Raap" initials="RR" lastIdx="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7411" autoAdjust="0"/>
  </p:normalViewPr>
  <p:slideViewPr>
    <p:cSldViewPr>
      <p:cViewPr varScale="1">
        <p:scale>
          <a:sx n="67" d="100"/>
          <a:sy n="67" d="100"/>
        </p:scale>
        <p:origin x="-120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31/10/17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31/10/17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31/10/17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31/10/17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31/10/17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31/10/17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</a:t>
            </a:r>
            <a:r>
              <a:rPr lang="en-US" altLang="nl-NL" dirty="0" err="1"/>
              <a:t>vertrek</a:t>
            </a:r>
            <a:r>
              <a:rPr lang="en-US" altLang="nl-NL" dirty="0"/>
              <a:t> </a:t>
            </a:r>
            <a:r>
              <a:rPr lang="en-US" altLang="nl-NL" dirty="0" err="1"/>
              <a:t>uit</a:t>
            </a:r>
            <a:r>
              <a:rPr lang="en-US" altLang="nl-NL" dirty="0"/>
              <a:t> </a:t>
            </a:r>
            <a:r>
              <a:rPr lang="en-US" altLang="nl-NL" dirty="0" err="1"/>
              <a:t>Indonesië</a:t>
            </a:r>
            <a:r>
              <a:rPr lang="en-US" altLang="nl-NL" dirty="0"/>
              <a:t> </a:t>
            </a:r>
            <a:r>
              <a:rPr lang="en-US" altLang="nl-NL" dirty="0" err="1"/>
              <a:t>naar</a:t>
            </a:r>
            <a:r>
              <a:rPr lang="en-US" altLang="nl-NL" dirty="0"/>
              <a:t> </a:t>
            </a:r>
            <a:r>
              <a:rPr lang="en-US" altLang="nl-NL" dirty="0" smtClean="0"/>
              <a:t>Nederland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vrije</a:t>
            </a:r>
            <a:r>
              <a:rPr lang="en-US" altLang="nl-NL" dirty="0"/>
              <a:t> </a:t>
            </a:r>
            <a:r>
              <a:rPr lang="en-US" altLang="nl-NL" dirty="0" err="1"/>
              <a:t>Molukse</a:t>
            </a:r>
            <a:r>
              <a:rPr lang="en-US" altLang="nl-NL" dirty="0"/>
              <a:t> </a:t>
            </a:r>
            <a:r>
              <a:rPr lang="en-US" altLang="nl-NL" dirty="0" err="1"/>
              <a:t>republiek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Molukkers</a:t>
            </a:r>
            <a:r>
              <a:rPr lang="en-US" altLang="nl-NL" dirty="0"/>
              <a:t> in Nederland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Nieuw</a:t>
            </a:r>
            <a:r>
              <a:rPr lang="en-US" altLang="nl-NL" dirty="0"/>
              <a:t>-Guinea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staatsgreep</a:t>
            </a:r>
            <a:r>
              <a:rPr lang="en-US" altLang="nl-NL" dirty="0"/>
              <a:t> van </a:t>
            </a:r>
            <a:r>
              <a:rPr lang="en-US" altLang="nl-NL" dirty="0" smtClean="0"/>
              <a:t>1965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daarna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 smtClean="0">
                <a:solidFill>
                  <a:srgbClr val="54BDF2"/>
                </a:solidFill>
              </a:rPr>
              <a:t>§3.5 De </a:t>
            </a:r>
            <a:r>
              <a:rPr lang="nl-NL" altLang="nl-NL" sz="2800" smtClean="0">
                <a:solidFill>
                  <a:srgbClr val="54BDF2"/>
                </a:solidFill>
              </a:rPr>
              <a:t>koloniale erfenis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Na de soevereiniteitsoverdracht in 1949 vertrokken de meeste blanke en veel </a:t>
            </a:r>
            <a:r>
              <a:rPr lang="nl-NL" altLang="nl-NL" dirty="0">
                <a:solidFill>
                  <a:schemeClr val="tx2"/>
                </a:solidFill>
              </a:rPr>
              <a:t>I</a:t>
            </a:r>
            <a:r>
              <a:rPr lang="nl-NL" altLang="nl-NL" dirty="0" smtClean="0">
                <a:solidFill>
                  <a:schemeClr val="tx2"/>
                </a:solidFill>
              </a:rPr>
              <a:t>ndische Nederlanders uit Indonesië naar Nederland.</a:t>
            </a:r>
          </a:p>
          <a:p>
            <a:endParaRPr lang="nl-NL" altLang="nl-NL" dirty="0" smtClean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rgbClr val="00B0F0"/>
                </a:solidFill>
              </a:rPr>
              <a:t>Indische </a:t>
            </a:r>
            <a:r>
              <a:rPr lang="nl-NL" altLang="nl-NL" dirty="0">
                <a:solidFill>
                  <a:srgbClr val="00B0F0"/>
                </a:solidFill>
              </a:rPr>
              <a:t>Nederlanders</a:t>
            </a:r>
            <a:r>
              <a:rPr lang="nl-NL" altLang="nl-NL" dirty="0"/>
              <a:t>: mensen met zowel Nederlandse als Indonesische voorouders</a:t>
            </a:r>
            <a:r>
              <a:rPr lang="nl-NL" altLang="nl-NL" dirty="0" smtClean="0"/>
              <a:t>.</a:t>
            </a: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Het </a:t>
            </a:r>
            <a:r>
              <a:rPr lang="en-US" altLang="nl-NL" sz="2800" dirty="0" err="1" smtClean="0"/>
              <a:t>vertrek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uit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Indonesië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naar</a:t>
            </a:r>
            <a:r>
              <a:rPr lang="en-US" altLang="nl-NL" sz="2800" dirty="0" smtClean="0"/>
              <a:t> Nederland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419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Veel Molukkers </a:t>
            </a:r>
            <a:r>
              <a:rPr lang="nl-NL" altLang="nl-NL" dirty="0" smtClean="0">
                <a:solidFill>
                  <a:schemeClr val="tx2"/>
                </a:solidFill>
              </a:rPr>
              <a:t>hadden </a:t>
            </a:r>
            <a:r>
              <a:rPr lang="nl-NL" altLang="nl-NL" dirty="0" smtClean="0">
                <a:solidFill>
                  <a:schemeClr val="tx2"/>
                </a:solidFill>
              </a:rPr>
              <a:t>de koloniale overheid gediend. Zij riepen in 1950 de vrije Molukse republiek uit. Indonesië maakte hier een eind aan.</a:t>
            </a:r>
          </a:p>
          <a:p>
            <a:endParaRPr lang="nl-NL" altLang="nl-NL" dirty="0" smtClean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Nederland haalde in 1951 4500 Molukse militairen en hun gezinnen naar Nederland. Zij zouden vertrekken als er een vrije Molukse republiek was opgericht. Nederland steunde dat streven.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 smtClean="0"/>
              <a:t>Een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vrije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Molukse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republiek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1011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1027660" y="5642944"/>
            <a:ext cx="720071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Nederlanders voerden actie voor het Molukse streven naar een eigen staat (jaren 1950).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8" y="753170"/>
            <a:ext cx="7660362" cy="48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In de jaren 1960 werd de relatie tussen Nederland en Indonesië beter -&gt; Nederland steunde het ideaal van een vrije Molukse republiek niet meer </a:t>
            </a:r>
          </a:p>
          <a:p>
            <a:r>
              <a:rPr lang="nl-NL" altLang="nl-NL" dirty="0" smtClean="0">
                <a:solidFill>
                  <a:schemeClr val="tx2"/>
                </a:solidFill>
              </a:rPr>
              <a:t>-&gt; Molukkers moesten zich aanpassen aan de Nederlandse samenleving.</a:t>
            </a: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Er ontstonden spanningen met Molukkers die vasthielden aan het ideaal van een eigen staat.</a:t>
            </a:r>
          </a:p>
          <a:p>
            <a:endParaRPr lang="nl-NL" altLang="nl-NL" dirty="0" smtClean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rgbClr val="00B0F0"/>
                </a:solidFill>
              </a:rPr>
              <a:t>Ideaal</a:t>
            </a:r>
            <a:r>
              <a:rPr lang="nl-NL" altLang="nl-NL" dirty="0" smtClean="0"/>
              <a:t>: iets dat je graag wilt bereiken.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Molukkers</a:t>
            </a:r>
            <a:r>
              <a:rPr lang="en-US" altLang="nl-NL" sz="2800" dirty="0" smtClean="0"/>
              <a:t> in Nederland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2227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323528" y="5517232"/>
            <a:ext cx="892899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Molukse jongeren die bleven streven naar een vrije Molukse republiek voerden in de jaren 1970 gijzelacties uit.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62" y="692696"/>
            <a:ext cx="65550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In de jaren 1950 ontstonden spanningen over Nieuw-Guinea. Een deel van dat eiland was van Nederland en Indonesië wilde het inlijven. Om Nederland onder druk te zetten, nationaliseerde Indonesië in 1957 Nederlandse bedrijven.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In 1962 kwam Nieuw-Guinea, onder druk van de VS, helemaal bij Indonesië.</a:t>
            </a:r>
          </a:p>
          <a:p>
            <a:r>
              <a:rPr lang="nl-NL" altLang="nl-NL" dirty="0" smtClean="0"/>
              <a:t> </a:t>
            </a:r>
            <a:endParaRPr lang="nl-NL" altLang="nl-NL" dirty="0"/>
          </a:p>
          <a:p>
            <a:r>
              <a:rPr lang="nl-NL" altLang="nl-NL" dirty="0" smtClean="0">
                <a:solidFill>
                  <a:srgbClr val="00B0F0"/>
                </a:solidFill>
              </a:rPr>
              <a:t>Nationaliseren</a:t>
            </a:r>
            <a:r>
              <a:rPr lang="nl-NL" altLang="nl-NL" dirty="0" smtClean="0"/>
              <a:t>: in bezit van de staat brengen.</a:t>
            </a:r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 smtClean="0"/>
              <a:t>Nieuw</a:t>
            </a:r>
            <a:r>
              <a:rPr lang="en-US" altLang="nl-NL" sz="2800" dirty="0" smtClean="0"/>
              <a:t>-Guinea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0558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In 1965 werd Soekarno met een bloedige staatsgreep door het leger afgezet. </a:t>
            </a:r>
          </a:p>
          <a:p>
            <a:endParaRPr lang="nl-NL" altLang="nl-NL" dirty="0"/>
          </a:p>
          <a:p>
            <a:r>
              <a:rPr lang="nl-NL" altLang="nl-NL" dirty="0" smtClean="0"/>
              <a:t>Generaal </a:t>
            </a:r>
            <a:r>
              <a:rPr lang="nl-NL" altLang="nl-NL" dirty="0" err="1" smtClean="0"/>
              <a:t>Soeharto</a:t>
            </a:r>
            <a:r>
              <a:rPr lang="nl-NL" altLang="nl-NL" dirty="0" smtClean="0"/>
              <a:t> werd de nieuwe president van Indonesië. </a:t>
            </a:r>
            <a:r>
              <a:rPr lang="nl-NL" altLang="nl-NL" dirty="0" smtClean="0"/>
              <a:t>Daarna verbeterde de </a:t>
            </a:r>
            <a:r>
              <a:rPr lang="nl-NL" altLang="nl-NL" dirty="0" smtClean="0"/>
              <a:t>relatie tussen Indonesië en </a:t>
            </a:r>
            <a:r>
              <a:rPr lang="nl-NL" altLang="nl-NL" dirty="0" smtClean="0"/>
              <a:t>Nederland. </a:t>
            </a:r>
            <a:endParaRPr lang="nl-NL" altLang="nl-NL" dirty="0" smtClean="0"/>
          </a:p>
          <a:p>
            <a:endParaRPr lang="nl-NL" altLang="nl-NL" dirty="0"/>
          </a:p>
          <a:p>
            <a:r>
              <a:rPr lang="nl-NL" altLang="nl-NL" dirty="0" smtClean="0"/>
              <a:t>Maar er bleven ook spanningen optreden, bijvoorbeeld over het geweld dat Nederland tussen 1945 en 1949 had gebruikt.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staatsgreep</a:t>
            </a:r>
            <a:r>
              <a:rPr lang="en-US" altLang="nl-NL" sz="2800" dirty="0" smtClean="0"/>
              <a:t> van 1965 </a:t>
            </a:r>
            <a:r>
              <a:rPr lang="en-US" altLang="nl-NL" sz="2800" dirty="0" err="1" smtClean="0"/>
              <a:t>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daarna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912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1175</TotalTime>
  <Words>374</Words>
  <Application>Microsoft Office PowerPoint</Application>
  <PresentationFormat>Diavoorstelling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NU presentatie (blue)</vt:lpstr>
      <vt:lpstr>Witte achtergrond</vt:lpstr>
      <vt:lpstr>1_Witte achtergrond</vt:lpstr>
      <vt:lpstr>§3.5 De koloniale erfenis</vt:lpstr>
      <vt:lpstr>Het vertrek uit Indonesië naar Nederland</vt:lpstr>
      <vt:lpstr>Een vrije Molukse republiek</vt:lpstr>
      <vt:lpstr>PowerPoint-presentatie</vt:lpstr>
      <vt:lpstr>De Molukkers in Nederland</vt:lpstr>
      <vt:lpstr>PowerPoint-presentatie</vt:lpstr>
      <vt:lpstr>Nieuw-Guinea</vt:lpstr>
      <vt:lpstr>De staatsgreep van 1965 en daarna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Hijstek</cp:lastModifiedBy>
  <cp:revision>303</cp:revision>
  <cp:lastPrinted>2013-03-19T08:25:20Z</cp:lastPrinted>
  <dcterms:created xsi:type="dcterms:W3CDTF">2013-03-13T12:13:36Z</dcterms:created>
  <dcterms:modified xsi:type="dcterms:W3CDTF">2017-10-31T21:00:06Z</dcterms:modified>
</cp:coreProperties>
</file>