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3"/>
  </p:notesMasterIdLst>
  <p:handoutMasterIdLst>
    <p:handoutMasterId r:id="rId14"/>
  </p:handoutMasterIdLst>
  <p:sldIdLst>
    <p:sldId id="300" r:id="rId4"/>
    <p:sldId id="312" r:id="rId5"/>
    <p:sldId id="319" r:id="rId6"/>
    <p:sldId id="320" r:id="rId7"/>
    <p:sldId id="321" r:id="rId8"/>
    <p:sldId id="322" r:id="rId9"/>
    <p:sldId id="323" r:id="rId10"/>
    <p:sldId id="325" r:id="rId11"/>
    <p:sldId id="324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  <p:cmAuthor id="3" name="René Raap" initials="RR" lastIdx="5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97411" autoAdjust="0"/>
  </p:normalViewPr>
  <p:slideViewPr>
    <p:cSldViewPr>
      <p:cViewPr varScale="1">
        <p:scale>
          <a:sx n="67" d="100"/>
          <a:sy n="67" d="100"/>
        </p:scale>
        <p:origin x="-120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31/10/17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31/10/17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31/10/17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31/10/17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31/10/17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31/10/17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31/10/17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31/10/17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31/10/17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31/10/17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31/10/17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31/10/17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31/10/17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</a:t>
            </a:r>
            <a:r>
              <a:rPr lang="nl-NL" altLang="nl-NL" dirty="0" smtClean="0"/>
              <a:t>presentatie </a:t>
            </a:r>
            <a:r>
              <a:rPr lang="nl-NL" altLang="nl-NL" dirty="0"/>
              <a:t>leer je over</a:t>
            </a:r>
            <a:r>
              <a:rPr lang="nl-NL" altLang="nl-NL" dirty="0" smtClean="0"/>
              <a:t>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route </a:t>
            </a:r>
            <a:r>
              <a:rPr lang="en-US" altLang="nl-NL" dirty="0" err="1"/>
              <a:t>naar</a:t>
            </a:r>
            <a:r>
              <a:rPr lang="en-US" altLang="nl-NL" dirty="0"/>
              <a:t> </a:t>
            </a:r>
            <a:r>
              <a:rPr lang="en-US" altLang="nl-NL" dirty="0" smtClean="0"/>
              <a:t>Oost-</a:t>
            </a:r>
            <a:r>
              <a:rPr lang="en-US" altLang="nl-NL" dirty="0" err="1" smtClean="0"/>
              <a:t>Azië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smtClean="0"/>
              <a:t>De </a:t>
            </a:r>
            <a:r>
              <a:rPr lang="en-US" altLang="nl-NL" dirty="0" err="1"/>
              <a:t>oprichting</a:t>
            </a:r>
            <a:r>
              <a:rPr lang="en-US" altLang="nl-NL" dirty="0"/>
              <a:t> van de </a:t>
            </a:r>
            <a:r>
              <a:rPr lang="en-US" altLang="nl-NL" dirty="0" smtClean="0"/>
              <a:t>VOC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rechten</a:t>
            </a:r>
            <a:r>
              <a:rPr lang="en-US" altLang="nl-NL" dirty="0"/>
              <a:t> van de VOC in </a:t>
            </a:r>
            <a:r>
              <a:rPr lang="en-US" altLang="nl-NL" dirty="0" err="1" smtClean="0"/>
              <a:t>Azië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Het </a:t>
            </a:r>
            <a:r>
              <a:rPr lang="en-US" altLang="nl-NL" dirty="0" err="1"/>
              <a:t>optreden</a:t>
            </a:r>
            <a:r>
              <a:rPr lang="en-US" altLang="nl-NL" dirty="0"/>
              <a:t> van de VOC in </a:t>
            </a:r>
            <a:r>
              <a:rPr lang="en-US" altLang="nl-NL" dirty="0" err="1"/>
              <a:t>Indonesië</a:t>
            </a:r>
            <a:r>
              <a:rPr lang="en-US" altLang="nl-NL" dirty="0"/>
              <a:t> 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Deelname</a:t>
            </a:r>
            <a:r>
              <a:rPr lang="en-US" altLang="nl-NL" dirty="0"/>
              <a:t> </a:t>
            </a:r>
            <a:r>
              <a:rPr lang="en-US" altLang="nl-NL" dirty="0" err="1"/>
              <a:t>aan</a:t>
            </a:r>
            <a:r>
              <a:rPr lang="en-US" altLang="nl-NL" dirty="0"/>
              <a:t> de </a:t>
            </a:r>
            <a:r>
              <a:rPr lang="en-US" altLang="nl-NL" dirty="0" err="1"/>
              <a:t>handel</a:t>
            </a:r>
            <a:r>
              <a:rPr lang="en-US" altLang="nl-NL" dirty="0"/>
              <a:t> in </a:t>
            </a:r>
            <a:r>
              <a:rPr lang="en-US" altLang="nl-NL" dirty="0" err="1" smtClean="0"/>
              <a:t>Azië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Het </a:t>
            </a:r>
            <a:r>
              <a:rPr lang="en-US" altLang="nl-NL" dirty="0" err="1"/>
              <a:t>einde</a:t>
            </a:r>
            <a:r>
              <a:rPr lang="en-US" altLang="nl-NL" dirty="0"/>
              <a:t> van de VOC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 smtClean="0">
                <a:solidFill>
                  <a:srgbClr val="54BDF2"/>
                </a:solidFill>
              </a:rPr>
              <a:t>§3.1 Handelen in Oost-Azië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/>
              <a:t>Portugezen waren de eerste Europeanen die de route naar Oost-Azië vonden. Ze haalden er </a:t>
            </a:r>
            <a:r>
              <a:rPr lang="nl-NL" altLang="nl-NL" dirty="0" smtClean="0">
                <a:solidFill>
                  <a:srgbClr val="00B0F0"/>
                </a:solidFill>
              </a:rPr>
              <a:t>specerijen</a:t>
            </a:r>
            <a:r>
              <a:rPr lang="nl-NL" altLang="nl-NL" dirty="0"/>
              <a:t>: fijne smaak- en geurstoffen, zoals peper en nootmuskaat.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In 1596 bereikten Nederlanders voor het eerst Oost-Azië (Java in Indonesië).</a:t>
            </a:r>
          </a:p>
          <a:p>
            <a:endParaRPr lang="nl-NL" dirty="0" smtClean="0"/>
          </a:p>
          <a:p>
            <a:r>
              <a:rPr lang="nl-NL" dirty="0" smtClean="0"/>
              <a:t>De bevolking van Java deed aan landbouw en handel (met kooplieden uit Azië en het Midden-Oosten).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route </a:t>
            </a:r>
            <a:r>
              <a:rPr lang="en-US" altLang="nl-NL" sz="2800" dirty="0" err="1" smtClean="0"/>
              <a:t>naar</a:t>
            </a:r>
            <a:r>
              <a:rPr lang="en-US" altLang="nl-NL" sz="2800" dirty="0" smtClean="0"/>
              <a:t> Oost-</a:t>
            </a:r>
            <a:r>
              <a:rPr lang="en-US" altLang="nl-NL" sz="2800" dirty="0" err="1" smtClean="0"/>
              <a:t>Azië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4194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179512" y="5877272"/>
            <a:ext cx="921702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 smtClean="0"/>
              <a:t>De kaart van de Indonesische eilandengroep op de kaart van Europa. </a:t>
            </a:r>
            <a:endParaRPr lang="nl-NL" kern="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7" y="880911"/>
            <a:ext cx="838149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/>
              <a:t>In 1600 waren Nederlanders de belangrijkste Europese handelaren in Azië.</a:t>
            </a:r>
          </a:p>
          <a:p>
            <a:endParaRPr lang="nl-NL" altLang="nl-NL" dirty="0"/>
          </a:p>
          <a:p>
            <a:r>
              <a:rPr lang="nl-NL" altLang="nl-NL" dirty="0" smtClean="0"/>
              <a:t>Er ontstond hevige concurrentie onder Nederlandse kooplieden -&gt; winsten daalden -&gt; in 1602 oprichting van de </a:t>
            </a:r>
            <a:r>
              <a:rPr lang="nl-NL" altLang="nl-NL" dirty="0" smtClean="0">
                <a:solidFill>
                  <a:srgbClr val="00B0F0"/>
                </a:solidFill>
              </a:rPr>
              <a:t>Verenigde Oost-Indische Compagnie (VOC)</a:t>
            </a:r>
            <a:r>
              <a:rPr lang="nl-NL" altLang="nl-NL" dirty="0" smtClean="0"/>
              <a:t>: handelsbedrijf dat van Nederland als enige handel mocht drijven ten oosten van Afrika.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oprichting</a:t>
            </a:r>
            <a:r>
              <a:rPr lang="en-US" altLang="nl-NL" sz="2800" dirty="0" smtClean="0"/>
              <a:t> van de VOC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9580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/>
              <a:t>De VOC mocht namens Nederland: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/>
              <a:t>Handel drijven. Op de handel in Azië had de VOC een </a:t>
            </a:r>
            <a:r>
              <a:rPr lang="nl-NL" altLang="nl-NL" dirty="0">
                <a:solidFill>
                  <a:srgbClr val="00B0F0"/>
                </a:solidFill>
              </a:rPr>
              <a:t>monopolie</a:t>
            </a:r>
            <a:r>
              <a:rPr lang="nl-NL" altLang="nl-NL" dirty="0"/>
              <a:t>: </a:t>
            </a:r>
            <a:r>
              <a:rPr lang="nl-NL" altLang="nl-NL" dirty="0" smtClean="0"/>
              <a:t>alleenrecht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/>
              <a:t>Forten bouwen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/>
              <a:t>Oorlog voeren en gebied veroveren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/>
              <a:t>Gebied besturen</a:t>
            </a:r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rechten</a:t>
            </a:r>
            <a:r>
              <a:rPr lang="en-US" altLang="nl-NL" sz="2800" dirty="0" smtClean="0"/>
              <a:t> van de VOC in </a:t>
            </a:r>
            <a:r>
              <a:rPr lang="en-US" altLang="nl-NL" sz="2800" dirty="0" err="1" smtClean="0"/>
              <a:t>Azië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636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/>
              <a:t>De VOC verjoeg Engelse en Portugese concurrenten en trad hard op tegen de bevolking van de Molukken.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De VOC veroverde Jakarta (op Java). Deze havenstad heette voortaan Batavia en werd het hoofdkwartier van de VOC in Azië.</a:t>
            </a:r>
          </a:p>
          <a:p>
            <a:endParaRPr lang="nl-NL" altLang="nl-NL" dirty="0"/>
          </a:p>
          <a:p>
            <a:r>
              <a:rPr lang="nl-NL" altLang="nl-NL" dirty="0" smtClean="0"/>
              <a:t>De VOC maakte veel winst op de handel in specerijen.</a:t>
            </a:r>
          </a:p>
          <a:p>
            <a:endParaRPr lang="nl-NL" altLang="nl-NL" dirty="0"/>
          </a:p>
          <a:p>
            <a:endParaRPr lang="nl-NL" alt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Het </a:t>
            </a:r>
            <a:r>
              <a:rPr lang="en-US" altLang="nl-NL" sz="2800" dirty="0" err="1" smtClean="0"/>
              <a:t>optreden</a:t>
            </a:r>
            <a:r>
              <a:rPr lang="en-US" altLang="nl-NL" sz="2800" dirty="0"/>
              <a:t> </a:t>
            </a:r>
            <a:r>
              <a:rPr lang="en-US" altLang="nl-NL" sz="2800" dirty="0" smtClean="0"/>
              <a:t>van de VOC in </a:t>
            </a:r>
            <a:r>
              <a:rPr lang="en-US" altLang="nl-NL" sz="2800" dirty="0" err="1" smtClean="0"/>
              <a:t>Indonesië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1965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Overal in Azië stichtte </a:t>
            </a:r>
            <a:r>
              <a:rPr lang="nl-NL" altLang="nl-NL" dirty="0" smtClean="0">
                <a:solidFill>
                  <a:schemeClr val="tx2"/>
                </a:solidFill>
              </a:rPr>
              <a:t>de VOC </a:t>
            </a:r>
            <a:r>
              <a:rPr lang="nl-NL" altLang="nl-NL" dirty="0" smtClean="0">
                <a:solidFill>
                  <a:srgbClr val="00B0F0"/>
                </a:solidFill>
              </a:rPr>
              <a:t>factorijen</a:t>
            </a:r>
            <a:r>
              <a:rPr lang="nl-NL" altLang="nl-NL" dirty="0" smtClean="0"/>
              <a:t>: handelspost in het buitenland met kantoren en pakhuizen.</a:t>
            </a:r>
          </a:p>
          <a:p>
            <a:endParaRPr lang="nl-NL" altLang="nl-NL" dirty="0"/>
          </a:p>
          <a:p>
            <a:r>
              <a:rPr lang="nl-NL" altLang="nl-NL" dirty="0" smtClean="0"/>
              <a:t>De VOC deed mee aan de bestaande handel in Azië.</a:t>
            </a:r>
          </a:p>
          <a:p>
            <a:endParaRPr lang="nl-NL" altLang="nl-NL" dirty="0"/>
          </a:p>
          <a:p>
            <a:r>
              <a:rPr lang="nl-NL" altLang="nl-NL" dirty="0" smtClean="0"/>
              <a:t>De bevolking van Java moest voor de VOC </a:t>
            </a:r>
            <a:r>
              <a:rPr lang="nl-NL" altLang="nl-NL" dirty="0" smtClean="0"/>
              <a:t>koffie</a:t>
            </a:r>
            <a:r>
              <a:rPr lang="nl-NL" altLang="nl-NL" smtClean="0"/>
              <a:t>, thee </a:t>
            </a:r>
            <a:r>
              <a:rPr lang="nl-NL" altLang="nl-NL" dirty="0" smtClean="0"/>
              <a:t>en suiker verbouwen.</a:t>
            </a:r>
          </a:p>
          <a:p>
            <a:endParaRPr lang="nl-NL" altLang="nl-NL" dirty="0"/>
          </a:p>
          <a:p>
            <a:endParaRPr lang="nl-NL" alt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err="1" smtClean="0"/>
              <a:t>Deelname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aan</a:t>
            </a:r>
            <a:r>
              <a:rPr lang="en-US" altLang="nl-NL" sz="2800" dirty="0" smtClean="0"/>
              <a:t> de </a:t>
            </a:r>
            <a:r>
              <a:rPr lang="en-US" altLang="nl-NL" sz="2800" dirty="0" err="1" smtClean="0"/>
              <a:t>handel</a:t>
            </a:r>
            <a:r>
              <a:rPr lang="en-US" altLang="nl-NL" sz="2800" dirty="0" smtClean="0"/>
              <a:t> in </a:t>
            </a:r>
            <a:r>
              <a:rPr lang="en-US" altLang="nl-NL" sz="2800" dirty="0" err="1" smtClean="0"/>
              <a:t>Azië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620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1979712" y="6021288"/>
            <a:ext cx="525658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 smtClean="0"/>
              <a:t>De factorijen van de VOC in Azië. </a:t>
            </a:r>
            <a:endParaRPr lang="nl-NL" kern="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776188"/>
            <a:ext cx="79375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9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>
                <a:solidFill>
                  <a:schemeClr val="tx2"/>
                </a:solidFill>
              </a:rPr>
              <a:t>In 1799 ging de VOC failliet.</a:t>
            </a:r>
          </a:p>
          <a:p>
            <a:endParaRPr lang="nl-NL" altLang="nl-NL" dirty="0">
              <a:solidFill>
                <a:schemeClr val="tx2"/>
              </a:solidFill>
            </a:endParaRPr>
          </a:p>
          <a:p>
            <a:r>
              <a:rPr lang="nl-NL" altLang="nl-NL" dirty="0" smtClean="0">
                <a:solidFill>
                  <a:schemeClr val="tx2"/>
                </a:solidFill>
              </a:rPr>
              <a:t>Oorzaken onder meer: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>
                <a:solidFill>
                  <a:schemeClr val="tx2"/>
                </a:solidFill>
              </a:rPr>
              <a:t>Slechte boekhouding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>
                <a:solidFill>
                  <a:schemeClr val="tx2"/>
                </a:solidFill>
              </a:rPr>
              <a:t>Concurrentie van Franse en Engelse compagnieën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 smtClean="0">
                <a:solidFill>
                  <a:schemeClr val="tx2"/>
                </a:solidFill>
              </a:rPr>
              <a:t>Oorlogen met Engeland</a:t>
            </a:r>
          </a:p>
          <a:p>
            <a:endParaRPr lang="nl-NL" altLang="nl-NL" dirty="0"/>
          </a:p>
          <a:p>
            <a:endParaRPr lang="nl-NL" alt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Het </a:t>
            </a:r>
            <a:r>
              <a:rPr lang="en-US" altLang="nl-NL" sz="2800" dirty="0" err="1" smtClean="0"/>
              <a:t>einde</a:t>
            </a:r>
            <a:r>
              <a:rPr lang="en-US" altLang="nl-NL" sz="2800" dirty="0" smtClean="0"/>
              <a:t> van de VOC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939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1174</TotalTime>
  <Words>388</Words>
  <Application>Microsoft Office PowerPoint</Application>
  <PresentationFormat>Diavoorstelling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NU presentatie (blue)</vt:lpstr>
      <vt:lpstr>Witte achtergrond</vt:lpstr>
      <vt:lpstr>1_Witte achtergrond</vt:lpstr>
      <vt:lpstr>§3.1 Handelen in Oost-Azië</vt:lpstr>
      <vt:lpstr>De route naar Oost-Azië</vt:lpstr>
      <vt:lpstr>PowerPoint-presentatie</vt:lpstr>
      <vt:lpstr>De oprichting van de VOC</vt:lpstr>
      <vt:lpstr>De rechten van de VOC in Azië</vt:lpstr>
      <vt:lpstr>Het optreden van de VOC in Indonesië</vt:lpstr>
      <vt:lpstr>Deelname aan de handel in Azië</vt:lpstr>
      <vt:lpstr>PowerPoint-presentatie</vt:lpstr>
      <vt:lpstr>Het einde van de VOC</vt:lpstr>
    </vt:vector>
  </TitlesOfParts>
  <Company>Infinitas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Hijstek</cp:lastModifiedBy>
  <cp:revision>302</cp:revision>
  <cp:lastPrinted>2013-03-19T08:25:20Z</cp:lastPrinted>
  <dcterms:created xsi:type="dcterms:W3CDTF">2013-03-13T12:13:36Z</dcterms:created>
  <dcterms:modified xsi:type="dcterms:W3CDTF">2017-10-31T20:35:54Z</dcterms:modified>
</cp:coreProperties>
</file>