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60" r:id="rId5"/>
  </p:sldMasterIdLst>
  <p:notesMasterIdLst>
    <p:notesMasterId r:id="rId22"/>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3"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CA57A6BE-F439-45F6-93D6-08A23839E729}"/>
    <pc:docChg chg="custSel modSld">
      <pc:chgData name="Pascalle Cup" userId="acdf420d-3d1b-463e-9173-44ff0cd1b36a" providerId="ADAL" clId="{CA57A6BE-F439-45F6-93D6-08A23839E729}" dt="2020-12-14T09:51:42.463" v="239" actId="20577"/>
      <pc:docMkLst>
        <pc:docMk/>
      </pc:docMkLst>
      <pc:sldChg chg="modSp mod">
        <pc:chgData name="Pascalle Cup" userId="acdf420d-3d1b-463e-9173-44ff0cd1b36a" providerId="ADAL" clId="{CA57A6BE-F439-45F6-93D6-08A23839E729}" dt="2020-12-14T09:51:42.463" v="239" actId="20577"/>
        <pc:sldMkLst>
          <pc:docMk/>
          <pc:sldMk cId="1857734584" sldId="269"/>
        </pc:sldMkLst>
        <pc:spChg chg="mod">
          <ac:chgData name="Pascalle Cup" userId="acdf420d-3d1b-463e-9173-44ff0cd1b36a" providerId="ADAL" clId="{CA57A6BE-F439-45F6-93D6-08A23839E729}" dt="2020-12-14T09:51:42.463" v="239" actId="20577"/>
          <ac:spMkLst>
            <pc:docMk/>
            <pc:sldMk cId="1857734584" sldId="269"/>
            <ac:spMk id="4" creationId="{79A1F473-04EF-4A08-96F9-6F4CCD0601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27F9E-E1E2-46F7-944A-53B5624899AD}" type="datetimeFigureOut">
              <a:rPr lang="nl-NL" smtClean="0"/>
              <a:t>14-12-2020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50A74-5D5A-486B-85F2-AC09B2B80C53}" type="slidenum">
              <a:rPr lang="nl-NL" smtClean="0"/>
              <a:t>‹nr.›</a:t>
            </a:fld>
            <a:endParaRPr lang="nl-NL"/>
          </a:p>
        </p:txBody>
      </p:sp>
    </p:spTree>
    <p:extLst>
      <p:ext uri="{BB962C8B-B14F-4D97-AF65-F5344CB8AC3E}">
        <p14:creationId xmlns:p14="http://schemas.microsoft.com/office/powerpoint/2010/main" val="139042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t>1</a:t>
            </a:fld>
            <a:endParaRPr lang="nl-NL"/>
          </a:p>
        </p:txBody>
      </p:sp>
    </p:spTree>
    <p:extLst>
      <p:ext uri="{BB962C8B-B14F-4D97-AF65-F5344CB8AC3E}">
        <p14:creationId xmlns:p14="http://schemas.microsoft.com/office/powerpoint/2010/main" val="37133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14-12-2020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661087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51592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69727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heme" Target="../theme/theme2.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14-12-2020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61392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4"/>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5"/>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4"/>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6"/>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49920"/>
      </p:ext>
    </p:extLst>
  </p:cSld>
  <p:clrMap bg1="lt1" tx1="dk1" bg2="lt2" tx2="dk2" accent1="accent1" accent2="accent2" accent3="accent3" accent4="accent4" accent5="accent5" accent6="accent6" hlink="hlink" folHlink="folHlink"/>
  <p:sldLayoutIdLst>
    <p:sldLayoutId id="2147483667" r:id="rId1"/>
    <p:sldLayoutId id="2147483662" r:id="rId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award.n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2.em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00242" y="1057276"/>
            <a:ext cx="10363200" cy="1470025"/>
          </a:xfrm>
        </p:spPr>
        <p:txBody>
          <a:bodyPr/>
          <a:lstStyle/>
          <a:p>
            <a:r>
              <a:rPr lang="nl-NL" sz="3600" b="1" dirty="0"/>
              <a:t>L&amp;O les van maandag 14-12-2020</a:t>
            </a:r>
            <a:endParaRPr lang="nl-NL" b="1" dirty="0"/>
          </a:p>
        </p:txBody>
      </p:sp>
      <p:pic>
        <p:nvPicPr>
          <p:cNvPr id="4" name="Afbeelding 3">
            <a:extLst>
              <a:ext uri="{FF2B5EF4-FFF2-40B4-BE49-F238E27FC236}">
                <a16:creationId xmlns:a16="http://schemas.microsoft.com/office/drawing/2014/main" id="{54F5A661-8E42-431D-9E3C-946C4BBE6618}"/>
              </a:ext>
            </a:extLst>
          </p:cNvPr>
          <p:cNvPicPr>
            <a:picLocks noChangeAspect="1"/>
          </p:cNvPicPr>
          <p:nvPr/>
        </p:nvPicPr>
        <p:blipFill>
          <a:blip r:embed="rId3"/>
          <a:stretch>
            <a:fillRect/>
          </a:stretch>
        </p:blipFill>
        <p:spPr>
          <a:xfrm>
            <a:off x="2613977" y="2185940"/>
            <a:ext cx="7335730" cy="3224259"/>
          </a:xfrm>
          <a:prstGeom prst="rect">
            <a:avLst/>
          </a:prstGeom>
        </p:spPr>
      </p:pic>
    </p:spTree>
    <p:extLst>
      <p:ext uri="{BB962C8B-B14F-4D97-AF65-F5344CB8AC3E}">
        <p14:creationId xmlns:p14="http://schemas.microsoft.com/office/powerpoint/2010/main" val="111152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DC5F0A7-20F6-4978-832C-BB8FC1D2DBA0}"/>
              </a:ext>
            </a:extLst>
          </p:cNvPr>
          <p:cNvSpPr txBox="1"/>
          <p:nvPr/>
        </p:nvSpPr>
        <p:spPr>
          <a:xfrm>
            <a:off x="909637" y="661223"/>
            <a:ext cx="9891712" cy="671851"/>
          </a:xfrm>
          <a:prstGeom prst="rect">
            <a:avLst/>
          </a:prstGeom>
          <a:noFill/>
        </p:spPr>
        <p:txBody>
          <a:bodyPr wrap="square">
            <a:spAutoFit/>
          </a:bodyPr>
          <a:lstStyle/>
          <a:p>
            <a:pPr lvl="0" fontAlgn="base">
              <a:lnSpc>
                <a:spcPct val="150000"/>
              </a:lnSpc>
            </a:pPr>
            <a:r>
              <a:rPr lang="nl-NL" sz="2800" b="1" dirty="0">
                <a:latin typeface="Calibri" panose="020F0502020204030204" pitchFamily="34" charset="0"/>
                <a:ea typeface="Times New Roman" panose="02020603050405020304" pitchFamily="18" charset="0"/>
                <a:cs typeface="Calibri" panose="020F0502020204030204" pitchFamily="34" charset="0"/>
              </a:rPr>
              <a:t>4. International Award = buitenschools programma</a:t>
            </a:r>
            <a:endParaRPr lang="nl-NL"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kstvak 4">
            <a:extLst>
              <a:ext uri="{FF2B5EF4-FFF2-40B4-BE49-F238E27FC236}">
                <a16:creationId xmlns:a16="http://schemas.microsoft.com/office/drawing/2014/main" id="{CB123B85-5292-4F44-949E-AAED380F3507}"/>
              </a:ext>
            </a:extLst>
          </p:cNvPr>
          <p:cNvSpPr txBox="1"/>
          <p:nvPr/>
        </p:nvSpPr>
        <p:spPr>
          <a:xfrm>
            <a:off x="909638" y="1444228"/>
            <a:ext cx="9891711" cy="3785652"/>
          </a:xfrm>
          <a:prstGeom prst="rect">
            <a:avLst/>
          </a:prstGeom>
          <a:noFill/>
        </p:spPr>
        <p:txBody>
          <a:bodyPr wrap="square">
            <a:spAutoFit/>
          </a:bodyPr>
          <a:lstStyle/>
          <a:p>
            <a:pPr algn="l"/>
            <a:r>
              <a:rPr lang="nl-NL" sz="2000" b="1" i="0" dirty="0">
                <a:solidFill>
                  <a:srgbClr val="882581"/>
                </a:solidFill>
                <a:effectLst/>
                <a:latin typeface="Source Sans Pro" panose="020B0503030403020204" pitchFamily="34" charset="0"/>
              </a:rPr>
              <a:t>Wat is de Award?</a:t>
            </a:r>
          </a:p>
          <a:p>
            <a:pPr algn="l"/>
            <a:r>
              <a:rPr lang="nl-NL" sz="2000" b="0" i="0" dirty="0">
                <a:solidFill>
                  <a:srgbClr val="333333"/>
                </a:solidFill>
                <a:effectLst/>
                <a:latin typeface="Source Sans Pro" panose="020B0503030403020204" pitchFamily="34" charset="0"/>
              </a:rPr>
              <a:t>Bij de Award bepaal je je eigen doelen, je verlegt je grenzen op sportief gebied, je zet je in voor een maatschappelijk doel, je doet mee aan een avontuurlijke Expeditie (en dan bedoelen we ook echt avontuurlijk) en je ontwikkelt jouw eigen talenten. Want die heb je, dat weten we zeker! </a:t>
            </a:r>
          </a:p>
          <a:p>
            <a:pPr algn="l"/>
            <a:endParaRPr lang="nl-NL" sz="2000" b="0" i="0" dirty="0">
              <a:solidFill>
                <a:srgbClr val="333333"/>
              </a:solidFill>
              <a:effectLst/>
              <a:latin typeface="Source Sans Pro" panose="020B0503030403020204" pitchFamily="34" charset="0"/>
            </a:endParaRPr>
          </a:p>
          <a:p>
            <a:pPr algn="l"/>
            <a:r>
              <a:rPr lang="nl-NL" sz="2000" b="0" i="0" dirty="0">
                <a:solidFill>
                  <a:srgbClr val="333333"/>
                </a:solidFill>
                <a:effectLst/>
                <a:latin typeface="Source Sans Pro" panose="020B0503030403020204" pitchFamily="34" charset="0"/>
              </a:rPr>
              <a:t>Alle jongeren van </a:t>
            </a:r>
            <a:r>
              <a:rPr lang="nl-NL" sz="2000" b="1" i="0" dirty="0">
                <a:solidFill>
                  <a:srgbClr val="882581"/>
                </a:solidFill>
                <a:effectLst/>
                <a:latin typeface="Source Sans Pro" panose="020B0503030403020204" pitchFamily="34" charset="0"/>
              </a:rPr>
              <a:t>14 tot en met 24 jaar</a:t>
            </a:r>
            <a:r>
              <a:rPr lang="nl-NL" sz="2000" b="0" i="0" dirty="0">
                <a:solidFill>
                  <a:srgbClr val="333333"/>
                </a:solidFill>
                <a:effectLst/>
                <a:latin typeface="Source Sans Pro" panose="020B0503030403020204" pitchFamily="34" charset="0"/>
              </a:rPr>
              <a:t> kunnen meedoen aan de Award. Meedoen is je eigen keus. Het is leuk en levert je veel op. Je bepaalt zelf welke activiteiten je gaat doen, gaat je eigen uitdagingen aan, stelt je persoonlijke doelen en je ontdekt dat je veel meer kunt dan je denkt.</a:t>
            </a:r>
          </a:p>
          <a:p>
            <a:pPr algn="l"/>
            <a:endParaRPr lang="nl-NL" sz="2000" dirty="0">
              <a:solidFill>
                <a:srgbClr val="333333"/>
              </a:solidFill>
              <a:latin typeface="Source Sans Pro" panose="020B0503030403020204" pitchFamily="34" charset="0"/>
            </a:endParaRPr>
          </a:p>
          <a:p>
            <a:pPr algn="l"/>
            <a:endParaRPr lang="nl-NL" sz="2000" b="0" i="0" dirty="0">
              <a:solidFill>
                <a:srgbClr val="333333"/>
              </a:solidFill>
              <a:effectLst/>
              <a:latin typeface="Source Sans Pro" panose="020B0503030403020204" pitchFamily="34" charset="0"/>
            </a:endParaRPr>
          </a:p>
        </p:txBody>
      </p:sp>
      <p:pic>
        <p:nvPicPr>
          <p:cNvPr id="10" name="Afbeelding 9">
            <a:extLst>
              <a:ext uri="{FF2B5EF4-FFF2-40B4-BE49-F238E27FC236}">
                <a16:creationId xmlns:a16="http://schemas.microsoft.com/office/drawing/2014/main" id="{FCB9973B-0C09-4016-8C71-0A61152DDAD7}"/>
              </a:ext>
            </a:extLst>
          </p:cNvPr>
          <p:cNvPicPr>
            <a:picLocks noChangeAspect="1"/>
          </p:cNvPicPr>
          <p:nvPr/>
        </p:nvPicPr>
        <p:blipFill>
          <a:blip r:embed="rId2"/>
          <a:stretch>
            <a:fillRect/>
          </a:stretch>
        </p:blipFill>
        <p:spPr>
          <a:xfrm>
            <a:off x="7681912" y="4933840"/>
            <a:ext cx="2733675" cy="814388"/>
          </a:xfrm>
          <a:prstGeom prst="rect">
            <a:avLst/>
          </a:prstGeom>
        </p:spPr>
      </p:pic>
    </p:spTree>
    <p:extLst>
      <p:ext uri="{BB962C8B-B14F-4D97-AF65-F5344CB8AC3E}">
        <p14:creationId xmlns:p14="http://schemas.microsoft.com/office/powerpoint/2010/main" val="14589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AA78524-D09E-41A8-8B67-CC767AD34230}"/>
              </a:ext>
            </a:extLst>
          </p:cNvPr>
          <p:cNvSpPr txBox="1"/>
          <p:nvPr/>
        </p:nvSpPr>
        <p:spPr>
          <a:xfrm>
            <a:off x="3337668" y="645495"/>
            <a:ext cx="9205912" cy="369332"/>
          </a:xfrm>
          <a:prstGeom prst="rect">
            <a:avLst/>
          </a:prstGeom>
          <a:noFill/>
        </p:spPr>
        <p:txBody>
          <a:bodyPr wrap="square">
            <a:spAutoFit/>
          </a:bodyPr>
          <a:lstStyle/>
          <a:p>
            <a:r>
              <a:rPr lang="nl-NL" dirty="0"/>
              <a:t>https://www.youtube.com/watch?v=yfM1e33Vpcw&amp;feature=youtu.be</a:t>
            </a:r>
          </a:p>
        </p:txBody>
      </p:sp>
      <p:pic>
        <p:nvPicPr>
          <p:cNvPr id="4" name="Afbeelding 3">
            <a:extLst>
              <a:ext uri="{FF2B5EF4-FFF2-40B4-BE49-F238E27FC236}">
                <a16:creationId xmlns:a16="http://schemas.microsoft.com/office/drawing/2014/main" id="{45AD2448-614A-45EF-9D33-C27EAFF06AB3}"/>
              </a:ext>
            </a:extLst>
          </p:cNvPr>
          <p:cNvPicPr>
            <a:picLocks noChangeAspect="1"/>
          </p:cNvPicPr>
          <p:nvPr/>
        </p:nvPicPr>
        <p:blipFill>
          <a:blip r:embed="rId2"/>
          <a:stretch>
            <a:fillRect/>
          </a:stretch>
        </p:blipFill>
        <p:spPr>
          <a:xfrm>
            <a:off x="975468" y="2189163"/>
            <a:ext cx="10053175" cy="2694666"/>
          </a:xfrm>
          <a:prstGeom prst="rect">
            <a:avLst/>
          </a:prstGeom>
        </p:spPr>
      </p:pic>
      <p:sp>
        <p:nvSpPr>
          <p:cNvPr id="5" name="Tekstvak 4">
            <a:extLst>
              <a:ext uri="{FF2B5EF4-FFF2-40B4-BE49-F238E27FC236}">
                <a16:creationId xmlns:a16="http://schemas.microsoft.com/office/drawing/2014/main" id="{B8C31EEE-D886-46E1-ACF8-862F97F164A4}"/>
              </a:ext>
            </a:extLst>
          </p:cNvPr>
          <p:cNvSpPr txBox="1"/>
          <p:nvPr/>
        </p:nvSpPr>
        <p:spPr>
          <a:xfrm>
            <a:off x="975468" y="1378857"/>
            <a:ext cx="3388288" cy="523220"/>
          </a:xfrm>
          <a:prstGeom prst="rect">
            <a:avLst/>
          </a:prstGeom>
          <a:noFill/>
        </p:spPr>
        <p:txBody>
          <a:bodyPr wrap="square" rtlCol="0">
            <a:spAutoFit/>
          </a:bodyPr>
          <a:lstStyle/>
          <a:p>
            <a:r>
              <a:rPr lang="nl-NL" sz="2800" dirty="0">
                <a:solidFill>
                  <a:srgbClr val="7030A0"/>
                </a:solidFill>
              </a:rPr>
              <a:t>DUSSSSSSSS: </a:t>
            </a:r>
          </a:p>
        </p:txBody>
      </p:sp>
      <p:sp>
        <p:nvSpPr>
          <p:cNvPr id="6" name="Tekstvak 5">
            <a:extLst>
              <a:ext uri="{FF2B5EF4-FFF2-40B4-BE49-F238E27FC236}">
                <a16:creationId xmlns:a16="http://schemas.microsoft.com/office/drawing/2014/main" id="{B86B0C2C-2597-4141-B02B-2ED68A546BB5}"/>
              </a:ext>
            </a:extLst>
          </p:cNvPr>
          <p:cNvSpPr txBox="1"/>
          <p:nvPr/>
        </p:nvSpPr>
        <p:spPr>
          <a:xfrm>
            <a:off x="975468" y="568551"/>
            <a:ext cx="3876675" cy="523220"/>
          </a:xfrm>
          <a:prstGeom prst="rect">
            <a:avLst/>
          </a:prstGeom>
          <a:noFill/>
        </p:spPr>
        <p:txBody>
          <a:bodyPr wrap="square" rtlCol="0">
            <a:spAutoFit/>
          </a:bodyPr>
          <a:lstStyle/>
          <a:p>
            <a:r>
              <a:rPr lang="nl-NL" sz="2800" dirty="0">
                <a:solidFill>
                  <a:srgbClr val="7030A0"/>
                </a:solidFill>
              </a:rPr>
              <a:t>Wat? Dit dus: </a:t>
            </a:r>
          </a:p>
        </p:txBody>
      </p:sp>
    </p:spTree>
    <p:extLst>
      <p:ext uri="{BB962C8B-B14F-4D97-AF65-F5344CB8AC3E}">
        <p14:creationId xmlns:p14="http://schemas.microsoft.com/office/powerpoint/2010/main" val="861405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3EEF815-EDC1-4B21-BF3C-F98F94B4AB8D}"/>
              </a:ext>
            </a:extLst>
          </p:cNvPr>
          <p:cNvSpPr txBox="1"/>
          <p:nvPr/>
        </p:nvSpPr>
        <p:spPr>
          <a:xfrm>
            <a:off x="759618" y="775424"/>
            <a:ext cx="10672763" cy="4093428"/>
          </a:xfrm>
          <a:prstGeom prst="rect">
            <a:avLst/>
          </a:prstGeom>
          <a:noFill/>
        </p:spPr>
        <p:txBody>
          <a:bodyPr wrap="square">
            <a:spAutoFit/>
          </a:bodyPr>
          <a:lstStyle/>
          <a:p>
            <a:pPr algn="l"/>
            <a:r>
              <a:rPr lang="nl-NL" sz="2000" b="1" i="0" dirty="0">
                <a:effectLst/>
              </a:rPr>
              <a:t>Praktische info: </a:t>
            </a:r>
          </a:p>
          <a:p>
            <a:pPr marL="285750" indent="-285750" algn="l">
              <a:buFont typeface="Arial" panose="020B0604020202020204" pitchFamily="34" charset="0"/>
              <a:buChar char="•"/>
            </a:pPr>
            <a:r>
              <a:rPr lang="nl-NL" sz="2000" b="0" i="0" dirty="0">
                <a:effectLst/>
              </a:rPr>
              <a:t>het programma is dus buitenschools; dat betekent dat je de drie individuele onderdelen (sport, vrijwilligerswerk en individueel talent) doet op een plek die jij zelf bepaald. </a:t>
            </a:r>
          </a:p>
          <a:p>
            <a:pPr marL="285750" indent="-285750" algn="l">
              <a:buFont typeface="Arial" panose="020B0604020202020204" pitchFamily="34" charset="0"/>
              <a:buChar char="•"/>
            </a:pPr>
            <a:r>
              <a:rPr lang="nl-NL" sz="2000" dirty="0"/>
              <a:t>de expeditie (groepsactiviteit) is in de laatste week voor de zomervakantie gepland; als het kan in het buitenland. </a:t>
            </a:r>
            <a:endParaRPr lang="nl-NL" sz="2000" b="0" i="0" dirty="0">
              <a:effectLst/>
            </a:endParaRPr>
          </a:p>
          <a:p>
            <a:pPr marL="285750" indent="-285750" algn="l">
              <a:buFont typeface="Arial" panose="020B0604020202020204" pitchFamily="34" charset="0"/>
              <a:buChar char="•"/>
            </a:pPr>
            <a:r>
              <a:rPr lang="nl-NL" sz="2000" b="0" i="0" dirty="0">
                <a:effectLst/>
              </a:rPr>
              <a:t>de begeleiding en coach om dit te kiezen, doelen te bepalen &amp; vol te houden, krijg je van Kay en Arno (en een beetje van mij). </a:t>
            </a:r>
            <a:endParaRPr lang="nl-NL" sz="2000" dirty="0"/>
          </a:p>
          <a:p>
            <a:pPr marL="285750" indent="-285750" algn="l">
              <a:buFont typeface="Arial" panose="020B0604020202020204" pitchFamily="34" charset="0"/>
              <a:buChar char="•"/>
            </a:pPr>
            <a:r>
              <a:rPr lang="nl-NL" sz="2000" b="0" i="0" dirty="0">
                <a:effectLst/>
              </a:rPr>
              <a:t>die coaching zal vooral online zijn en af &amp; toe live. </a:t>
            </a:r>
          </a:p>
          <a:p>
            <a:pPr marL="285750" indent="-285750" algn="l">
              <a:buFont typeface="Arial" panose="020B0604020202020204" pitchFamily="34" charset="0"/>
              <a:buChar char="•"/>
            </a:pPr>
            <a:r>
              <a:rPr lang="nl-NL" sz="2000" dirty="0"/>
              <a:t>k</a:t>
            </a:r>
            <a:r>
              <a:rPr lang="nl-NL" sz="2000" b="0" i="0" dirty="0">
                <a:effectLst/>
              </a:rPr>
              <a:t>osten van de activiteiten zijn voor eigen rekening.</a:t>
            </a:r>
          </a:p>
          <a:p>
            <a:pPr marL="285750" indent="-285750" algn="l">
              <a:buFont typeface="Arial" panose="020B0604020202020204" pitchFamily="34" charset="0"/>
              <a:buChar char="•"/>
            </a:pPr>
            <a:endParaRPr lang="nl-NL" sz="2000" b="0" i="0" dirty="0">
              <a:effectLst/>
            </a:endParaRPr>
          </a:p>
          <a:p>
            <a:pPr marL="285750" indent="-285750" algn="l">
              <a:buFont typeface="Arial" panose="020B0604020202020204" pitchFamily="34" charset="0"/>
              <a:buChar char="•"/>
            </a:pPr>
            <a:endParaRPr lang="nl-NL" sz="2000" dirty="0"/>
          </a:p>
          <a:p>
            <a:pPr algn="l"/>
            <a:r>
              <a:rPr lang="nl-NL" sz="2000" b="1" i="0" dirty="0">
                <a:solidFill>
                  <a:srgbClr val="7030A0"/>
                </a:solidFill>
                <a:effectLst/>
              </a:rPr>
              <a:t>Interesse? Vragen? </a:t>
            </a:r>
            <a:r>
              <a:rPr lang="nl-NL" sz="2000" b="1" i="0" dirty="0">
                <a:solidFill>
                  <a:srgbClr val="7030A0"/>
                </a:solidFill>
                <a:effectLst/>
                <a:hlinkClick r:id="rId2"/>
              </a:rPr>
              <a:t>www.award.nl</a:t>
            </a:r>
            <a:r>
              <a:rPr lang="nl-NL" sz="2000" b="1" i="0" dirty="0">
                <a:solidFill>
                  <a:srgbClr val="7030A0"/>
                </a:solidFill>
                <a:effectLst/>
              </a:rPr>
              <a:t> </a:t>
            </a:r>
          </a:p>
          <a:p>
            <a:pPr algn="l"/>
            <a:r>
              <a:rPr lang="nl-NL" sz="2000" b="1" dirty="0">
                <a:solidFill>
                  <a:srgbClr val="7030A0"/>
                </a:solidFill>
              </a:rPr>
              <a:t>Er zijn nog 3 plaatsen vrij: meld je bij Pascalle  </a:t>
            </a:r>
            <a:endParaRPr lang="nl-NL" sz="2000" b="1" i="0" dirty="0">
              <a:solidFill>
                <a:srgbClr val="7030A0"/>
              </a:solidFill>
              <a:effectLst/>
            </a:endParaRPr>
          </a:p>
        </p:txBody>
      </p:sp>
    </p:spTree>
    <p:extLst>
      <p:ext uri="{BB962C8B-B14F-4D97-AF65-F5344CB8AC3E}">
        <p14:creationId xmlns:p14="http://schemas.microsoft.com/office/powerpoint/2010/main" val="2254862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CEE6C76-A016-44F0-BDA4-FFD8F87517E6}"/>
              </a:ext>
            </a:extLst>
          </p:cNvPr>
          <p:cNvSpPr txBox="1"/>
          <p:nvPr/>
        </p:nvSpPr>
        <p:spPr>
          <a:xfrm>
            <a:off x="652463" y="886752"/>
            <a:ext cx="9586912" cy="671851"/>
          </a:xfrm>
          <a:prstGeom prst="rect">
            <a:avLst/>
          </a:prstGeom>
          <a:noFill/>
        </p:spPr>
        <p:txBody>
          <a:bodyPr wrap="square">
            <a:spAutoFit/>
          </a:bodyPr>
          <a:lstStyle/>
          <a:p>
            <a:pPr lvl="0">
              <a:lnSpc>
                <a:spcPct val="150000"/>
              </a:lnSpc>
              <a:spcAft>
                <a:spcPts val="800"/>
              </a:spcAft>
            </a:pPr>
            <a:r>
              <a:rPr lang="nl-NL" sz="2800" b="1" dirty="0">
                <a:effectLst/>
                <a:latin typeface="Calibri" panose="020F0502020204030204" pitchFamily="34" charset="0"/>
                <a:ea typeface="Times New Roman" panose="02020603050405020304" pitchFamily="18" charset="0"/>
              </a:rPr>
              <a:t>5. Aankondiging scenario lj3p1 als er achterstand is</a:t>
            </a:r>
          </a:p>
        </p:txBody>
      </p:sp>
      <p:sp>
        <p:nvSpPr>
          <p:cNvPr id="4" name="Tekstvak 3">
            <a:extLst>
              <a:ext uri="{FF2B5EF4-FFF2-40B4-BE49-F238E27FC236}">
                <a16:creationId xmlns:a16="http://schemas.microsoft.com/office/drawing/2014/main" id="{79A1F473-04EF-4A08-96F9-6F4CCD0601F7}"/>
              </a:ext>
            </a:extLst>
          </p:cNvPr>
          <p:cNvSpPr txBox="1"/>
          <p:nvPr/>
        </p:nvSpPr>
        <p:spPr>
          <a:xfrm>
            <a:off x="838200" y="2028825"/>
            <a:ext cx="10163175" cy="923330"/>
          </a:xfrm>
          <a:prstGeom prst="rect">
            <a:avLst/>
          </a:prstGeom>
          <a:noFill/>
        </p:spPr>
        <p:txBody>
          <a:bodyPr wrap="square" rtlCol="0">
            <a:spAutoFit/>
          </a:bodyPr>
          <a:lstStyle/>
          <a:p>
            <a:r>
              <a:rPr lang="nl-NL" dirty="0"/>
              <a:t>Achterstand uit leerjaar 1 inhalen voor je op stage periode van periode 4 mag…..</a:t>
            </a:r>
          </a:p>
          <a:p>
            <a:endParaRPr lang="nl-NL" dirty="0"/>
          </a:p>
          <a:p>
            <a:r>
              <a:rPr lang="nl-NL" dirty="0"/>
              <a:t>Achterstand uit leerjaar 2 kun je inhalen in Huiswerkklas leerjaar 3, periode 1. </a:t>
            </a:r>
          </a:p>
        </p:txBody>
      </p:sp>
    </p:spTree>
    <p:extLst>
      <p:ext uri="{BB962C8B-B14F-4D97-AF65-F5344CB8AC3E}">
        <p14:creationId xmlns:p14="http://schemas.microsoft.com/office/powerpoint/2010/main" val="1857734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4E07726C-7D86-45F5-B21E-27FE7C555895}"/>
              </a:ext>
            </a:extLst>
          </p:cNvPr>
          <p:cNvSpPr txBox="1"/>
          <p:nvPr/>
        </p:nvSpPr>
        <p:spPr>
          <a:xfrm>
            <a:off x="1204914" y="518594"/>
            <a:ext cx="6105524" cy="523220"/>
          </a:xfrm>
          <a:prstGeom prst="rect">
            <a:avLst/>
          </a:prstGeom>
          <a:noFill/>
        </p:spPr>
        <p:txBody>
          <a:bodyPr wrap="square">
            <a:spAutoFit/>
          </a:bodyPr>
          <a:lstStyle/>
          <a:p>
            <a:r>
              <a:rPr lang="nl-NL" sz="2800" b="1" dirty="0">
                <a:solidFill>
                  <a:srgbClr val="FF0000"/>
                </a:solidFill>
                <a:latin typeface="Calibri" panose="020F0502020204030204" pitchFamily="34" charset="0"/>
              </a:rPr>
              <a:t>Tot slot: rooster voor deze week</a:t>
            </a:r>
            <a:endParaRPr lang="nl-NL" sz="2800" b="1" dirty="0">
              <a:solidFill>
                <a:srgbClr val="FF0000"/>
              </a:solidFill>
            </a:endParaRPr>
          </a:p>
        </p:txBody>
      </p:sp>
      <p:pic>
        <p:nvPicPr>
          <p:cNvPr id="6" name="Afbeelding 5">
            <a:extLst>
              <a:ext uri="{FF2B5EF4-FFF2-40B4-BE49-F238E27FC236}">
                <a16:creationId xmlns:a16="http://schemas.microsoft.com/office/drawing/2014/main" id="{D0FEC946-A6C3-4BF6-A935-D73DD3596435}"/>
              </a:ext>
            </a:extLst>
          </p:cNvPr>
          <p:cNvPicPr>
            <a:picLocks noChangeAspect="1"/>
          </p:cNvPicPr>
          <p:nvPr/>
        </p:nvPicPr>
        <p:blipFill rotWithShape="1">
          <a:blip r:embed="rId2"/>
          <a:srcRect l="4850" r="3003"/>
          <a:stretch/>
        </p:blipFill>
        <p:spPr>
          <a:xfrm>
            <a:off x="0" y="5032375"/>
            <a:ext cx="3800476" cy="1104900"/>
          </a:xfrm>
          <a:prstGeom prst="rect">
            <a:avLst/>
          </a:prstGeom>
        </p:spPr>
      </p:pic>
      <p:pic>
        <p:nvPicPr>
          <p:cNvPr id="7" name="Afbeelding 6">
            <a:extLst>
              <a:ext uri="{FF2B5EF4-FFF2-40B4-BE49-F238E27FC236}">
                <a16:creationId xmlns:a16="http://schemas.microsoft.com/office/drawing/2014/main" id="{B4B0C5D0-4F5B-473B-9CDF-EA5E7CCA62D0}"/>
              </a:ext>
            </a:extLst>
          </p:cNvPr>
          <p:cNvPicPr>
            <a:picLocks noChangeAspect="1"/>
          </p:cNvPicPr>
          <p:nvPr/>
        </p:nvPicPr>
        <p:blipFill rotWithShape="1">
          <a:blip r:embed="rId2"/>
          <a:srcRect l="4735" r="3118"/>
          <a:stretch/>
        </p:blipFill>
        <p:spPr>
          <a:xfrm>
            <a:off x="3800476" y="5046973"/>
            <a:ext cx="3800475" cy="1104900"/>
          </a:xfrm>
          <a:prstGeom prst="rect">
            <a:avLst/>
          </a:prstGeom>
        </p:spPr>
      </p:pic>
      <p:pic>
        <p:nvPicPr>
          <p:cNvPr id="1026" name="Picture 2" descr="Kom naar de kerstweek in Cunera/De Bongerd! - MooiBernheze.nl">
            <a:extLst>
              <a:ext uri="{FF2B5EF4-FFF2-40B4-BE49-F238E27FC236}">
                <a16:creationId xmlns:a16="http://schemas.microsoft.com/office/drawing/2014/main" id="{234B2B2E-AE8C-4F06-A3D6-84E1520A5E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80" r="4273"/>
          <a:stretch/>
        </p:blipFill>
        <p:spPr bwMode="auto">
          <a:xfrm>
            <a:off x="7600951" y="5046973"/>
            <a:ext cx="3800476" cy="1104900"/>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FE3E70E1-5A58-42D3-B2A7-8434C9C05E6D}"/>
              </a:ext>
            </a:extLst>
          </p:cNvPr>
          <p:cNvPicPr>
            <a:picLocks noChangeAspect="1"/>
          </p:cNvPicPr>
          <p:nvPr/>
        </p:nvPicPr>
        <p:blipFill rotWithShape="1">
          <a:blip r:embed="rId4"/>
          <a:srcRect r="79185"/>
          <a:stretch/>
        </p:blipFill>
        <p:spPr>
          <a:xfrm>
            <a:off x="11401426" y="5032375"/>
            <a:ext cx="790574" cy="1103472"/>
          </a:xfrm>
          <a:prstGeom prst="rect">
            <a:avLst/>
          </a:prstGeom>
        </p:spPr>
      </p:pic>
      <p:pic>
        <p:nvPicPr>
          <p:cNvPr id="9" name="Afbeelding 8">
            <a:extLst>
              <a:ext uri="{FF2B5EF4-FFF2-40B4-BE49-F238E27FC236}">
                <a16:creationId xmlns:a16="http://schemas.microsoft.com/office/drawing/2014/main" id="{16DE9BCC-FF60-4F78-8DE4-FE6280A9B144}"/>
              </a:ext>
            </a:extLst>
          </p:cNvPr>
          <p:cNvPicPr>
            <a:picLocks noChangeAspect="1"/>
          </p:cNvPicPr>
          <p:nvPr/>
        </p:nvPicPr>
        <p:blipFill>
          <a:blip r:embed="rId5"/>
          <a:stretch>
            <a:fillRect/>
          </a:stretch>
        </p:blipFill>
        <p:spPr>
          <a:xfrm>
            <a:off x="1331913" y="1181053"/>
            <a:ext cx="4368800" cy="3365500"/>
          </a:xfrm>
          <a:prstGeom prst="rect">
            <a:avLst/>
          </a:prstGeom>
        </p:spPr>
      </p:pic>
      <p:pic>
        <p:nvPicPr>
          <p:cNvPr id="10" name="Afbeelding 9">
            <a:extLst>
              <a:ext uri="{FF2B5EF4-FFF2-40B4-BE49-F238E27FC236}">
                <a16:creationId xmlns:a16="http://schemas.microsoft.com/office/drawing/2014/main" id="{695ED7E2-D621-487F-B5D4-E4EAC7F84E1D}"/>
              </a:ext>
            </a:extLst>
          </p:cNvPr>
          <p:cNvPicPr>
            <a:picLocks noChangeAspect="1"/>
          </p:cNvPicPr>
          <p:nvPr/>
        </p:nvPicPr>
        <p:blipFill>
          <a:blip r:embed="rId6"/>
          <a:stretch>
            <a:fillRect/>
          </a:stretch>
        </p:blipFill>
        <p:spPr>
          <a:xfrm>
            <a:off x="6000750" y="1310723"/>
            <a:ext cx="4368800" cy="2400300"/>
          </a:xfrm>
          <a:prstGeom prst="rect">
            <a:avLst/>
          </a:prstGeom>
        </p:spPr>
      </p:pic>
    </p:spTree>
    <p:extLst>
      <p:ext uri="{BB962C8B-B14F-4D97-AF65-F5344CB8AC3E}">
        <p14:creationId xmlns:p14="http://schemas.microsoft.com/office/powerpoint/2010/main" val="1150006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0FEC946-A6C3-4BF6-A935-D73DD3596435}"/>
              </a:ext>
            </a:extLst>
          </p:cNvPr>
          <p:cNvPicPr>
            <a:picLocks noChangeAspect="1"/>
          </p:cNvPicPr>
          <p:nvPr/>
        </p:nvPicPr>
        <p:blipFill rotWithShape="1">
          <a:blip r:embed="rId2"/>
          <a:srcRect l="4850" r="3003"/>
          <a:stretch/>
        </p:blipFill>
        <p:spPr>
          <a:xfrm>
            <a:off x="0" y="5032375"/>
            <a:ext cx="3800476" cy="1104900"/>
          </a:xfrm>
          <a:prstGeom prst="rect">
            <a:avLst/>
          </a:prstGeom>
        </p:spPr>
      </p:pic>
      <p:pic>
        <p:nvPicPr>
          <p:cNvPr id="7" name="Afbeelding 6">
            <a:extLst>
              <a:ext uri="{FF2B5EF4-FFF2-40B4-BE49-F238E27FC236}">
                <a16:creationId xmlns:a16="http://schemas.microsoft.com/office/drawing/2014/main" id="{B4B0C5D0-4F5B-473B-9CDF-EA5E7CCA62D0}"/>
              </a:ext>
            </a:extLst>
          </p:cNvPr>
          <p:cNvPicPr>
            <a:picLocks noChangeAspect="1"/>
          </p:cNvPicPr>
          <p:nvPr/>
        </p:nvPicPr>
        <p:blipFill rotWithShape="1">
          <a:blip r:embed="rId2"/>
          <a:srcRect l="4735" r="3118"/>
          <a:stretch/>
        </p:blipFill>
        <p:spPr>
          <a:xfrm>
            <a:off x="3800476" y="5046973"/>
            <a:ext cx="3800475" cy="1104900"/>
          </a:xfrm>
          <a:prstGeom prst="rect">
            <a:avLst/>
          </a:prstGeom>
        </p:spPr>
      </p:pic>
      <p:pic>
        <p:nvPicPr>
          <p:cNvPr id="1026" name="Picture 2" descr="Kom naar de kerstweek in Cunera/De Bongerd! - MooiBernheze.nl">
            <a:extLst>
              <a:ext uri="{FF2B5EF4-FFF2-40B4-BE49-F238E27FC236}">
                <a16:creationId xmlns:a16="http://schemas.microsoft.com/office/drawing/2014/main" id="{234B2B2E-AE8C-4F06-A3D6-84E1520A5E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80" r="4273"/>
          <a:stretch/>
        </p:blipFill>
        <p:spPr bwMode="auto">
          <a:xfrm>
            <a:off x="7600950" y="5032375"/>
            <a:ext cx="3800476" cy="1104900"/>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FE3E70E1-5A58-42D3-B2A7-8434C9C05E6D}"/>
              </a:ext>
            </a:extLst>
          </p:cNvPr>
          <p:cNvPicPr>
            <a:picLocks noChangeAspect="1"/>
          </p:cNvPicPr>
          <p:nvPr/>
        </p:nvPicPr>
        <p:blipFill rotWithShape="1">
          <a:blip r:embed="rId4"/>
          <a:srcRect r="79185"/>
          <a:stretch/>
        </p:blipFill>
        <p:spPr>
          <a:xfrm>
            <a:off x="11401426" y="4976087"/>
            <a:ext cx="790574" cy="1103472"/>
          </a:xfrm>
          <a:prstGeom prst="rect">
            <a:avLst/>
          </a:prstGeom>
        </p:spPr>
      </p:pic>
      <p:pic>
        <p:nvPicPr>
          <p:cNvPr id="2" name="Afbeelding 1">
            <a:extLst>
              <a:ext uri="{FF2B5EF4-FFF2-40B4-BE49-F238E27FC236}">
                <a16:creationId xmlns:a16="http://schemas.microsoft.com/office/drawing/2014/main" id="{E8BE84AD-9DB9-4E61-9BF8-5614F2C423D3}"/>
              </a:ext>
            </a:extLst>
          </p:cNvPr>
          <p:cNvPicPr>
            <a:picLocks noChangeAspect="1"/>
          </p:cNvPicPr>
          <p:nvPr/>
        </p:nvPicPr>
        <p:blipFill>
          <a:blip r:embed="rId5"/>
          <a:stretch>
            <a:fillRect/>
          </a:stretch>
        </p:blipFill>
        <p:spPr>
          <a:xfrm>
            <a:off x="841927" y="266596"/>
            <a:ext cx="4368800" cy="2413000"/>
          </a:xfrm>
          <a:prstGeom prst="rect">
            <a:avLst/>
          </a:prstGeom>
        </p:spPr>
      </p:pic>
      <p:pic>
        <p:nvPicPr>
          <p:cNvPr id="4" name="Afbeelding 3">
            <a:extLst>
              <a:ext uri="{FF2B5EF4-FFF2-40B4-BE49-F238E27FC236}">
                <a16:creationId xmlns:a16="http://schemas.microsoft.com/office/drawing/2014/main" id="{3CEE2E57-0422-4BCA-9157-808A2543BAD8}"/>
              </a:ext>
            </a:extLst>
          </p:cNvPr>
          <p:cNvPicPr>
            <a:picLocks noChangeAspect="1"/>
          </p:cNvPicPr>
          <p:nvPr/>
        </p:nvPicPr>
        <p:blipFill>
          <a:blip r:embed="rId6"/>
          <a:stretch>
            <a:fillRect/>
          </a:stretch>
        </p:blipFill>
        <p:spPr>
          <a:xfrm>
            <a:off x="5700713" y="266596"/>
            <a:ext cx="4368800" cy="2571750"/>
          </a:xfrm>
          <a:prstGeom prst="rect">
            <a:avLst/>
          </a:prstGeom>
        </p:spPr>
      </p:pic>
      <p:pic>
        <p:nvPicPr>
          <p:cNvPr id="11" name="Afbeelding 10">
            <a:extLst>
              <a:ext uri="{FF2B5EF4-FFF2-40B4-BE49-F238E27FC236}">
                <a16:creationId xmlns:a16="http://schemas.microsoft.com/office/drawing/2014/main" id="{775CE676-D433-4EE4-8ABF-EE91A4438CCD}"/>
              </a:ext>
            </a:extLst>
          </p:cNvPr>
          <p:cNvPicPr>
            <a:picLocks noChangeAspect="1"/>
          </p:cNvPicPr>
          <p:nvPr/>
        </p:nvPicPr>
        <p:blipFill>
          <a:blip r:embed="rId7"/>
          <a:stretch>
            <a:fillRect/>
          </a:stretch>
        </p:blipFill>
        <p:spPr>
          <a:xfrm>
            <a:off x="5700713" y="3040859"/>
            <a:ext cx="4368800" cy="1689958"/>
          </a:xfrm>
          <a:prstGeom prst="rect">
            <a:avLst/>
          </a:prstGeom>
        </p:spPr>
      </p:pic>
    </p:spTree>
    <p:extLst>
      <p:ext uri="{BB962C8B-B14F-4D97-AF65-F5344CB8AC3E}">
        <p14:creationId xmlns:p14="http://schemas.microsoft.com/office/powerpoint/2010/main" val="3658313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0FEC946-A6C3-4BF6-A935-D73DD3596435}"/>
              </a:ext>
            </a:extLst>
          </p:cNvPr>
          <p:cNvPicPr>
            <a:picLocks noChangeAspect="1"/>
          </p:cNvPicPr>
          <p:nvPr/>
        </p:nvPicPr>
        <p:blipFill rotWithShape="1">
          <a:blip r:embed="rId2"/>
          <a:srcRect l="4850" r="3003"/>
          <a:stretch/>
        </p:blipFill>
        <p:spPr>
          <a:xfrm>
            <a:off x="0" y="5032375"/>
            <a:ext cx="3800476" cy="1104900"/>
          </a:xfrm>
          <a:prstGeom prst="rect">
            <a:avLst/>
          </a:prstGeom>
        </p:spPr>
      </p:pic>
      <p:pic>
        <p:nvPicPr>
          <p:cNvPr id="7" name="Afbeelding 6">
            <a:extLst>
              <a:ext uri="{FF2B5EF4-FFF2-40B4-BE49-F238E27FC236}">
                <a16:creationId xmlns:a16="http://schemas.microsoft.com/office/drawing/2014/main" id="{B4B0C5D0-4F5B-473B-9CDF-EA5E7CCA62D0}"/>
              </a:ext>
            </a:extLst>
          </p:cNvPr>
          <p:cNvPicPr>
            <a:picLocks noChangeAspect="1"/>
          </p:cNvPicPr>
          <p:nvPr/>
        </p:nvPicPr>
        <p:blipFill rotWithShape="1">
          <a:blip r:embed="rId2"/>
          <a:srcRect l="4735" r="3118"/>
          <a:stretch/>
        </p:blipFill>
        <p:spPr>
          <a:xfrm>
            <a:off x="3800476" y="5046973"/>
            <a:ext cx="3800475" cy="1104900"/>
          </a:xfrm>
          <a:prstGeom prst="rect">
            <a:avLst/>
          </a:prstGeom>
        </p:spPr>
      </p:pic>
      <p:pic>
        <p:nvPicPr>
          <p:cNvPr id="1026" name="Picture 2" descr="Kom naar de kerstweek in Cunera/De Bongerd! - MooiBernheze.nl">
            <a:extLst>
              <a:ext uri="{FF2B5EF4-FFF2-40B4-BE49-F238E27FC236}">
                <a16:creationId xmlns:a16="http://schemas.microsoft.com/office/drawing/2014/main" id="{234B2B2E-AE8C-4F06-A3D6-84E1520A5E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80" r="4273"/>
          <a:stretch/>
        </p:blipFill>
        <p:spPr bwMode="auto">
          <a:xfrm>
            <a:off x="7600950" y="5032375"/>
            <a:ext cx="3800476" cy="1104900"/>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FE3E70E1-5A58-42D3-B2A7-8434C9C05E6D}"/>
              </a:ext>
            </a:extLst>
          </p:cNvPr>
          <p:cNvPicPr>
            <a:picLocks noChangeAspect="1"/>
          </p:cNvPicPr>
          <p:nvPr/>
        </p:nvPicPr>
        <p:blipFill rotWithShape="1">
          <a:blip r:embed="rId4"/>
          <a:srcRect r="79185"/>
          <a:stretch/>
        </p:blipFill>
        <p:spPr>
          <a:xfrm>
            <a:off x="11401426" y="4976087"/>
            <a:ext cx="790574" cy="1103472"/>
          </a:xfrm>
          <a:prstGeom prst="rect">
            <a:avLst/>
          </a:prstGeom>
        </p:spPr>
      </p:pic>
      <p:pic>
        <p:nvPicPr>
          <p:cNvPr id="3" name="Afbeelding 2">
            <a:extLst>
              <a:ext uri="{FF2B5EF4-FFF2-40B4-BE49-F238E27FC236}">
                <a16:creationId xmlns:a16="http://schemas.microsoft.com/office/drawing/2014/main" id="{B79240EE-F5DF-4CAB-A8D9-14BDC993F016}"/>
              </a:ext>
            </a:extLst>
          </p:cNvPr>
          <p:cNvPicPr>
            <a:picLocks noChangeAspect="1"/>
          </p:cNvPicPr>
          <p:nvPr/>
        </p:nvPicPr>
        <p:blipFill>
          <a:blip r:embed="rId5"/>
          <a:stretch>
            <a:fillRect/>
          </a:stretch>
        </p:blipFill>
        <p:spPr>
          <a:xfrm>
            <a:off x="3963202" y="522556"/>
            <a:ext cx="3475021" cy="4060288"/>
          </a:xfrm>
          <a:prstGeom prst="rect">
            <a:avLst/>
          </a:prstGeom>
        </p:spPr>
      </p:pic>
    </p:spTree>
    <p:extLst>
      <p:ext uri="{BB962C8B-B14F-4D97-AF65-F5344CB8AC3E}">
        <p14:creationId xmlns:p14="http://schemas.microsoft.com/office/powerpoint/2010/main" val="18916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6B7CF21A-BB14-4045-9B77-A9CFC026DE2C}"/>
              </a:ext>
            </a:extLst>
          </p:cNvPr>
          <p:cNvSpPr txBox="1"/>
          <p:nvPr/>
        </p:nvSpPr>
        <p:spPr>
          <a:xfrm>
            <a:off x="1447800" y="1539102"/>
            <a:ext cx="10420350" cy="3461653"/>
          </a:xfrm>
          <a:prstGeom prst="rect">
            <a:avLst/>
          </a:prstGeom>
          <a:noFill/>
        </p:spPr>
        <p:txBody>
          <a:bodyPr wrap="square">
            <a:spAutoFit/>
          </a:bodyPr>
          <a:lstStyle/>
          <a:p>
            <a:pPr marL="342900" lvl="0" indent="-342900" fontAlgn="base">
              <a:lnSpc>
                <a:spcPct val="150000"/>
              </a:lnSpc>
              <a:buFont typeface="+mj-lt"/>
              <a:buAutoNum type="arabicPeriod"/>
            </a:pPr>
            <a:r>
              <a:rPr lang="nl-NL" sz="2400" dirty="0">
                <a:effectLst/>
                <a:latin typeface="Calibri" panose="020F0502020204030204" pitchFamily="34" charset="0"/>
                <a:ea typeface="Times New Roman" panose="02020603050405020304" pitchFamily="18" charset="0"/>
              </a:rPr>
              <a:t>Buitenlandstage en aangepast scenario</a:t>
            </a:r>
          </a:p>
          <a:p>
            <a:pPr marL="342900" indent="-342900" fontAlgn="base">
              <a:lnSpc>
                <a:spcPct val="150000"/>
              </a:lnSpc>
              <a:buFont typeface="+mj-lt"/>
              <a:buAutoNum type="arabicPeriod"/>
            </a:pPr>
            <a:r>
              <a:rPr lang="nl-NL" sz="2400" dirty="0">
                <a:effectLst/>
                <a:latin typeface="Calibri" panose="020F0502020204030204" pitchFamily="34" charset="0"/>
                <a:ea typeface="Times New Roman" panose="02020603050405020304" pitchFamily="18" charset="0"/>
              </a:rPr>
              <a:t>Oudergesprek, en </a:t>
            </a:r>
            <a:r>
              <a:rPr lang="nl-NL" sz="2400" dirty="0">
                <a:latin typeface="Calibri" panose="020F0502020204030204" pitchFamily="34" charset="0"/>
                <a:ea typeface="Times New Roman" panose="02020603050405020304" pitchFamily="18" charset="0"/>
              </a:rPr>
              <a:t>o</a:t>
            </a:r>
            <a:r>
              <a:rPr lang="nl-NL" sz="2400" dirty="0">
                <a:effectLst/>
                <a:latin typeface="Calibri" panose="020F0502020204030204" pitchFamily="34" charset="0"/>
                <a:ea typeface="Calibri" panose="020F0502020204030204" pitchFamily="34" charset="0"/>
              </a:rPr>
              <a:t>uderbijeenkomst specifiek over buitenlandstage in juli 2021</a:t>
            </a:r>
          </a:p>
          <a:p>
            <a:pPr marL="342900" lvl="0" indent="-342900" fontAlgn="base">
              <a:lnSpc>
                <a:spcPct val="150000"/>
              </a:lnSpc>
              <a:buFont typeface="+mj-lt"/>
              <a:buAutoNum type="arabicPeriod"/>
            </a:pPr>
            <a:r>
              <a:rPr lang="nl-NL" sz="2400" dirty="0">
                <a:effectLst/>
                <a:latin typeface="Calibri" panose="020F0502020204030204" pitchFamily="34" charset="0"/>
                <a:ea typeface="Times New Roman" panose="02020603050405020304" pitchFamily="18" charset="0"/>
                <a:cs typeface="Calibri" panose="020F0502020204030204" pitchFamily="34" charset="0"/>
              </a:rPr>
              <a:t>Stand van zaken gelopen stage uren tot nu toe &gt; Yoni </a:t>
            </a:r>
          </a:p>
          <a:p>
            <a:pPr marL="342900" lvl="0" indent="-342900" fontAlgn="base">
              <a:lnSpc>
                <a:spcPct val="150000"/>
              </a:lnSpc>
              <a:buFont typeface="+mj-lt"/>
              <a:buAutoNum type="arabicPeriod"/>
            </a:pPr>
            <a:r>
              <a:rPr lang="nl-NL" sz="2400" dirty="0">
                <a:latin typeface="Calibri" panose="020F0502020204030204" pitchFamily="34" charset="0"/>
                <a:ea typeface="Times New Roman" panose="02020603050405020304" pitchFamily="18" charset="0"/>
                <a:cs typeface="Calibri" panose="020F0502020204030204" pitchFamily="34" charset="0"/>
              </a:rPr>
              <a:t>International Award = buitenschools programma</a:t>
            </a:r>
            <a:endParaRPr lang="nl-NL" sz="24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50000"/>
              </a:lnSpc>
              <a:spcAft>
                <a:spcPts val="800"/>
              </a:spcAft>
              <a:buFont typeface="+mj-lt"/>
              <a:buAutoNum type="arabicPeriod"/>
            </a:pPr>
            <a:r>
              <a:rPr lang="nl-NL" sz="2400" dirty="0">
                <a:effectLst/>
                <a:latin typeface="Calibri" panose="020F0502020204030204" pitchFamily="34" charset="0"/>
                <a:ea typeface="Times New Roman" panose="02020603050405020304" pitchFamily="18" charset="0"/>
              </a:rPr>
              <a:t>Aankondiging scenario lj3p1 als er achterstand is</a:t>
            </a:r>
          </a:p>
          <a:p>
            <a:pPr marL="342900" lvl="0" indent="-342900">
              <a:lnSpc>
                <a:spcPct val="150000"/>
              </a:lnSpc>
              <a:spcAft>
                <a:spcPts val="800"/>
              </a:spcAft>
              <a:buFont typeface="+mj-lt"/>
              <a:buAutoNum type="arabicPeriod"/>
            </a:pPr>
            <a:r>
              <a:rPr lang="nl-NL" sz="2400" dirty="0">
                <a:latin typeface="Calibri" panose="020F0502020204030204" pitchFamily="34" charset="0"/>
              </a:rPr>
              <a:t>Rooster voor deze week! </a:t>
            </a:r>
            <a:endParaRPr lang="nl-NL" sz="2400" dirty="0"/>
          </a:p>
        </p:txBody>
      </p:sp>
      <p:sp>
        <p:nvSpPr>
          <p:cNvPr id="6" name="Tekstvak 5">
            <a:extLst>
              <a:ext uri="{FF2B5EF4-FFF2-40B4-BE49-F238E27FC236}">
                <a16:creationId xmlns:a16="http://schemas.microsoft.com/office/drawing/2014/main" id="{11AA47BA-A963-41EF-A978-8AB0B88DBA2B}"/>
              </a:ext>
            </a:extLst>
          </p:cNvPr>
          <p:cNvSpPr txBox="1"/>
          <p:nvPr/>
        </p:nvSpPr>
        <p:spPr>
          <a:xfrm>
            <a:off x="1447800" y="954327"/>
            <a:ext cx="5133975" cy="584775"/>
          </a:xfrm>
          <a:prstGeom prst="rect">
            <a:avLst/>
          </a:prstGeom>
          <a:noFill/>
        </p:spPr>
        <p:txBody>
          <a:bodyPr wrap="square" rtlCol="0">
            <a:spAutoFit/>
          </a:bodyPr>
          <a:lstStyle/>
          <a:p>
            <a:r>
              <a:rPr lang="nl-NL" sz="3200" b="1" dirty="0"/>
              <a:t>Programma van vandaag: </a:t>
            </a:r>
          </a:p>
        </p:txBody>
      </p:sp>
      <p:pic>
        <p:nvPicPr>
          <p:cNvPr id="7" name="Afbeelding 6">
            <a:extLst>
              <a:ext uri="{FF2B5EF4-FFF2-40B4-BE49-F238E27FC236}">
                <a16:creationId xmlns:a16="http://schemas.microsoft.com/office/drawing/2014/main" id="{6D847E7C-283C-4CAE-AB16-3BD24A975962}"/>
              </a:ext>
            </a:extLst>
          </p:cNvPr>
          <p:cNvPicPr>
            <a:picLocks noChangeAspect="1"/>
          </p:cNvPicPr>
          <p:nvPr/>
        </p:nvPicPr>
        <p:blipFill>
          <a:blip r:embed="rId2"/>
          <a:stretch>
            <a:fillRect/>
          </a:stretch>
        </p:blipFill>
        <p:spPr>
          <a:xfrm>
            <a:off x="8267700" y="3933955"/>
            <a:ext cx="2133600" cy="2133600"/>
          </a:xfrm>
          <a:prstGeom prst="rect">
            <a:avLst/>
          </a:prstGeom>
        </p:spPr>
      </p:pic>
    </p:spTree>
    <p:extLst>
      <p:ext uri="{BB962C8B-B14F-4D97-AF65-F5344CB8AC3E}">
        <p14:creationId xmlns:p14="http://schemas.microsoft.com/office/powerpoint/2010/main" val="1705894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0AB5E4D-19E3-40BD-8C32-ADF422F13A10}"/>
              </a:ext>
            </a:extLst>
          </p:cNvPr>
          <p:cNvPicPr>
            <a:picLocks noChangeAspect="1"/>
          </p:cNvPicPr>
          <p:nvPr/>
        </p:nvPicPr>
        <p:blipFill>
          <a:blip r:embed="rId2"/>
          <a:stretch>
            <a:fillRect/>
          </a:stretch>
        </p:blipFill>
        <p:spPr>
          <a:xfrm>
            <a:off x="3548062" y="1654797"/>
            <a:ext cx="5910264" cy="41778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kstvak 5">
            <a:extLst>
              <a:ext uri="{FF2B5EF4-FFF2-40B4-BE49-F238E27FC236}">
                <a16:creationId xmlns:a16="http://schemas.microsoft.com/office/drawing/2014/main" id="{0B35A0AB-9908-458E-A37F-1D8DD845F779}"/>
              </a:ext>
            </a:extLst>
          </p:cNvPr>
          <p:cNvSpPr txBox="1"/>
          <p:nvPr/>
        </p:nvSpPr>
        <p:spPr>
          <a:xfrm>
            <a:off x="1150144" y="1071057"/>
            <a:ext cx="6338886" cy="461665"/>
          </a:xfrm>
          <a:prstGeom prst="rect">
            <a:avLst/>
          </a:prstGeom>
          <a:noFill/>
        </p:spPr>
        <p:txBody>
          <a:bodyPr wrap="square">
            <a:spAutoFit/>
          </a:bodyPr>
          <a:lstStyle/>
          <a:p>
            <a:r>
              <a:rPr lang="nl-NL" sz="2400" b="1" dirty="0"/>
              <a:t>1. Buitenlandstage en aangepast scenario</a:t>
            </a:r>
          </a:p>
        </p:txBody>
      </p:sp>
      <p:sp>
        <p:nvSpPr>
          <p:cNvPr id="8" name="Tekstvak 7">
            <a:extLst>
              <a:ext uri="{FF2B5EF4-FFF2-40B4-BE49-F238E27FC236}">
                <a16:creationId xmlns:a16="http://schemas.microsoft.com/office/drawing/2014/main" id="{2CDEFB26-2941-4A12-8616-E47850980B39}"/>
              </a:ext>
            </a:extLst>
          </p:cNvPr>
          <p:cNvSpPr txBox="1"/>
          <p:nvPr/>
        </p:nvSpPr>
        <p:spPr>
          <a:xfrm>
            <a:off x="1276351" y="5954694"/>
            <a:ext cx="11420474" cy="646331"/>
          </a:xfrm>
          <a:prstGeom prst="rect">
            <a:avLst/>
          </a:prstGeom>
          <a:noFill/>
        </p:spPr>
        <p:txBody>
          <a:bodyPr wrap="square">
            <a:spAutoFit/>
          </a:bodyPr>
          <a:lstStyle/>
          <a:p>
            <a:r>
              <a:rPr lang="nl-NL" dirty="0"/>
              <a:t>Wereldkaart reisadviezen met kleurcodes per land, 9 december 2020 volgens https://www.nederlandwereldwijd.nl/documenten/vragen-en-antwoorden/welke-landen-hebben-welke-kleurcode</a:t>
            </a:r>
          </a:p>
        </p:txBody>
      </p:sp>
    </p:spTree>
    <p:extLst>
      <p:ext uri="{BB962C8B-B14F-4D97-AF65-F5344CB8AC3E}">
        <p14:creationId xmlns:p14="http://schemas.microsoft.com/office/powerpoint/2010/main" val="2268149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b="1" dirty="0"/>
              <a:t>Aangepast programma voor jullie 2-e en 3-e jaar</a:t>
            </a:r>
          </a:p>
        </p:txBody>
      </p:sp>
      <p:sp>
        <p:nvSpPr>
          <p:cNvPr id="3" name="Tekstvak 2">
            <a:extLst>
              <a:ext uri="{FF2B5EF4-FFF2-40B4-BE49-F238E27FC236}">
                <a16:creationId xmlns:a16="http://schemas.microsoft.com/office/drawing/2014/main" id="{C1F837B5-AF0A-473D-A284-BB2D9D75B789}"/>
              </a:ext>
            </a:extLst>
          </p:cNvPr>
          <p:cNvSpPr txBox="1"/>
          <p:nvPr/>
        </p:nvSpPr>
        <p:spPr>
          <a:xfrm>
            <a:off x="838200" y="1443038"/>
            <a:ext cx="11068050" cy="4801314"/>
          </a:xfrm>
          <a:prstGeom prst="rect">
            <a:avLst/>
          </a:prstGeom>
          <a:noFill/>
        </p:spPr>
        <p:txBody>
          <a:bodyPr wrap="square" rtlCol="0">
            <a:spAutoFit/>
          </a:bodyPr>
          <a:lstStyle/>
          <a:p>
            <a:r>
              <a:rPr lang="nl-NL" b="1" dirty="0"/>
              <a:t>Aanleiding</a:t>
            </a:r>
          </a:p>
          <a:p>
            <a:endParaRPr lang="nl-NL" dirty="0"/>
          </a:p>
          <a:p>
            <a:r>
              <a:rPr lang="nl-NL" dirty="0"/>
              <a:t>Door Corona zijn de mogelijkheden om te reizen en te verblijven in het buitenland op dit moment niet haalbaar. Er zijn helaas geen zogenaamde ‘groene landen’ waar jullie onder verantwoordelijkheid van Helicon naar toe kunnen. </a:t>
            </a:r>
          </a:p>
          <a:p>
            <a:endParaRPr lang="nl-NL" dirty="0"/>
          </a:p>
          <a:p>
            <a:r>
              <a:rPr lang="nl-NL" dirty="0"/>
              <a:t>Aangezien we niet in de toekomst kunnen kijken en we weten dat een buitenland stage heel veel voorbereiding vraagt, hebben we nu een besluit genomen. </a:t>
            </a:r>
          </a:p>
          <a:p>
            <a:endParaRPr lang="nl-NL" dirty="0"/>
          </a:p>
          <a:p>
            <a:r>
              <a:rPr lang="nl-NL" b="1" dirty="0"/>
              <a:t>Aangepast programma </a:t>
            </a:r>
          </a:p>
          <a:p>
            <a:endParaRPr lang="nl-NL" dirty="0"/>
          </a:p>
          <a:p>
            <a:r>
              <a:rPr lang="nl-NL" dirty="0"/>
              <a:t>Jullie rooster voor dit jaar en volgend schooljaar hebben we omgegooid.  Jullie buitenlandstage staat gepland voor P2 in jullie derde leerjaar. We hopen dat er in het najaar van 2021 meer mogelijkheden zijn om in het buitenland stage te lopen. </a:t>
            </a:r>
          </a:p>
          <a:p>
            <a:endParaRPr lang="nl-NL" dirty="0"/>
          </a:p>
          <a:p>
            <a:r>
              <a:rPr lang="nl-NL" b="1" dirty="0"/>
              <a:t>Hoe ziet dat er dan allemaal uit: </a:t>
            </a:r>
          </a:p>
          <a:p>
            <a:endParaRPr lang="nl-NL" dirty="0"/>
          </a:p>
          <a:p>
            <a:endParaRPr lang="nl-NL" dirty="0"/>
          </a:p>
        </p:txBody>
      </p:sp>
    </p:spTree>
    <p:extLst>
      <p:ext uri="{BB962C8B-B14F-4D97-AF65-F5344CB8AC3E}">
        <p14:creationId xmlns:p14="http://schemas.microsoft.com/office/powerpoint/2010/main" val="395572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92662FE-160F-4385-8A31-7F8E1BA3B0A8}"/>
              </a:ext>
            </a:extLst>
          </p:cNvPr>
          <p:cNvSpPr txBox="1"/>
          <p:nvPr/>
        </p:nvSpPr>
        <p:spPr>
          <a:xfrm>
            <a:off x="547688" y="1032629"/>
            <a:ext cx="5072062" cy="4062651"/>
          </a:xfrm>
          <a:prstGeom prst="rect">
            <a:avLst/>
          </a:prstGeom>
          <a:noFill/>
          <a:ln w="28575">
            <a:solidFill>
              <a:schemeClr val="tx1"/>
            </a:solidFill>
          </a:ln>
        </p:spPr>
        <p:txBody>
          <a:bodyPr wrap="square">
            <a:spAutoFit/>
          </a:bodyPr>
          <a:lstStyle/>
          <a:p>
            <a:r>
              <a:rPr lang="nl-NL" sz="2400" dirty="0"/>
              <a:t>Schooljaar 2020 - 2021 </a:t>
            </a:r>
          </a:p>
          <a:p>
            <a:endParaRPr lang="nl-NL" dirty="0"/>
          </a:p>
          <a:p>
            <a:endParaRPr lang="nl-NL" dirty="0"/>
          </a:p>
          <a:p>
            <a:r>
              <a:rPr lang="nl-NL" dirty="0"/>
              <a:t>P1: Stage + keuzedeel Inspelen op Innovaties  </a:t>
            </a:r>
          </a:p>
          <a:p>
            <a:endParaRPr lang="nl-NL" dirty="0"/>
          </a:p>
          <a:p>
            <a:r>
              <a:rPr lang="nl-NL" dirty="0"/>
              <a:t>P2: IBS Mijn onderneming  </a:t>
            </a:r>
          </a:p>
          <a:p>
            <a:endParaRPr lang="nl-NL" dirty="0"/>
          </a:p>
          <a:p>
            <a:r>
              <a:rPr lang="nl-NL" dirty="0"/>
              <a:t>P3: IBS Community verbonden  </a:t>
            </a:r>
          </a:p>
          <a:p>
            <a:endParaRPr lang="nl-NL" dirty="0"/>
          </a:p>
          <a:p>
            <a:r>
              <a:rPr lang="nl-NL" dirty="0"/>
              <a:t>P4: Binnenlandstage + verdiepende keuzedelen (onder voorbehoud: Jongerenwerk, Levende tuin, Coaching in de </a:t>
            </a:r>
            <a:r>
              <a:rPr lang="nl-NL" dirty="0" err="1"/>
              <a:t>wellness</a:t>
            </a:r>
            <a:r>
              <a:rPr lang="nl-NL" dirty="0"/>
              <a:t>) </a:t>
            </a:r>
            <a:r>
              <a:rPr lang="nl-NL" b="1" dirty="0"/>
              <a:t>stage hoeft niet in eigen </a:t>
            </a:r>
            <a:r>
              <a:rPr lang="nl-NL" b="1" dirty="0" err="1"/>
              <a:t>crebo</a:t>
            </a:r>
            <a:r>
              <a:rPr lang="nl-NL" b="1" dirty="0"/>
              <a:t> door keuzedelen. </a:t>
            </a:r>
          </a:p>
          <a:p>
            <a:endParaRPr lang="nl-NL" dirty="0"/>
          </a:p>
        </p:txBody>
      </p:sp>
      <p:sp>
        <p:nvSpPr>
          <p:cNvPr id="5" name="Tekstvak 4">
            <a:extLst>
              <a:ext uri="{FF2B5EF4-FFF2-40B4-BE49-F238E27FC236}">
                <a16:creationId xmlns:a16="http://schemas.microsoft.com/office/drawing/2014/main" id="{002EA3EC-14A7-4D58-95DC-B9420654AE8A}"/>
              </a:ext>
            </a:extLst>
          </p:cNvPr>
          <p:cNvSpPr txBox="1"/>
          <p:nvPr/>
        </p:nvSpPr>
        <p:spPr>
          <a:xfrm>
            <a:off x="6400800" y="986462"/>
            <a:ext cx="5353050" cy="3600986"/>
          </a:xfrm>
          <a:prstGeom prst="rect">
            <a:avLst/>
          </a:prstGeom>
          <a:noFill/>
          <a:ln w="28575">
            <a:solidFill>
              <a:schemeClr val="tx1"/>
            </a:solidFill>
          </a:ln>
        </p:spPr>
        <p:txBody>
          <a:bodyPr wrap="square">
            <a:spAutoFit/>
          </a:bodyPr>
          <a:lstStyle/>
          <a:p>
            <a:r>
              <a:rPr lang="nl-NL" sz="2400" dirty="0"/>
              <a:t>Schooljaar 2021 - 2022 (dan zijn jullie derde </a:t>
            </a:r>
            <a:r>
              <a:rPr lang="nl-NL" sz="2400" dirty="0" err="1"/>
              <a:t>jaars</a:t>
            </a:r>
            <a:r>
              <a:rPr lang="nl-NL" sz="2400" dirty="0"/>
              <a:t>):</a:t>
            </a:r>
          </a:p>
          <a:p>
            <a:r>
              <a:rPr lang="nl-NL" dirty="0"/>
              <a:t>  </a:t>
            </a:r>
          </a:p>
          <a:p>
            <a:endParaRPr lang="nl-NL" dirty="0"/>
          </a:p>
          <a:p>
            <a:r>
              <a:rPr lang="nl-NL" dirty="0"/>
              <a:t>P1: IBS Leefbare stad  </a:t>
            </a:r>
          </a:p>
          <a:p>
            <a:endParaRPr lang="nl-NL" dirty="0"/>
          </a:p>
          <a:p>
            <a:r>
              <a:rPr lang="nl-NL" dirty="0"/>
              <a:t>P2: Buitenlandstage = Keuzedeel Internationalisering  </a:t>
            </a:r>
          </a:p>
          <a:p>
            <a:endParaRPr lang="nl-NL" dirty="0"/>
          </a:p>
          <a:p>
            <a:r>
              <a:rPr lang="nl-NL" dirty="0"/>
              <a:t>P3: IBS Stad van de Toekomst </a:t>
            </a:r>
          </a:p>
          <a:p>
            <a:endParaRPr lang="nl-NL" dirty="0"/>
          </a:p>
          <a:p>
            <a:r>
              <a:rPr lang="nl-NL" dirty="0"/>
              <a:t>P4: Afrondende stage + Proeve    </a:t>
            </a:r>
          </a:p>
          <a:p>
            <a:endParaRPr lang="nl-NL" dirty="0"/>
          </a:p>
        </p:txBody>
      </p:sp>
      <p:pic>
        <p:nvPicPr>
          <p:cNvPr id="6" name="Afbeelding 5">
            <a:extLst>
              <a:ext uri="{FF2B5EF4-FFF2-40B4-BE49-F238E27FC236}">
                <a16:creationId xmlns:a16="http://schemas.microsoft.com/office/drawing/2014/main" id="{46D250C0-0642-4456-B13B-7BAC59DF70B5}"/>
              </a:ext>
            </a:extLst>
          </p:cNvPr>
          <p:cNvPicPr>
            <a:picLocks noChangeAspect="1"/>
          </p:cNvPicPr>
          <p:nvPr/>
        </p:nvPicPr>
        <p:blipFill>
          <a:blip r:embed="rId2"/>
          <a:stretch>
            <a:fillRect/>
          </a:stretch>
        </p:blipFill>
        <p:spPr>
          <a:xfrm>
            <a:off x="6400800" y="4781110"/>
            <a:ext cx="3383573" cy="1353429"/>
          </a:xfrm>
          <a:prstGeom prst="rect">
            <a:avLst/>
          </a:prstGeom>
        </p:spPr>
      </p:pic>
    </p:spTree>
    <p:extLst>
      <p:ext uri="{BB962C8B-B14F-4D97-AF65-F5344CB8AC3E}">
        <p14:creationId xmlns:p14="http://schemas.microsoft.com/office/powerpoint/2010/main" val="3944886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99F82D58-3D8F-423A-9D11-83AD0466F75A}"/>
              </a:ext>
            </a:extLst>
          </p:cNvPr>
          <p:cNvGraphicFramePr>
            <a:graphicFrameLocks noGrp="1"/>
          </p:cNvGraphicFramePr>
          <p:nvPr>
            <p:extLst>
              <p:ext uri="{D42A27DB-BD31-4B8C-83A1-F6EECF244321}">
                <p14:modId xmlns:p14="http://schemas.microsoft.com/office/powerpoint/2010/main" val="3005870362"/>
              </p:ext>
            </p:extLst>
          </p:nvPr>
        </p:nvGraphicFramePr>
        <p:xfrm>
          <a:off x="1081087" y="1499646"/>
          <a:ext cx="10177463" cy="3858707"/>
        </p:xfrm>
        <a:graphic>
          <a:graphicData uri="http://schemas.openxmlformats.org/drawingml/2006/table">
            <a:tbl>
              <a:tblPr firstRow="1" firstCol="1" bandRow="1"/>
              <a:tblGrid>
                <a:gridCol w="2429755">
                  <a:extLst>
                    <a:ext uri="{9D8B030D-6E8A-4147-A177-3AD203B41FA5}">
                      <a16:colId xmlns:a16="http://schemas.microsoft.com/office/drawing/2014/main" val="1621559942"/>
                    </a:ext>
                  </a:extLst>
                </a:gridCol>
                <a:gridCol w="7747708">
                  <a:extLst>
                    <a:ext uri="{9D8B030D-6E8A-4147-A177-3AD203B41FA5}">
                      <a16:colId xmlns:a16="http://schemas.microsoft.com/office/drawing/2014/main" val="1378135047"/>
                    </a:ext>
                  </a:extLst>
                </a:gridCol>
              </a:tblGrid>
              <a:tr h="245557">
                <a:tc>
                  <a:txBody>
                    <a:bodyPr/>
                    <a:lstStyle/>
                    <a:p>
                      <a:pPr fontAlgn="base"/>
                      <a:r>
                        <a:rPr lang="nl-NL" sz="2000" b="1">
                          <a:effectLst/>
                          <a:latin typeface="Calibri" panose="020F0502020204030204" pitchFamily="34" charset="0"/>
                          <a:ea typeface="Times New Roman" panose="02020603050405020304" pitchFamily="18" charset="0"/>
                          <a:cs typeface="Times New Roman" panose="02020603050405020304" pitchFamily="18" charset="0"/>
                        </a:rPr>
                        <a:t>Wanneer </a:t>
                      </a:r>
                      <a:endParaRPr lang="nl-N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859" marR="5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nl-NL" sz="2000" b="1" dirty="0">
                          <a:effectLst/>
                          <a:latin typeface="Calibri" panose="020F0502020204030204" pitchFamily="34" charset="0"/>
                          <a:ea typeface="Times New Roman" panose="02020603050405020304" pitchFamily="18" charset="0"/>
                          <a:cs typeface="Times New Roman" panose="02020603050405020304" pitchFamily="18" charset="0"/>
                        </a:rPr>
                        <a:t>Wat </a:t>
                      </a:r>
                      <a:endParaRPr lang="nl-N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859" marR="5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3183096"/>
                  </a:ext>
                </a:extLst>
              </a:tr>
              <a:tr h="319593">
                <a:tc>
                  <a:txBody>
                    <a:bodyPr/>
                    <a:lstStyle/>
                    <a:p>
                      <a:pPr fontAlgn="base"/>
                      <a:r>
                        <a:rPr lang="nl-NL" sz="2000">
                          <a:effectLst/>
                          <a:latin typeface="Calibri" panose="020F0502020204030204" pitchFamily="34" charset="0"/>
                          <a:ea typeface="Times New Roman" panose="02020603050405020304" pitchFamily="18" charset="0"/>
                          <a:cs typeface="Times New Roman" panose="02020603050405020304" pitchFamily="18" charset="0"/>
                        </a:rPr>
                        <a:t>Week 51 </a:t>
                      </a:r>
                      <a:endParaRPr lang="nl-N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859" marR="5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nl-NL" sz="2000" dirty="0">
                          <a:effectLst/>
                          <a:latin typeface="Calibri" panose="020F0502020204030204" pitchFamily="34" charset="0"/>
                          <a:ea typeface="Times New Roman" panose="02020603050405020304" pitchFamily="18" charset="0"/>
                          <a:cs typeface="Times New Roman" panose="02020603050405020304" pitchFamily="18" charset="0"/>
                        </a:rPr>
                        <a:t>Studenten informeren</a:t>
                      </a:r>
                    </a:p>
                  </a:txBody>
                  <a:tcPr marL="52859" marR="5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917273"/>
                  </a:ext>
                </a:extLst>
              </a:tr>
              <a:tr h="252255">
                <a:tc>
                  <a:txBody>
                    <a:bodyPr/>
                    <a:lstStyle/>
                    <a:p>
                      <a:pPr fontAlgn="base"/>
                      <a:r>
                        <a:rPr lang="nl-NL" sz="2000">
                          <a:effectLst/>
                          <a:latin typeface="Calibri" panose="020F0502020204030204" pitchFamily="34" charset="0"/>
                          <a:ea typeface="Times New Roman" panose="02020603050405020304" pitchFamily="18" charset="0"/>
                          <a:cs typeface="Times New Roman" panose="02020603050405020304" pitchFamily="18" charset="0"/>
                        </a:rPr>
                        <a:t>Week 51</a:t>
                      </a:r>
                      <a:endParaRPr lang="nl-N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859" marR="5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nl-NL" sz="2000" dirty="0">
                          <a:effectLst/>
                          <a:latin typeface="Calibri" panose="020F0502020204030204" pitchFamily="34" charset="0"/>
                          <a:ea typeface="Times New Roman" panose="02020603050405020304" pitchFamily="18" charset="0"/>
                          <a:cs typeface="Times New Roman" panose="02020603050405020304" pitchFamily="18" charset="0"/>
                        </a:rPr>
                        <a:t>Nieuwsbrief ouders</a:t>
                      </a:r>
                      <a:endParaRPr lang="nl-N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859" marR="5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53943"/>
                  </a:ext>
                </a:extLst>
              </a:tr>
              <a:tr h="245557">
                <a:tc>
                  <a:txBody>
                    <a:bodyPr/>
                    <a:lstStyle/>
                    <a:p>
                      <a:pPr fontAlgn="base"/>
                      <a:r>
                        <a:rPr lang="nl-NL" sz="2000">
                          <a:effectLst/>
                          <a:latin typeface="Calibri" panose="020F0502020204030204" pitchFamily="34" charset="0"/>
                          <a:ea typeface="Times New Roman" panose="02020603050405020304" pitchFamily="18" charset="0"/>
                          <a:cs typeface="Times New Roman" panose="02020603050405020304" pitchFamily="18" charset="0"/>
                        </a:rPr>
                        <a:t>Week 3 </a:t>
                      </a:r>
                      <a:endParaRPr lang="nl-N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859" marR="5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nl-NL" sz="2000" dirty="0">
                          <a:effectLst/>
                          <a:latin typeface="Calibri" panose="020F0502020204030204" pitchFamily="34" charset="0"/>
                          <a:ea typeface="Times New Roman" panose="02020603050405020304" pitchFamily="18" charset="0"/>
                          <a:cs typeface="Times New Roman" panose="02020603050405020304" pitchFamily="18" charset="0"/>
                        </a:rPr>
                        <a:t>Dinsdag 19 januari 2021 info via video en chat aan ouders via Teams </a:t>
                      </a:r>
                      <a:endParaRPr lang="nl-N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859" marR="5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574931"/>
                  </a:ext>
                </a:extLst>
              </a:tr>
              <a:tr h="245557">
                <a:tc>
                  <a:txBody>
                    <a:bodyPr/>
                    <a:lstStyle/>
                    <a:p>
                      <a:pPr fontAlgn="base"/>
                      <a:r>
                        <a:rPr lang="nl-NL" sz="2000" dirty="0">
                          <a:effectLst/>
                          <a:latin typeface="Calibri" panose="020F0502020204030204" pitchFamily="34" charset="0"/>
                          <a:ea typeface="Times New Roman" panose="02020603050405020304" pitchFamily="18" charset="0"/>
                          <a:cs typeface="Times New Roman" panose="02020603050405020304" pitchFamily="18" charset="0"/>
                        </a:rPr>
                        <a:t>Vanaf week 5 </a:t>
                      </a:r>
                      <a:endParaRPr lang="nl-N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859" marR="5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nl-NL" sz="2000" dirty="0">
                          <a:effectLst/>
                          <a:latin typeface="Calibri" panose="020F0502020204030204" pitchFamily="34" charset="0"/>
                          <a:ea typeface="Times New Roman" panose="02020603050405020304" pitchFamily="18" charset="0"/>
                          <a:cs typeface="Times New Roman" panose="02020603050405020304" pitchFamily="18" charset="0"/>
                        </a:rPr>
                        <a:t>Periode 3 (tijdens L&amp;O) voorbereiding binnenlandstage P4</a:t>
                      </a:r>
                      <a:endParaRPr lang="nl-N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859" marR="5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888038"/>
                  </a:ext>
                </a:extLst>
              </a:tr>
              <a:tr h="491114">
                <a:tc>
                  <a:txBody>
                    <a:bodyPr/>
                    <a:lstStyle/>
                    <a:p>
                      <a:pPr fontAlgn="base"/>
                      <a:r>
                        <a:rPr lang="nl-NL" sz="2000">
                          <a:effectLst/>
                          <a:latin typeface="Calibri" panose="020F0502020204030204" pitchFamily="34" charset="0"/>
                          <a:ea typeface="Times New Roman" panose="02020603050405020304" pitchFamily="18" charset="0"/>
                          <a:cs typeface="Times New Roman" panose="02020603050405020304" pitchFamily="18" charset="0"/>
                        </a:rPr>
                        <a:t>Week 8 en 9 </a:t>
                      </a:r>
                      <a:endParaRPr lang="nl-N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859" marR="5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nl-NL" sz="2000" dirty="0">
                          <a:effectLst/>
                          <a:latin typeface="Calibri" panose="020F0502020204030204" pitchFamily="34" charset="0"/>
                          <a:ea typeface="Times New Roman" panose="02020603050405020304" pitchFamily="18" charset="0"/>
                          <a:cs typeface="Times New Roman" panose="02020603050405020304" pitchFamily="18" charset="0"/>
                        </a:rPr>
                        <a:t>Oudergesprekken (kennismaking coach, stand-van-zaken, stage uren, vragen over buitenlandstage etc.) </a:t>
                      </a:r>
                      <a:endParaRPr lang="nl-N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859" marR="5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8660310"/>
                  </a:ext>
                </a:extLst>
              </a:tr>
              <a:tr h="491114">
                <a:tc>
                  <a:txBody>
                    <a:bodyPr/>
                    <a:lstStyle/>
                    <a:p>
                      <a:pPr fontAlgn="base"/>
                      <a:r>
                        <a:rPr lang="nl-NL" sz="2000" dirty="0">
                          <a:effectLst/>
                          <a:latin typeface="Calibri" panose="020F0502020204030204" pitchFamily="34" charset="0"/>
                          <a:ea typeface="Times New Roman" panose="02020603050405020304" pitchFamily="18" charset="0"/>
                          <a:cs typeface="Times New Roman" panose="02020603050405020304" pitchFamily="18" charset="0"/>
                        </a:rPr>
                        <a:t>Vanaf week 16 = P4</a:t>
                      </a:r>
                      <a:endParaRPr lang="nl-N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859" marR="5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nl-NL" sz="2000" dirty="0">
                          <a:effectLst/>
                          <a:latin typeface="Calibri" panose="020F0502020204030204" pitchFamily="34" charset="0"/>
                          <a:ea typeface="Times New Roman" panose="02020603050405020304" pitchFamily="18" charset="0"/>
                          <a:cs typeface="Times New Roman" panose="02020603050405020304" pitchFamily="18" charset="0"/>
                        </a:rPr>
                        <a:t>Start stage binnenland &amp; keuzedeel. </a:t>
                      </a:r>
                      <a:endParaRPr lang="nl-N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859" marR="5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324745"/>
                  </a:ext>
                </a:extLst>
              </a:tr>
              <a:tr h="491114">
                <a:tc>
                  <a:txBody>
                    <a:bodyPr/>
                    <a:lstStyle/>
                    <a:p>
                      <a:pPr fontAlgn="base"/>
                      <a:r>
                        <a:rPr lang="nl-NL" sz="2000">
                          <a:effectLst/>
                          <a:latin typeface="Calibri" panose="020F0502020204030204" pitchFamily="34" charset="0"/>
                          <a:ea typeface="Times New Roman" panose="02020603050405020304" pitchFamily="18" charset="0"/>
                          <a:cs typeface="Times New Roman" panose="02020603050405020304" pitchFamily="18" charset="0"/>
                        </a:rPr>
                        <a:t>Week 25 </a:t>
                      </a:r>
                      <a:endParaRPr lang="nl-N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859" marR="5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nl-NL" sz="2000" dirty="0">
                          <a:effectLst/>
                          <a:latin typeface="Calibri" panose="020F0502020204030204" pitchFamily="34" charset="0"/>
                          <a:ea typeface="Times New Roman" panose="02020603050405020304" pitchFamily="18" charset="0"/>
                          <a:cs typeface="Times New Roman" panose="02020603050405020304" pitchFamily="18" charset="0"/>
                        </a:rPr>
                        <a:t>Ouderbijeenkomst over buitenlandstage en alle voorbereidingen (op maandagavond 21 juni?) </a:t>
                      </a:r>
                      <a:endParaRPr lang="nl-N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859" marR="5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058016"/>
                  </a:ext>
                </a:extLst>
              </a:tr>
              <a:tr h="245557">
                <a:tc>
                  <a:txBody>
                    <a:bodyPr/>
                    <a:lstStyle/>
                    <a:p>
                      <a:pPr fontAlgn="base"/>
                      <a:r>
                        <a:rPr lang="nl-NL" sz="2000">
                          <a:effectLst/>
                          <a:latin typeface="Calibri" panose="020F0502020204030204" pitchFamily="34" charset="0"/>
                          <a:ea typeface="Times New Roman" panose="02020603050405020304" pitchFamily="18" charset="0"/>
                          <a:cs typeface="Times New Roman" panose="02020603050405020304" pitchFamily="18" charset="0"/>
                        </a:rPr>
                        <a:t>Week 27</a:t>
                      </a:r>
                      <a:endParaRPr lang="nl-N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859" marR="5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nl-NL" sz="2000" dirty="0">
                          <a:effectLst/>
                          <a:latin typeface="Calibri" panose="020F0502020204030204" pitchFamily="34" charset="0"/>
                          <a:ea typeface="Times New Roman" panose="02020603050405020304" pitchFamily="18" charset="0"/>
                          <a:cs typeface="Times New Roman" panose="02020603050405020304" pitchFamily="18" charset="0"/>
                        </a:rPr>
                        <a:t>Brief met ‘stand van zaken’ naar studenten </a:t>
                      </a:r>
                      <a:endParaRPr lang="nl-N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859" marR="5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510284"/>
                  </a:ext>
                </a:extLst>
              </a:tr>
              <a:tr h="245557">
                <a:tc>
                  <a:txBody>
                    <a:bodyPr/>
                    <a:lstStyle/>
                    <a:p>
                      <a:pPr fontAlgn="base"/>
                      <a:r>
                        <a:rPr lang="nl-NL" sz="2000">
                          <a:effectLst/>
                          <a:latin typeface="Calibri" panose="020F0502020204030204" pitchFamily="34" charset="0"/>
                          <a:ea typeface="Times New Roman" panose="02020603050405020304" pitchFamily="18" charset="0"/>
                          <a:cs typeface="Times New Roman" panose="02020603050405020304" pitchFamily="18" charset="0"/>
                        </a:rPr>
                        <a:t>Week 29</a:t>
                      </a:r>
                      <a:endParaRPr lang="nl-N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859" marR="5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nl-NL" sz="2000" dirty="0">
                          <a:effectLst/>
                          <a:latin typeface="Calibri" panose="020F0502020204030204" pitchFamily="34" charset="0"/>
                          <a:ea typeface="Times New Roman" panose="02020603050405020304" pitchFamily="18" charset="0"/>
                          <a:cs typeface="Times New Roman" panose="02020603050405020304" pitchFamily="18" charset="0"/>
                        </a:rPr>
                        <a:t>Start zomervakantie 2021</a:t>
                      </a:r>
                      <a:endParaRPr lang="nl-N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859" marR="52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343607"/>
                  </a:ext>
                </a:extLst>
              </a:tr>
            </a:tbl>
          </a:graphicData>
        </a:graphic>
      </p:graphicFrame>
      <p:sp>
        <p:nvSpPr>
          <p:cNvPr id="4" name="Titel 1">
            <a:extLst>
              <a:ext uri="{FF2B5EF4-FFF2-40B4-BE49-F238E27FC236}">
                <a16:creationId xmlns:a16="http://schemas.microsoft.com/office/drawing/2014/main" id="{B6950A9A-72A4-4C10-9A19-991CDDAB301B}"/>
              </a:ext>
            </a:extLst>
          </p:cNvPr>
          <p:cNvSpPr txBox="1">
            <a:spLocks/>
          </p:cNvSpPr>
          <p:nvPr/>
        </p:nvSpPr>
        <p:spPr>
          <a:xfrm>
            <a:off x="1000125" y="622300"/>
            <a:ext cx="10515600" cy="132556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r>
              <a:rPr lang="nl-NL" sz="4000" b="1" dirty="0"/>
              <a:t>Planning tot aan de zomervakantie: </a:t>
            </a:r>
          </a:p>
        </p:txBody>
      </p:sp>
      <p:pic>
        <p:nvPicPr>
          <p:cNvPr id="2" name="Afbeelding 1">
            <a:extLst>
              <a:ext uri="{FF2B5EF4-FFF2-40B4-BE49-F238E27FC236}">
                <a16:creationId xmlns:a16="http://schemas.microsoft.com/office/drawing/2014/main" id="{BED6DD59-B031-4706-9965-F0CFCFE67D41}"/>
              </a:ext>
            </a:extLst>
          </p:cNvPr>
          <p:cNvPicPr>
            <a:picLocks noChangeAspect="1"/>
          </p:cNvPicPr>
          <p:nvPr/>
        </p:nvPicPr>
        <p:blipFill>
          <a:blip r:embed="rId2"/>
          <a:stretch>
            <a:fillRect/>
          </a:stretch>
        </p:blipFill>
        <p:spPr>
          <a:xfrm>
            <a:off x="9043987" y="5253037"/>
            <a:ext cx="2655539" cy="1109663"/>
          </a:xfrm>
          <a:prstGeom prst="rect">
            <a:avLst/>
          </a:prstGeom>
        </p:spPr>
      </p:pic>
    </p:spTree>
    <p:extLst>
      <p:ext uri="{BB962C8B-B14F-4D97-AF65-F5344CB8AC3E}">
        <p14:creationId xmlns:p14="http://schemas.microsoft.com/office/powerpoint/2010/main" val="120278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02D0D30-8FAF-43CF-B124-BB745B5BC9C2}"/>
              </a:ext>
            </a:extLst>
          </p:cNvPr>
          <p:cNvPicPr>
            <a:picLocks noChangeAspect="1"/>
          </p:cNvPicPr>
          <p:nvPr/>
        </p:nvPicPr>
        <p:blipFill>
          <a:blip r:embed="rId2"/>
          <a:stretch>
            <a:fillRect/>
          </a:stretch>
        </p:blipFill>
        <p:spPr>
          <a:xfrm>
            <a:off x="3200400" y="1473993"/>
            <a:ext cx="6848475" cy="3424238"/>
          </a:xfrm>
          <a:prstGeom prst="rect">
            <a:avLst/>
          </a:prstGeom>
        </p:spPr>
      </p:pic>
      <p:sp>
        <p:nvSpPr>
          <p:cNvPr id="2" name="Tekstvak 1">
            <a:extLst>
              <a:ext uri="{FF2B5EF4-FFF2-40B4-BE49-F238E27FC236}">
                <a16:creationId xmlns:a16="http://schemas.microsoft.com/office/drawing/2014/main" id="{170DC1AA-4740-4302-90AE-13B2AE6BB512}"/>
              </a:ext>
            </a:extLst>
          </p:cNvPr>
          <p:cNvSpPr txBox="1"/>
          <p:nvPr/>
        </p:nvSpPr>
        <p:spPr>
          <a:xfrm>
            <a:off x="3419475" y="5295899"/>
            <a:ext cx="6629400" cy="923330"/>
          </a:xfrm>
          <a:prstGeom prst="rect">
            <a:avLst/>
          </a:prstGeom>
          <a:noFill/>
        </p:spPr>
        <p:txBody>
          <a:bodyPr wrap="square" rtlCol="0">
            <a:spAutoFit/>
          </a:bodyPr>
          <a:lstStyle/>
          <a:p>
            <a:pPr algn="ctr"/>
            <a:r>
              <a:rPr lang="nl-NL" dirty="0"/>
              <a:t>Binnenland stage: Yoni </a:t>
            </a:r>
          </a:p>
          <a:p>
            <a:pPr algn="ctr"/>
            <a:r>
              <a:rPr lang="nl-NL" dirty="0"/>
              <a:t>Buitenland stage: Pascalle </a:t>
            </a:r>
          </a:p>
          <a:p>
            <a:pPr algn="ctr"/>
            <a:endParaRPr lang="nl-NL" dirty="0"/>
          </a:p>
        </p:txBody>
      </p:sp>
    </p:spTree>
    <p:extLst>
      <p:ext uri="{BB962C8B-B14F-4D97-AF65-F5344CB8AC3E}">
        <p14:creationId xmlns:p14="http://schemas.microsoft.com/office/powerpoint/2010/main" val="3199202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7A0593EE-5450-46C0-B1EF-A4432A53EB02}"/>
              </a:ext>
            </a:extLst>
          </p:cNvPr>
          <p:cNvSpPr txBox="1"/>
          <p:nvPr/>
        </p:nvSpPr>
        <p:spPr>
          <a:xfrm>
            <a:off x="1266825" y="1166307"/>
            <a:ext cx="6338886" cy="461665"/>
          </a:xfrm>
          <a:prstGeom prst="rect">
            <a:avLst/>
          </a:prstGeom>
          <a:noFill/>
        </p:spPr>
        <p:txBody>
          <a:bodyPr wrap="square">
            <a:spAutoFit/>
          </a:bodyPr>
          <a:lstStyle/>
          <a:p>
            <a:r>
              <a:rPr lang="nl-NL" sz="2400" b="1" dirty="0"/>
              <a:t>2. Communicatie met ouders </a:t>
            </a:r>
            <a:r>
              <a:rPr lang="nl-NL" sz="2400" b="1"/>
              <a:t>/ verzorgers: </a:t>
            </a:r>
            <a:endParaRPr lang="nl-NL" sz="2400" b="1" dirty="0"/>
          </a:p>
        </p:txBody>
      </p:sp>
      <p:graphicFrame>
        <p:nvGraphicFramePr>
          <p:cNvPr id="7" name="Tabel 6">
            <a:extLst>
              <a:ext uri="{FF2B5EF4-FFF2-40B4-BE49-F238E27FC236}">
                <a16:creationId xmlns:a16="http://schemas.microsoft.com/office/drawing/2014/main" id="{02F9DB93-0FB1-40CE-A7B6-C8CD54253C76}"/>
              </a:ext>
            </a:extLst>
          </p:cNvPr>
          <p:cNvGraphicFramePr>
            <a:graphicFrameLocks noGrp="1"/>
          </p:cNvGraphicFramePr>
          <p:nvPr>
            <p:extLst>
              <p:ext uri="{D42A27DB-BD31-4B8C-83A1-F6EECF244321}">
                <p14:modId xmlns:p14="http://schemas.microsoft.com/office/powerpoint/2010/main" val="52499782"/>
              </p:ext>
            </p:extLst>
          </p:nvPr>
        </p:nvGraphicFramePr>
        <p:xfrm>
          <a:off x="1352550" y="1807938"/>
          <a:ext cx="10210800" cy="4093305"/>
        </p:xfrm>
        <a:graphic>
          <a:graphicData uri="http://schemas.openxmlformats.org/drawingml/2006/table">
            <a:tbl>
              <a:tblPr firstRow="1" firstCol="1" bandRow="1"/>
              <a:tblGrid>
                <a:gridCol w="1863786">
                  <a:extLst>
                    <a:ext uri="{9D8B030D-6E8A-4147-A177-3AD203B41FA5}">
                      <a16:colId xmlns:a16="http://schemas.microsoft.com/office/drawing/2014/main" val="4125142327"/>
                    </a:ext>
                  </a:extLst>
                </a:gridCol>
                <a:gridCol w="8347014">
                  <a:extLst>
                    <a:ext uri="{9D8B030D-6E8A-4147-A177-3AD203B41FA5}">
                      <a16:colId xmlns:a16="http://schemas.microsoft.com/office/drawing/2014/main" val="3456697393"/>
                    </a:ext>
                  </a:extLst>
                </a:gridCol>
              </a:tblGrid>
              <a:tr h="103626">
                <a:tc>
                  <a:txBody>
                    <a:bodyPr/>
                    <a:lstStyle/>
                    <a:p>
                      <a:pPr fontAlgn="base"/>
                      <a:r>
                        <a:rPr lang="nl-NL" sz="2000" b="1">
                          <a:effectLst/>
                          <a:latin typeface="Calibri" panose="020F0502020204030204" pitchFamily="34" charset="0"/>
                          <a:ea typeface="Times New Roman" panose="02020603050405020304" pitchFamily="18" charset="0"/>
                          <a:cs typeface="Times New Roman" panose="02020603050405020304" pitchFamily="18" charset="0"/>
                        </a:rPr>
                        <a:t>Wanneer </a:t>
                      </a:r>
                      <a:endParaRPr lang="nl-N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392" marR="42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nl-NL" sz="2000" b="1">
                          <a:effectLst/>
                          <a:latin typeface="Calibri" panose="020F0502020204030204" pitchFamily="34" charset="0"/>
                          <a:ea typeface="Times New Roman" panose="02020603050405020304" pitchFamily="18" charset="0"/>
                          <a:cs typeface="Times New Roman" panose="02020603050405020304" pitchFamily="18" charset="0"/>
                        </a:rPr>
                        <a:t>Wat communiceren </a:t>
                      </a:r>
                      <a:endParaRPr lang="nl-N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392" marR="42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141222"/>
                  </a:ext>
                </a:extLst>
              </a:tr>
              <a:tr h="1045305">
                <a:tc>
                  <a:txBody>
                    <a:bodyPr/>
                    <a:lstStyle/>
                    <a:p>
                      <a:pPr fontAlgn="base"/>
                      <a:r>
                        <a:rPr lang="nl-NL" sz="2000">
                          <a:effectLst/>
                          <a:latin typeface="Calibri" panose="020F0502020204030204" pitchFamily="34" charset="0"/>
                          <a:ea typeface="Times New Roman" panose="02020603050405020304" pitchFamily="18" charset="0"/>
                          <a:cs typeface="Times New Roman" panose="02020603050405020304" pitchFamily="18" charset="0"/>
                        </a:rPr>
                        <a:t>Week 51 </a:t>
                      </a:r>
                      <a:endParaRPr lang="nl-N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392" marR="42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fontAlgn="base">
                        <a:buFont typeface="+mj-lt"/>
                        <a:buAutoNum type="arabicPeriod"/>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Aankondiging info voor ouders (nieuwsbrief en video boodschap)</a:t>
                      </a:r>
                      <a:endParaRPr lang="nl-N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buFont typeface="+mj-lt"/>
                        <a:buAutoNum type="arabicPeriod"/>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Aankondiging oudergesprek (op verzoek, online)</a:t>
                      </a:r>
                    </a:p>
                    <a:p>
                      <a:pPr marL="342900" lvl="0" indent="-342900" fontAlgn="base">
                        <a:buFont typeface="+mj-lt"/>
                        <a:buAutoNum type="arabicPeriod"/>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Aankondiging ouderbijeenkomst specifiek over buitenlandstage in juli 2021</a:t>
                      </a:r>
                      <a:endParaRPr lang="nl-N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392" marR="42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812721"/>
                  </a:ext>
                </a:extLst>
              </a:tr>
              <a:tr h="207251">
                <a:tc>
                  <a:txBody>
                    <a:bodyPr/>
                    <a:lstStyle/>
                    <a:p>
                      <a:pPr fontAlgn="base"/>
                      <a:r>
                        <a:rPr lang="nl-NL" sz="2000">
                          <a:effectLst/>
                          <a:latin typeface="Calibri" panose="020F0502020204030204" pitchFamily="34" charset="0"/>
                          <a:ea typeface="Times New Roman" panose="02020603050405020304" pitchFamily="18" charset="0"/>
                          <a:cs typeface="Times New Roman" panose="02020603050405020304" pitchFamily="18" charset="0"/>
                        </a:rPr>
                        <a:t>Week 3 </a:t>
                      </a:r>
                      <a:endParaRPr lang="nl-N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392" marR="42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nl-NL" sz="2000" dirty="0">
                          <a:effectLst/>
                          <a:latin typeface="Calibri" panose="020F0502020204030204" pitchFamily="34" charset="0"/>
                          <a:ea typeface="Times New Roman" panose="02020603050405020304" pitchFamily="18" charset="0"/>
                          <a:cs typeface="Times New Roman" panose="02020603050405020304" pitchFamily="18" charset="0"/>
                        </a:rPr>
                        <a:t>Dinsdag 19 januari 2021 info via video en chat aan ouders via Teams </a:t>
                      </a:r>
                      <a:endParaRPr lang="nl-N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392" marR="42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037875"/>
                  </a:ext>
                </a:extLst>
              </a:tr>
              <a:tr h="310877">
                <a:tc>
                  <a:txBody>
                    <a:bodyPr/>
                    <a:lstStyle/>
                    <a:p>
                      <a:pPr fontAlgn="base"/>
                      <a:r>
                        <a:rPr lang="nl-NL" sz="2000">
                          <a:effectLst/>
                          <a:latin typeface="Calibri" panose="020F0502020204030204" pitchFamily="34" charset="0"/>
                          <a:ea typeface="Times New Roman" panose="02020603050405020304" pitchFamily="18" charset="0"/>
                          <a:cs typeface="Times New Roman" panose="02020603050405020304" pitchFamily="18" charset="0"/>
                        </a:rPr>
                        <a:t>Week 8 en 9 </a:t>
                      </a:r>
                      <a:endParaRPr lang="nl-N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392" marR="42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nl-NL" sz="2000" dirty="0">
                          <a:effectLst/>
                          <a:latin typeface="Calibri" panose="020F0502020204030204" pitchFamily="34" charset="0"/>
                          <a:ea typeface="Times New Roman" panose="02020603050405020304" pitchFamily="18" charset="0"/>
                          <a:cs typeface="Times New Roman" panose="02020603050405020304" pitchFamily="18" charset="0"/>
                        </a:rPr>
                        <a:t>Oudergesprekken (kennismaking coach, stand-van-zaken, stage uren, vragen over buitenlandstage </a:t>
                      </a:r>
                      <a:r>
                        <a:rPr lang="nl-NL" sz="2000" dirty="0" err="1">
                          <a:effectLst/>
                          <a:latin typeface="Calibri" panose="020F0502020204030204" pitchFamily="34" charset="0"/>
                          <a:ea typeface="Times New Roman" panose="02020603050405020304" pitchFamily="18" charset="0"/>
                          <a:cs typeface="Times New Roman" panose="02020603050405020304" pitchFamily="18" charset="0"/>
                        </a:rPr>
                        <a:t>etc</a:t>
                      </a: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l-N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392" marR="42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8019921"/>
                  </a:ext>
                </a:extLst>
              </a:tr>
              <a:tr h="310877">
                <a:tc>
                  <a:txBody>
                    <a:bodyPr/>
                    <a:lstStyle/>
                    <a:p>
                      <a:pPr fontAlgn="base"/>
                      <a:r>
                        <a:rPr lang="nl-NL" sz="2000">
                          <a:effectLst/>
                          <a:latin typeface="Calibri" panose="020F0502020204030204" pitchFamily="34" charset="0"/>
                          <a:ea typeface="Times New Roman" panose="02020603050405020304" pitchFamily="18" charset="0"/>
                          <a:cs typeface="Times New Roman" panose="02020603050405020304" pitchFamily="18" charset="0"/>
                        </a:rPr>
                        <a:t>Vanaf week 16</a:t>
                      </a:r>
                      <a:endParaRPr lang="nl-N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392" marR="42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nl-NL" sz="2000" dirty="0">
                          <a:effectLst/>
                          <a:latin typeface="Calibri" panose="020F0502020204030204" pitchFamily="34" charset="0"/>
                          <a:ea typeface="Times New Roman" panose="02020603050405020304" pitchFamily="18" charset="0"/>
                          <a:cs typeface="Times New Roman" panose="02020603050405020304" pitchFamily="18" charset="0"/>
                        </a:rPr>
                        <a:t>Start stage binnenland &amp; keuzedeel. </a:t>
                      </a:r>
                      <a:endParaRPr lang="nl-N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r>
                        <a:rPr lang="nl-NL" sz="2000" i="1" dirty="0">
                          <a:effectLst/>
                          <a:latin typeface="Calibri" panose="020F0502020204030204" pitchFamily="34" charset="0"/>
                          <a:ea typeface="Times New Roman" panose="02020603050405020304" pitchFamily="18" charset="0"/>
                          <a:cs typeface="Times New Roman" panose="02020603050405020304" pitchFamily="18" charset="0"/>
                        </a:rPr>
                        <a:t>Iets regelen voor eerste voorbereiding buitenlandstage? Online module? </a:t>
                      </a:r>
                      <a:endParaRPr lang="nl-N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392" marR="42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034137"/>
                  </a:ext>
                </a:extLst>
              </a:tr>
              <a:tr h="310877">
                <a:tc>
                  <a:txBody>
                    <a:bodyPr/>
                    <a:lstStyle/>
                    <a:p>
                      <a:pPr fontAlgn="base"/>
                      <a:r>
                        <a:rPr lang="nl-NL" sz="2000">
                          <a:effectLst/>
                          <a:latin typeface="Calibri" panose="020F0502020204030204" pitchFamily="34" charset="0"/>
                          <a:ea typeface="Times New Roman" panose="02020603050405020304" pitchFamily="18" charset="0"/>
                          <a:cs typeface="Times New Roman" panose="02020603050405020304" pitchFamily="18" charset="0"/>
                        </a:rPr>
                        <a:t>Week 25 </a:t>
                      </a:r>
                      <a:endParaRPr lang="nl-N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392" marR="42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nl-NL" sz="2000">
                          <a:effectLst/>
                          <a:latin typeface="Calibri" panose="020F0502020204030204" pitchFamily="34" charset="0"/>
                          <a:ea typeface="Times New Roman" panose="02020603050405020304" pitchFamily="18" charset="0"/>
                          <a:cs typeface="Times New Roman" panose="02020603050405020304" pitchFamily="18" charset="0"/>
                        </a:rPr>
                        <a:t>Ouderbijeenkomst over buitenlandstage en alle voorbereidingen (op maandagavond ivm stage, 21 juni?) </a:t>
                      </a:r>
                      <a:endParaRPr lang="nl-N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392" marR="42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9662620"/>
                  </a:ext>
                </a:extLst>
              </a:tr>
              <a:tr h="103626">
                <a:tc>
                  <a:txBody>
                    <a:bodyPr/>
                    <a:lstStyle/>
                    <a:p>
                      <a:pPr fontAlgn="base"/>
                      <a:r>
                        <a:rPr lang="nl-NL" sz="2000">
                          <a:effectLst/>
                          <a:latin typeface="Calibri" panose="020F0502020204030204" pitchFamily="34" charset="0"/>
                          <a:ea typeface="Times New Roman" panose="02020603050405020304" pitchFamily="18" charset="0"/>
                          <a:cs typeface="Times New Roman" panose="02020603050405020304" pitchFamily="18" charset="0"/>
                        </a:rPr>
                        <a:t>Week 27</a:t>
                      </a:r>
                      <a:endParaRPr lang="nl-N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392" marR="42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nl-NL" sz="2000">
                          <a:effectLst/>
                          <a:latin typeface="Calibri" panose="020F0502020204030204" pitchFamily="34" charset="0"/>
                          <a:ea typeface="Times New Roman" panose="02020603050405020304" pitchFamily="18" charset="0"/>
                          <a:cs typeface="Times New Roman" panose="02020603050405020304" pitchFamily="18" charset="0"/>
                        </a:rPr>
                        <a:t>Brief met ‘stand van zaken’ naar studenten </a:t>
                      </a:r>
                      <a:endParaRPr lang="nl-N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392" marR="42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8537087"/>
                  </a:ext>
                </a:extLst>
              </a:tr>
              <a:tr h="103626">
                <a:tc>
                  <a:txBody>
                    <a:bodyPr/>
                    <a:lstStyle/>
                    <a:p>
                      <a:pPr fontAlgn="base"/>
                      <a:r>
                        <a:rPr lang="nl-NL" sz="2000">
                          <a:effectLst/>
                          <a:latin typeface="Calibri" panose="020F0502020204030204" pitchFamily="34" charset="0"/>
                          <a:ea typeface="Times New Roman" panose="02020603050405020304" pitchFamily="18" charset="0"/>
                          <a:cs typeface="Times New Roman" panose="02020603050405020304" pitchFamily="18" charset="0"/>
                        </a:rPr>
                        <a:t>Week 29</a:t>
                      </a:r>
                      <a:endParaRPr lang="nl-N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392" marR="42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nl-NL" sz="2000" dirty="0">
                          <a:effectLst/>
                          <a:latin typeface="Calibri" panose="020F0502020204030204" pitchFamily="34" charset="0"/>
                          <a:ea typeface="Times New Roman" panose="02020603050405020304" pitchFamily="18" charset="0"/>
                          <a:cs typeface="Times New Roman" panose="02020603050405020304" pitchFamily="18" charset="0"/>
                        </a:rPr>
                        <a:t>Start zomervakantie 2021</a:t>
                      </a:r>
                      <a:endParaRPr lang="nl-N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392" marR="42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246917"/>
                  </a:ext>
                </a:extLst>
              </a:tr>
            </a:tbl>
          </a:graphicData>
        </a:graphic>
      </p:graphicFrame>
    </p:spTree>
    <p:extLst>
      <p:ext uri="{BB962C8B-B14F-4D97-AF65-F5344CB8AC3E}">
        <p14:creationId xmlns:p14="http://schemas.microsoft.com/office/powerpoint/2010/main" val="3549062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300FE2-2689-4E9A-A18B-1DB1AEDAF46E}"/>
              </a:ext>
            </a:extLst>
          </p:cNvPr>
          <p:cNvSpPr txBox="1"/>
          <p:nvPr/>
        </p:nvSpPr>
        <p:spPr>
          <a:xfrm>
            <a:off x="766762" y="696252"/>
            <a:ext cx="9253537" cy="671851"/>
          </a:xfrm>
          <a:prstGeom prst="rect">
            <a:avLst/>
          </a:prstGeom>
          <a:noFill/>
        </p:spPr>
        <p:txBody>
          <a:bodyPr wrap="square">
            <a:spAutoFit/>
          </a:bodyPr>
          <a:lstStyle/>
          <a:p>
            <a:pPr lvl="0" fontAlgn="base">
              <a:lnSpc>
                <a:spcPct val="150000"/>
              </a:lnSpc>
            </a:pPr>
            <a:r>
              <a:rPr lang="nl-NL" sz="2800" b="1" dirty="0">
                <a:effectLst/>
                <a:latin typeface="Calibri" panose="020F0502020204030204" pitchFamily="34" charset="0"/>
                <a:ea typeface="Times New Roman" panose="02020603050405020304" pitchFamily="18" charset="0"/>
                <a:cs typeface="Calibri" panose="020F0502020204030204" pitchFamily="34" charset="0"/>
              </a:rPr>
              <a:t>3. Stand van zaken gelopen stage uren tot nu toe </a:t>
            </a:r>
          </a:p>
        </p:txBody>
      </p:sp>
      <p:sp>
        <p:nvSpPr>
          <p:cNvPr id="4" name="Tekstvak 3">
            <a:extLst>
              <a:ext uri="{FF2B5EF4-FFF2-40B4-BE49-F238E27FC236}">
                <a16:creationId xmlns:a16="http://schemas.microsoft.com/office/drawing/2014/main" id="{FF14042A-C408-49FB-AD2B-7CCDA08AE77A}"/>
              </a:ext>
            </a:extLst>
          </p:cNvPr>
          <p:cNvSpPr txBox="1"/>
          <p:nvPr/>
        </p:nvSpPr>
        <p:spPr>
          <a:xfrm>
            <a:off x="895350" y="1885950"/>
            <a:ext cx="9420225" cy="1815882"/>
          </a:xfrm>
          <a:prstGeom prst="rect">
            <a:avLst/>
          </a:prstGeom>
          <a:noFill/>
        </p:spPr>
        <p:txBody>
          <a:bodyPr wrap="square" rtlCol="0">
            <a:spAutoFit/>
          </a:bodyPr>
          <a:lstStyle/>
          <a:p>
            <a:r>
              <a:rPr lang="nl-NL" sz="2800" dirty="0"/>
              <a:t>Overzicht van gemiste uren en beoordelingsformulieren die nog ontbreken. </a:t>
            </a:r>
          </a:p>
          <a:p>
            <a:endParaRPr lang="nl-NL" sz="2800" dirty="0"/>
          </a:p>
          <a:p>
            <a:r>
              <a:rPr lang="nl-NL" sz="2800" dirty="0"/>
              <a:t>&gt; Yoni geeft toelichting!  </a:t>
            </a:r>
          </a:p>
        </p:txBody>
      </p:sp>
      <p:pic>
        <p:nvPicPr>
          <p:cNvPr id="5" name="Afbeelding 4">
            <a:extLst>
              <a:ext uri="{FF2B5EF4-FFF2-40B4-BE49-F238E27FC236}">
                <a16:creationId xmlns:a16="http://schemas.microsoft.com/office/drawing/2014/main" id="{804B3F0C-5635-4CDD-B5F9-D7410367D8C1}"/>
              </a:ext>
            </a:extLst>
          </p:cNvPr>
          <p:cNvPicPr>
            <a:picLocks noChangeAspect="1"/>
          </p:cNvPicPr>
          <p:nvPr/>
        </p:nvPicPr>
        <p:blipFill>
          <a:blip r:embed="rId2"/>
          <a:stretch>
            <a:fillRect/>
          </a:stretch>
        </p:blipFill>
        <p:spPr>
          <a:xfrm>
            <a:off x="5691187" y="2598351"/>
            <a:ext cx="4329112" cy="3242655"/>
          </a:xfrm>
          <a:prstGeom prst="rect">
            <a:avLst/>
          </a:prstGeom>
        </p:spPr>
      </p:pic>
    </p:spTree>
    <p:extLst>
      <p:ext uri="{BB962C8B-B14F-4D97-AF65-F5344CB8AC3E}">
        <p14:creationId xmlns:p14="http://schemas.microsoft.com/office/powerpoint/2010/main" val="1522782308"/>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001243-0B00-4C5B-BA1A-7CA45EBEF0B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E10C575-7654-45FB-AECD-CDD19DD8DA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0B38BF-226F-4AB0-8691-A2AE992C60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94</TotalTime>
  <Words>894</Words>
  <Application>Microsoft Office PowerPoint</Application>
  <PresentationFormat>Breedbeeld</PresentationFormat>
  <Paragraphs>113</Paragraphs>
  <Slides>16</Slides>
  <Notes>1</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16</vt:i4>
      </vt:variant>
    </vt:vector>
  </HeadingPairs>
  <TitlesOfParts>
    <vt:vector size="23" baseType="lpstr">
      <vt:lpstr>Arial</vt:lpstr>
      <vt:lpstr>Calibri</vt:lpstr>
      <vt:lpstr>Calibri Light</vt:lpstr>
      <vt:lpstr>Source Sans Pro</vt:lpstr>
      <vt:lpstr>Times New Roman</vt:lpstr>
      <vt:lpstr>Helicon thema</vt:lpstr>
      <vt:lpstr>Thema1</vt:lpstr>
      <vt:lpstr>L&amp;O les van maandag 14-12-2020</vt:lpstr>
      <vt:lpstr>PowerPoint-presentatie</vt:lpstr>
      <vt:lpstr>PowerPoint-presentatie</vt:lpstr>
      <vt:lpstr>Aangepast programma voor jullie 2-e en 3-e jaar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L&amp;O les van maandag -12-2020</dc:title>
  <dc:creator>Pascalle Cup</dc:creator>
  <cp:lastModifiedBy>Pascalle Cup</cp:lastModifiedBy>
  <cp:revision>15</cp:revision>
  <dcterms:created xsi:type="dcterms:W3CDTF">2020-12-13T12:16:19Z</dcterms:created>
  <dcterms:modified xsi:type="dcterms:W3CDTF">2020-12-14T09:51:48Z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