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70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BC0E33-6389-49F0-9970-22B370F764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96DC0AD-E7E4-46EE-BDFD-168F931865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213A61A-FCCD-460A-850C-59DCF8780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59927-CC2B-4B2D-935E-466DD7E99E91}" type="datetimeFigureOut">
              <a:rPr lang="nl-NL" smtClean="0"/>
              <a:t>14-12-2020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BBADE92-8980-4700-985A-A5DC9E64B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3583B6-22F8-4ACF-B13B-E3E62E5EC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D4F19-3631-4DF4-8236-BC3BFA4A10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2423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EE3D19-CF48-4040-9AF4-10F78573A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AF441C6-0BF0-4F83-8CA2-CC5A6A3442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C3D7917-AE5B-4059-9D49-DB587F4AD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59927-CC2B-4B2D-935E-466DD7E99E91}" type="datetimeFigureOut">
              <a:rPr lang="nl-NL" smtClean="0"/>
              <a:t>14-12-2020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0DDA05A-40DA-48D8-A10D-7F8D8AF9D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009BC8-65E2-4EA7-9944-84C405854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D4F19-3631-4DF4-8236-BC3BFA4A10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0767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E6152EF-4FCD-41E4-BDA7-27459664B7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2109B70-92E2-4E07-BE1A-965DE72A70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88101A-8ADB-441A-8BA5-37806EEBF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59927-CC2B-4B2D-935E-466DD7E99E91}" type="datetimeFigureOut">
              <a:rPr lang="nl-NL" smtClean="0"/>
              <a:t>14-12-2020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FC8C898-EBC6-4F2F-A5C5-93CDC8A7E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68B99FA-1643-488D-9326-F62EC5EFF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D4F19-3631-4DF4-8236-BC3BFA4A10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4595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E5B80E-B74A-46A3-B76F-847A30BAD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C9204D-8EBA-4AE7-A133-33AE432AD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C56CF52-1B83-4442-BD63-03E3C9058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59927-CC2B-4B2D-935E-466DD7E99E91}" type="datetimeFigureOut">
              <a:rPr lang="nl-NL" smtClean="0"/>
              <a:t>14-12-2020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47E4B2A-E4FB-49D9-B2BF-2CE8BEDD9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2ECD2B3-D994-4268-A805-1A7E37F9C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D4F19-3631-4DF4-8236-BC3BFA4A10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1454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941A25-677B-41D7-8CD9-0FCBA7766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3585997-216D-47E3-91AE-17B5D63210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18F3ECF-80A4-49D0-836C-61A16DA58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59927-CC2B-4B2D-935E-466DD7E99E91}" type="datetimeFigureOut">
              <a:rPr lang="nl-NL" smtClean="0"/>
              <a:t>14-12-2020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6B6558-1B09-4E23-9ABC-7BCCE6B75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D81F51A-3F79-4DF8-85A4-BED6CC87D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D4F19-3631-4DF4-8236-BC3BFA4A10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8908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B4C370-5315-4D27-8CD5-8BD78E42F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02265C7-76CA-40E5-9136-2A32B72C6B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4D2A563-123B-4317-8CE3-81568E72C9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A90B79E-6E60-49E7-A3F1-D4228F81C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59927-CC2B-4B2D-935E-466DD7E99E91}" type="datetimeFigureOut">
              <a:rPr lang="nl-NL" smtClean="0"/>
              <a:t>14-12-2020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39E73E9-3060-49F0-99F8-76B9C8F61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FD0F4F9-AB0C-4C22-830D-C733F7D48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D4F19-3631-4DF4-8236-BC3BFA4A10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8215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BB3E75-8BAC-4483-BF33-C58E09454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3091AFF-D07A-4765-BCE1-F73CE72D4B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9DA4720-0979-451C-ACC3-8BD3918245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6957783-676C-4AF7-8425-D34A2BA759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C543320-ADCB-48D5-BAE8-B74DB8E2E2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E03BA57-CC6B-4688-B74C-0873E74B8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59927-CC2B-4B2D-935E-466DD7E99E91}" type="datetimeFigureOut">
              <a:rPr lang="nl-NL" smtClean="0"/>
              <a:t>14-12-2020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61F11B5-AEAD-4210-A310-3B7A8A47B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434138A-4D0C-44A3-A199-2CFA2E3F8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D4F19-3631-4DF4-8236-BC3BFA4A10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634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A555C5-7A26-4009-BC68-BDC07E8D8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44087D2-2AD8-4099-A965-778A41C26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59927-CC2B-4B2D-935E-466DD7E99E91}" type="datetimeFigureOut">
              <a:rPr lang="nl-NL" smtClean="0"/>
              <a:t>14-12-2020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0E70AD-2DC2-4835-A656-1232587EF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EE016F0-3DD7-4AC9-9A60-C73592634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D4F19-3631-4DF4-8236-BC3BFA4A10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294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364C5AD-A768-4956-83EB-B66295352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59927-CC2B-4B2D-935E-466DD7E99E91}" type="datetimeFigureOut">
              <a:rPr lang="nl-NL" smtClean="0"/>
              <a:t>14-12-2020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2939F6C-225A-45C1-9D68-90E78D792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C7EC372-0B09-4027-BEEC-9246E62A1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D4F19-3631-4DF4-8236-BC3BFA4A10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828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3AE912-C207-4DF1-8144-C6818BC9C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80EC850-9A82-4C4D-8BFD-6BD01B7DC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6B26F90-055C-4816-9628-FEC70E470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51465E3-A021-4673-973E-87B2099DE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59927-CC2B-4B2D-935E-466DD7E99E91}" type="datetimeFigureOut">
              <a:rPr lang="nl-NL" smtClean="0"/>
              <a:t>14-12-2020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5C07802-1DD8-4EB0-A50B-D0DC456D5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E802B78-8D53-407E-AB93-2BBC73370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D4F19-3631-4DF4-8236-BC3BFA4A10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2709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5752B1-8DEA-4EF6-90F4-3309B4807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89E82DD-E2A9-4239-8E8A-E75F5737F6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119434A-B41B-4B55-8124-8286EBDE66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2E37CAD-213F-4505-AA7D-E7C185C30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59927-CC2B-4B2D-935E-466DD7E99E91}" type="datetimeFigureOut">
              <a:rPr lang="nl-NL" smtClean="0"/>
              <a:t>14-12-2020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882650E-08D8-4293-AFBE-1A46AB548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34D87A0-0F45-4607-8D00-46A44AC2B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D4F19-3631-4DF4-8236-BC3BFA4A10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5267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A1BE1C0-78B0-4986-8162-80381F239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93F5E28-1B54-43FE-BC1E-E2738EA6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8947D2C-3177-492C-B92A-F458B36800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59927-CC2B-4B2D-935E-466DD7E99E91}" type="datetimeFigureOut">
              <a:rPr lang="nl-NL" smtClean="0"/>
              <a:t>14-12-2020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AD64EB-B5E4-4188-B7C0-D36A002CF3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985FE6E-EFE3-494C-811F-FFA4147AFC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D4F19-3631-4DF4-8236-BC3BFA4A10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7506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zpmW1jEKZvo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youtu.be/-7TMLp-41z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92BC41-5AE1-432E-87C7-12BF9E03D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1415" y="476778"/>
            <a:ext cx="7212450" cy="5920653"/>
          </a:xfrm>
          <a:prstGeom prst="rect">
            <a:avLst/>
          </a:prstGeom>
          <a:solidFill>
            <a:srgbClr val="495538">
              <a:alpha val="9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DE4412-E884-4836-B8F6-300DF63B14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1495" y="1179095"/>
            <a:ext cx="5956353" cy="3404488"/>
          </a:xfrm>
        </p:spPr>
        <p:txBody>
          <a:bodyPr>
            <a:normAutofit/>
          </a:bodyPr>
          <a:lstStyle/>
          <a:p>
            <a:pPr algn="l"/>
            <a:r>
              <a:rPr lang="nl-NL" sz="4800">
                <a:solidFill>
                  <a:srgbClr val="FFFFFF"/>
                </a:solidFill>
              </a:rPr>
              <a:t>Spijsvertering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9370E53-6C68-49B4-ABB1-CE1D88DA79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1495" y="4866870"/>
            <a:ext cx="5956353" cy="1247274"/>
          </a:xfrm>
        </p:spPr>
        <p:txBody>
          <a:bodyPr>
            <a:normAutofit/>
          </a:bodyPr>
          <a:lstStyle/>
          <a:p>
            <a:pPr algn="l"/>
            <a:r>
              <a:rPr lang="nl-NL">
                <a:solidFill>
                  <a:srgbClr val="FFFFFF"/>
                </a:solidFill>
              </a:rPr>
              <a:t>De weg die ons voedsel af legt</a:t>
            </a:r>
          </a:p>
          <a:p>
            <a:pPr algn="l"/>
            <a:r>
              <a:rPr lang="nl-NL">
                <a:solidFill>
                  <a:srgbClr val="FFFFFF"/>
                </a:solidFill>
                <a:hlinkClick r:id="rId2"/>
              </a:rPr>
              <a:t>video spijsvertering</a:t>
            </a:r>
            <a:endParaRPr lang="nl-NL">
              <a:solidFill>
                <a:srgbClr val="FFFFFF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C0E1208-0B30-4396-AE7C-AEBFFAEE6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478" y="4713662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fbeelding 3">
            <a:extLst>
              <a:ext uri="{FF2B5EF4-FFF2-40B4-BE49-F238E27FC236}">
                <a16:creationId xmlns:a16="http://schemas.microsoft.com/office/drawing/2014/main" id="{AAD10F78-D6A9-48C0-9B81-8C4432BF22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72" r="1" b="1"/>
          <a:stretch/>
        </p:blipFill>
        <p:spPr>
          <a:xfrm>
            <a:off x="475488" y="476777"/>
            <a:ext cx="3864383" cy="592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772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2" y="453981"/>
            <a:ext cx="6675120" cy="1877811"/>
          </a:xfrm>
          <a:prstGeom prst="rect">
            <a:avLst/>
          </a:prstGeom>
          <a:solidFill>
            <a:srgbClr val="7F5764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8179C15-3E90-4C00-918E-5BB42266C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0"/>
            <a:ext cx="6089904" cy="1426464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FFFFFF"/>
                </a:solidFill>
              </a:rPr>
              <a:t>Dunne darm (6 meter lang)</a:t>
            </a: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7100" y="461737"/>
            <a:ext cx="2149361" cy="1870055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FAA41B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6675121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030CA6-A9DC-4D65-9610-3EB9584A5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456" y="2798385"/>
            <a:ext cx="6031967" cy="328326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2000" u="sng" dirty="0"/>
              <a:t>Laatste fase spijsvertering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2000" dirty="0"/>
              <a:t>Vertering van restanten eiwitten, vetten en koolhydraten</a:t>
            </a:r>
          </a:p>
          <a:p>
            <a:pPr>
              <a:buFont typeface="Wingdings" panose="05000000000000000000" pitchFamily="2" charset="2"/>
              <a:buChar char="q"/>
            </a:pPr>
            <a:endParaRPr lang="nl-NL" sz="2000" dirty="0"/>
          </a:p>
          <a:p>
            <a:pPr>
              <a:buFont typeface="Wingdings" panose="05000000000000000000" pitchFamily="2" charset="2"/>
              <a:buChar char="q"/>
            </a:pPr>
            <a:r>
              <a:rPr lang="nl-NL" sz="2000" dirty="0"/>
              <a:t>Opname voedingsstoffen in het bloed  (darmvlokken)</a:t>
            </a:r>
          </a:p>
          <a:p>
            <a:pPr>
              <a:buFont typeface="Wingdings" panose="05000000000000000000" pitchFamily="2" charset="2"/>
              <a:buChar char="q"/>
            </a:pPr>
            <a:endParaRPr lang="nl-NL" sz="2000" dirty="0"/>
          </a:p>
          <a:p>
            <a:pPr>
              <a:buFont typeface="Wingdings" panose="05000000000000000000" pitchFamily="2" charset="2"/>
              <a:buChar char="q"/>
            </a:pPr>
            <a:r>
              <a:rPr lang="nl-NL" sz="2000" dirty="0"/>
              <a:t>Poortader (vervoert bloed met verteerde voedingsstoffen van de dunne darm naar de lever) </a:t>
            </a:r>
          </a:p>
          <a:p>
            <a:endParaRPr lang="nl-NL" sz="20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9F21DEA-8272-4AF3-9089-6370EA45FB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010" b="15333"/>
          <a:stretch/>
        </p:blipFill>
        <p:spPr>
          <a:xfrm>
            <a:off x="7277100" y="2478140"/>
            <a:ext cx="4455979" cy="391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90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9" y="450222"/>
            <a:ext cx="3902420" cy="4235636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A006119-645C-49D2-8EED-DA63D9A1E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664" y="930530"/>
            <a:ext cx="3361677" cy="32750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600" b="1">
                <a:solidFill>
                  <a:srgbClr val="FFFFFF"/>
                </a:solidFill>
              </a:rPr>
              <a:t>Darmvlokken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843002"/>
            <a:ext cx="2391411" cy="1564776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3417" y="4843002"/>
            <a:ext cx="1351062" cy="1568472"/>
          </a:xfrm>
          <a:prstGeom prst="rect">
            <a:avLst/>
          </a:prstGeom>
          <a:solidFill>
            <a:srgbClr val="46666A"/>
          </a:solidFill>
          <a:ln w="25400">
            <a:solidFill>
              <a:srgbClr val="4666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B1B1B"/>
              </a:solidFill>
            </a:endParaRP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A685712C-DA5B-46CA-A0BE-D4862BFA8A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662" r="2" b="14431"/>
          <a:stretch/>
        </p:blipFill>
        <p:spPr>
          <a:xfrm>
            <a:off x="4517401" y="450221"/>
            <a:ext cx="7203993" cy="595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912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36D068-5464-46D1-B407-FB8453FC8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330" y="803325"/>
            <a:ext cx="5314536" cy="1325563"/>
          </a:xfrm>
        </p:spPr>
        <p:txBody>
          <a:bodyPr>
            <a:normAutofit/>
          </a:bodyPr>
          <a:lstStyle/>
          <a:p>
            <a:r>
              <a:rPr lang="nl-NL" sz="3700" b="1"/>
              <a:t>Dikke darm (1 meter lang)</a:t>
            </a:r>
            <a:br>
              <a:rPr lang="nl-NL" sz="3700" b="1"/>
            </a:br>
            <a:endParaRPr lang="nl-NL" sz="370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EDF0091-25E2-4C36-AB76-FD8C5C6152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766"/>
          <a:stretch/>
        </p:blipFill>
        <p:spPr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4D7EA3-5C3B-4EAC-B19B-1F5087B3B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329" y="2279018"/>
            <a:ext cx="5314543" cy="337592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nl-NL" sz="1700" u="sng"/>
              <a:t>Onderdelen dikke darm</a:t>
            </a:r>
            <a:r>
              <a:rPr lang="nl-NL" sz="1700"/>
              <a:t>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700"/>
              <a:t>blinde darm (eerste deel, met eraan appendix)			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700"/>
              <a:t>dikke darm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700"/>
              <a:t>endeldarm (opslag)</a:t>
            </a:r>
          </a:p>
          <a:p>
            <a:pPr marL="0" indent="0">
              <a:buNone/>
            </a:pPr>
            <a:r>
              <a:rPr lang="nl-NL" sz="1700" u="sng"/>
              <a:t>Functie</a:t>
            </a:r>
            <a:r>
              <a:rPr lang="nl-NL" sz="1700"/>
              <a:t>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700"/>
              <a:t>onverteerbare voedselresten voortstuwen en indikken, zouten onttrekken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700"/>
              <a:t>Darmflora</a:t>
            </a:r>
          </a:p>
          <a:p>
            <a:pPr marL="0" indent="0">
              <a:buNone/>
            </a:pPr>
            <a:r>
              <a:rPr lang="nl-NL" sz="1700"/>
              <a:t>Anus (sluitspier)</a:t>
            </a:r>
          </a:p>
          <a:p>
            <a:pPr marL="0" indent="0">
              <a:buNone/>
            </a:pPr>
            <a:endParaRPr lang="nl-NL" sz="1700"/>
          </a:p>
          <a:p>
            <a:pPr marL="0" indent="0">
              <a:buNone/>
            </a:pPr>
            <a:endParaRPr lang="nl-NL" sz="1700"/>
          </a:p>
        </p:txBody>
      </p:sp>
    </p:spTree>
    <p:extLst>
      <p:ext uri="{BB962C8B-B14F-4D97-AF65-F5344CB8AC3E}">
        <p14:creationId xmlns:p14="http://schemas.microsoft.com/office/powerpoint/2010/main" val="26170199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2" y="453981"/>
            <a:ext cx="6675120" cy="1877811"/>
          </a:xfrm>
          <a:prstGeom prst="rect">
            <a:avLst/>
          </a:prstGeom>
          <a:solidFill>
            <a:srgbClr val="533E3C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3E906DD-D735-4D10-870D-175790C4C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0"/>
            <a:ext cx="6089904" cy="1426464"/>
          </a:xfrm>
        </p:spPr>
        <p:txBody>
          <a:bodyPr>
            <a:normAutofit/>
          </a:bodyPr>
          <a:lstStyle/>
          <a:p>
            <a:r>
              <a:rPr lang="nl-NL" b="1">
                <a:solidFill>
                  <a:srgbClr val="FFFFFF"/>
                </a:solidFill>
              </a:rPr>
              <a:t>				Lever</a:t>
            </a:r>
            <a:br>
              <a:rPr lang="nl-NL">
                <a:solidFill>
                  <a:srgbClr val="FFFFFF"/>
                </a:solidFill>
              </a:rPr>
            </a:br>
            <a:endParaRPr lang="nl-NL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7100" y="461737"/>
            <a:ext cx="2149361" cy="1870055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C54D3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6675121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66CDB5F-68B8-4526-A172-97A5EB6C7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456" y="2798385"/>
            <a:ext cx="6031967" cy="328326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2000" dirty="0"/>
              <a:t>grootste orgaan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2000" dirty="0"/>
              <a:t>maakt nuttige stoffen uit voedingsstoffen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2000" dirty="0"/>
              <a:t>maakt gal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2000" dirty="0"/>
              <a:t>reservevoorraad glucose (glycogeen), vitamines, bloed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2000" dirty="0"/>
              <a:t>breekt giftige stoffen af</a:t>
            </a:r>
          </a:p>
          <a:p>
            <a:pPr marL="0" indent="0">
              <a:buNone/>
            </a:pPr>
            <a:endParaRPr lang="nl-NL" sz="2000" dirty="0"/>
          </a:p>
          <a:p>
            <a:endParaRPr lang="nl-NL" sz="20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7FF10A7-08AC-4CD9-83C7-7073865523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58" r="16561"/>
          <a:stretch/>
        </p:blipFill>
        <p:spPr>
          <a:xfrm>
            <a:off x="7277100" y="2480954"/>
            <a:ext cx="4455979" cy="391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33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2" y="453981"/>
            <a:ext cx="667512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E2714CF-39CC-4222-860F-A22A7177C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0"/>
            <a:ext cx="6089904" cy="1426464"/>
          </a:xfrm>
        </p:spPr>
        <p:txBody>
          <a:bodyPr>
            <a:normAutofit/>
          </a:bodyPr>
          <a:lstStyle/>
          <a:p>
            <a:r>
              <a:rPr lang="nl-NL" b="1">
                <a:solidFill>
                  <a:srgbClr val="FFFFFF"/>
                </a:solidFill>
              </a:rPr>
              <a:t>				Feces</a:t>
            </a:r>
            <a:br>
              <a:rPr lang="nl-NL" b="1">
                <a:solidFill>
                  <a:srgbClr val="FFFFFF"/>
                </a:solidFill>
              </a:rPr>
            </a:br>
            <a:endParaRPr lang="nl-NL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7100" y="461737"/>
            <a:ext cx="2149361" cy="1870055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6675121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D3BF7C-D240-4368-8A5B-AADBA0201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456" y="2798385"/>
            <a:ext cx="6031967" cy="328326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2000" u="sng" dirty="0"/>
              <a:t>Samenstelling:</a:t>
            </a:r>
          </a:p>
          <a:p>
            <a:r>
              <a:rPr lang="nl-NL" sz="2000" dirty="0"/>
              <a:t>water</a:t>
            </a:r>
          </a:p>
          <a:p>
            <a:r>
              <a:rPr lang="nl-NL" sz="2000" dirty="0"/>
              <a:t>onverteerbare voedingsresten</a:t>
            </a:r>
          </a:p>
          <a:p>
            <a:r>
              <a:rPr lang="nl-NL" sz="2000" dirty="0"/>
              <a:t>bacteriën</a:t>
            </a:r>
          </a:p>
          <a:p>
            <a:r>
              <a:rPr lang="nl-NL" sz="2000" dirty="0"/>
              <a:t>darmcellen</a:t>
            </a:r>
          </a:p>
          <a:p>
            <a:r>
              <a:rPr lang="nl-NL" sz="2000" dirty="0"/>
              <a:t>galkleurstoffen</a:t>
            </a:r>
          </a:p>
          <a:p>
            <a:r>
              <a:rPr lang="nl-NL" sz="2000" dirty="0"/>
              <a:t>slijm</a:t>
            </a:r>
          </a:p>
          <a:p>
            <a:pPr marL="0" indent="0">
              <a:buNone/>
            </a:pPr>
            <a:endParaRPr lang="nl-NL" sz="20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34F849B-7777-4576-A3BF-53CE50785D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070" r="-2" b="-2"/>
          <a:stretch/>
        </p:blipFill>
        <p:spPr>
          <a:xfrm>
            <a:off x="7277100" y="2480954"/>
            <a:ext cx="4455979" cy="391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360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2" y="453981"/>
            <a:ext cx="6675120" cy="1877811"/>
          </a:xfrm>
          <a:prstGeom prst="rect">
            <a:avLst/>
          </a:prstGeom>
          <a:solidFill>
            <a:srgbClr val="534A3C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28E68B7-B110-49A0-8B65-80F7BD610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0"/>
            <a:ext cx="6089904" cy="1426464"/>
          </a:xfrm>
        </p:spPr>
        <p:txBody>
          <a:bodyPr>
            <a:normAutofit/>
          </a:bodyPr>
          <a:lstStyle/>
          <a:p>
            <a:r>
              <a:rPr lang="nl-NL" b="1">
                <a:solidFill>
                  <a:srgbClr val="FFFFFF"/>
                </a:solidFill>
              </a:rPr>
              <a:t>Te harde ontlasting – </a:t>
            </a:r>
            <a:br>
              <a:rPr lang="nl-NL" b="1">
                <a:solidFill>
                  <a:srgbClr val="FFFFFF"/>
                </a:solidFill>
              </a:rPr>
            </a:br>
            <a:r>
              <a:rPr lang="nl-NL" b="1">
                <a:solidFill>
                  <a:srgbClr val="FFFFFF"/>
                </a:solidFill>
              </a:rPr>
              <a:t>te dunne ontlasting</a:t>
            </a: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7100" y="461737"/>
            <a:ext cx="2149361" cy="1870055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D9A35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6675121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AC2DB3-9131-4ADB-AF51-B44780547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456" y="2798385"/>
            <a:ext cx="6031967" cy="3283260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nl-NL" sz="2000" dirty="0"/>
              <a:t>harde ontlasting: </a:t>
            </a:r>
          </a:p>
          <a:p>
            <a:pPr marL="0" indent="0">
              <a:buNone/>
            </a:pPr>
            <a:r>
              <a:rPr lang="nl-NL" sz="2000" dirty="0"/>
              <a:t>voedselresten hebben te lang in dikke darm gezeten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2000" dirty="0"/>
              <a:t>dunne ontlasting:</a:t>
            </a:r>
          </a:p>
          <a:p>
            <a:pPr marL="0" indent="0">
              <a:buNone/>
            </a:pPr>
            <a:r>
              <a:rPr lang="nl-NL" sz="2000" dirty="0"/>
              <a:t>voedselresten zijn te snel door dikke darm gegaan (diarree)</a:t>
            </a:r>
          </a:p>
          <a:p>
            <a:r>
              <a:rPr lang="nl-NL" sz="2000" dirty="0"/>
              <a:t>acute diarree en chronische diarree.</a:t>
            </a:r>
          </a:p>
          <a:p>
            <a:endParaRPr lang="nl-NL" sz="20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1D34561-1F26-4D92-80D7-99F5395DFC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19"/>
          <a:stretch/>
        </p:blipFill>
        <p:spPr>
          <a:xfrm>
            <a:off x="7277100" y="2480954"/>
            <a:ext cx="4455979" cy="391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081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22DFC1-4698-4AC7-A696-890ACC88F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			Vertering van:</a:t>
            </a:r>
            <a:br>
              <a:rPr lang="nl-NL" u="sng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F761D0-10AC-4514-A2F1-F6BF2B574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nl-NL" dirty="0"/>
              <a:t>koolhydraten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/>
              <a:t>Eiwitten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/>
              <a:t>Vetten</a:t>
            </a:r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Duur spijsvertering: 24-48 uur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CDD5E88-5FAB-4267-9BAF-9D69B5861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3436" y="1848988"/>
            <a:ext cx="5667885" cy="245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210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3A5135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0566300-6EFB-4656-B463-B49987869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nl-NL" b="1">
                <a:solidFill>
                  <a:srgbClr val="FFFFFF"/>
                </a:solidFill>
              </a:rPr>
              <a:t>functies van vezels/cellulose</a:t>
            </a:r>
            <a:br>
              <a:rPr lang="nl-NL">
                <a:solidFill>
                  <a:srgbClr val="FFFFFF"/>
                </a:solidFill>
              </a:rPr>
            </a:br>
            <a:endParaRPr lang="nl-NL">
              <a:solidFill>
                <a:srgbClr val="FFFFFF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B8FFEBE-62E3-466F-BBA9-FACC1FD34B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64" r="1" b="1"/>
          <a:stretch/>
        </p:blipFill>
        <p:spPr>
          <a:xfrm>
            <a:off x="327547" y="2454903"/>
            <a:ext cx="7058306" cy="408025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0440B9-D1D7-41E4-9708-E4B593595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nl-NL" sz="2000">
                <a:solidFill>
                  <a:srgbClr val="FFFFFF"/>
                </a:solidFill>
              </a:rPr>
              <a:t>Ze geven een verzadigd gevoel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2000">
                <a:solidFill>
                  <a:srgbClr val="FFFFFF"/>
                </a:solidFill>
              </a:rPr>
              <a:t>Ze zorgen voor goede peristaltiek (voorkomen van obstipatie)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2000">
                <a:solidFill>
                  <a:srgbClr val="FFFFFF"/>
                </a:solidFill>
              </a:rPr>
              <a:t>Ze houden vocht vast in de dikke darm (soepele ontlasting)</a:t>
            </a:r>
          </a:p>
          <a:p>
            <a:endParaRPr lang="nl-NL" sz="200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nl-NL" sz="2000" u="sng">
                <a:solidFill>
                  <a:srgbClr val="FFFFFF"/>
                </a:solidFill>
              </a:rPr>
              <a:t>Opmerking</a:t>
            </a:r>
            <a:r>
              <a:rPr lang="nl-NL" sz="2000">
                <a:solidFill>
                  <a:srgbClr val="FFFFFF"/>
                </a:solidFill>
              </a:rPr>
              <a:t>:</a:t>
            </a:r>
          </a:p>
          <a:p>
            <a:pPr marL="0" indent="0">
              <a:buNone/>
            </a:pPr>
            <a:r>
              <a:rPr lang="nl-NL" sz="2000">
                <a:solidFill>
                  <a:srgbClr val="FFFFFF"/>
                </a:solidFill>
              </a:rPr>
              <a:t>Producten met voedingsvezel bevatten ook meer B vitamines</a:t>
            </a:r>
          </a:p>
        </p:txBody>
      </p:sp>
    </p:spTree>
    <p:extLst>
      <p:ext uri="{BB962C8B-B14F-4D97-AF65-F5344CB8AC3E}">
        <p14:creationId xmlns:p14="http://schemas.microsoft.com/office/powerpoint/2010/main" val="2933173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2" y="453981"/>
            <a:ext cx="6675120" cy="1877811"/>
          </a:xfrm>
          <a:prstGeom prst="rect">
            <a:avLst/>
          </a:prstGeom>
          <a:solidFill>
            <a:srgbClr val="635747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D50DBE-3DF4-48C9-B06E-CF2091F1B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0"/>
            <a:ext cx="6089904" cy="1426464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FFFFFF"/>
                </a:solidFill>
              </a:rPr>
              <a:t>	De mondholte</a:t>
            </a:r>
            <a:br>
              <a:rPr lang="nl-NL" b="1" dirty="0">
                <a:solidFill>
                  <a:srgbClr val="FFFFFF"/>
                </a:solidFill>
              </a:rPr>
            </a:b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7100" y="461737"/>
            <a:ext cx="2149361" cy="1870055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CF7F6B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6675121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3C4F6C-0D61-483A-A855-163D4D418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456" y="2798385"/>
            <a:ext cx="6031967" cy="328326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2000"/>
              <a:t>Speekselklieren (3 paar. Onder tong-, onderkaak en oor speekselklieren)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2000"/>
              <a:t>speeksel (maakt voedsel glad en glibberig en beter door te slikken en enzym amylase, zetmeel vertering)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2000"/>
              <a:t>Gebit (afbijten en kauwen van voedsel)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2000"/>
              <a:t>Tong (beweegt voedsel naar achteren)</a:t>
            </a:r>
          </a:p>
          <a:p>
            <a:pPr marL="0" indent="0">
              <a:buNone/>
            </a:pPr>
            <a:endParaRPr lang="nl-NL" sz="2000"/>
          </a:p>
          <a:p>
            <a:pPr marL="0" indent="0">
              <a:buNone/>
            </a:pPr>
            <a:endParaRPr lang="nl-NL" sz="200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CEAFA86-923C-4344-ABBC-F8E47110F2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731" r="4" b="1541"/>
          <a:stretch/>
        </p:blipFill>
        <p:spPr>
          <a:xfrm>
            <a:off x="7277100" y="2480954"/>
            <a:ext cx="4455979" cy="391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20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2" y="453981"/>
            <a:ext cx="6675120" cy="1877811"/>
          </a:xfrm>
          <a:prstGeom prst="rect">
            <a:avLst/>
          </a:prstGeom>
          <a:solidFill>
            <a:srgbClr val="62615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3A3537D-AC0E-4436-B2DD-F93DAAC5D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0"/>
            <a:ext cx="6089904" cy="14264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	Mond-</a:t>
            </a:r>
            <a:r>
              <a:rPr lang="en-US" b="1" dirty="0" err="1">
                <a:solidFill>
                  <a:srgbClr val="FFFFFF"/>
                </a:solidFill>
              </a:rPr>
              <a:t>keelholte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7100" y="461737"/>
            <a:ext cx="2149361" cy="1870055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FFBA4C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6675121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EB792E89-7A74-43D9-AC98-BED4663BCEEF}"/>
              </a:ext>
            </a:extLst>
          </p:cNvPr>
          <p:cNvSpPr/>
          <p:nvPr/>
        </p:nvSpPr>
        <p:spPr>
          <a:xfrm>
            <a:off x="789456" y="2798385"/>
            <a:ext cx="6031967" cy="3283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keelholte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Huig (functie en stand bij slikken)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Strotteklepje (functie en stand bij slikken)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slokdarm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luchtpijp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D5A53B68-FFB7-40F0-B4FD-64CBCC6F19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05" r="8304"/>
          <a:stretch/>
        </p:blipFill>
        <p:spPr>
          <a:xfrm>
            <a:off x="7277100" y="2480954"/>
            <a:ext cx="4455979" cy="391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29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A92BC41-5AE1-432E-87C7-12BF9E03D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1415" y="476778"/>
            <a:ext cx="7212450" cy="5920653"/>
          </a:xfrm>
          <a:prstGeom prst="rect">
            <a:avLst/>
          </a:prstGeom>
          <a:solidFill>
            <a:srgbClr val="D4664A">
              <a:alpha val="9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BF31BA-E41B-4217-A40E-A5294C696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1495" y="1179095"/>
            <a:ext cx="5956353" cy="340448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b="1" dirty="0" err="1">
                <a:solidFill>
                  <a:srgbClr val="FFFFFF"/>
                </a:solidFill>
              </a:rPr>
              <a:t>Peristaltische</a:t>
            </a:r>
            <a:r>
              <a:rPr lang="en-US" sz="4800" b="1" dirty="0">
                <a:solidFill>
                  <a:srgbClr val="FFFFFF"/>
                </a:solidFill>
              </a:rPr>
              <a:t> </a:t>
            </a:r>
            <a:r>
              <a:rPr lang="en-US" sz="4800" b="1" dirty="0" err="1">
                <a:solidFill>
                  <a:srgbClr val="FFFFFF"/>
                </a:solidFill>
              </a:rPr>
              <a:t>bewegingen</a:t>
            </a:r>
            <a:br>
              <a:rPr lang="en-US" sz="4800" b="1" dirty="0">
                <a:solidFill>
                  <a:srgbClr val="FFFFFF"/>
                </a:solidFill>
              </a:rPr>
            </a:br>
            <a:r>
              <a:rPr lang="en-US" sz="4800" b="1" dirty="0" err="1">
                <a:solidFill>
                  <a:srgbClr val="FFFFFF"/>
                </a:solidFill>
                <a:hlinkClick r:id="rId2"/>
              </a:rPr>
              <a:t>peristaltische</a:t>
            </a:r>
            <a:r>
              <a:rPr lang="en-US" sz="4800" b="1" dirty="0">
                <a:solidFill>
                  <a:srgbClr val="FFFFFF"/>
                </a:solidFill>
                <a:hlinkClick r:id="rId2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hlinkClick r:id="rId2"/>
              </a:rPr>
              <a:t>bewegingen</a:t>
            </a:r>
            <a:r>
              <a:rPr lang="en-US" sz="4800" b="1" dirty="0">
                <a:solidFill>
                  <a:srgbClr val="FFFFFF"/>
                </a:solidFill>
                <a:hlinkClick r:id="rId2"/>
              </a:rPr>
              <a:t> - video</a:t>
            </a:r>
            <a:br>
              <a:rPr lang="en-US" sz="4800" b="1" dirty="0">
                <a:solidFill>
                  <a:srgbClr val="FFFFFF"/>
                </a:solidFill>
              </a:rPr>
            </a:br>
            <a:br>
              <a:rPr lang="en-US" sz="4800" b="1" dirty="0">
                <a:solidFill>
                  <a:srgbClr val="FFFFFF"/>
                </a:solidFill>
              </a:rPr>
            </a:br>
            <a:endParaRPr lang="en-US" sz="4800" dirty="0">
              <a:solidFill>
                <a:srgbClr val="FFFFFF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C0E1208-0B30-4396-AE7C-AEBFFAEE6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478" y="4713662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3FC0D265-BF0F-4367-9358-2069F8093E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881" r="1" b="2740"/>
          <a:stretch/>
        </p:blipFill>
        <p:spPr>
          <a:xfrm>
            <a:off x="475488" y="476777"/>
            <a:ext cx="3864383" cy="592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665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F5DFD5C-408F-496D-A684-F0E521CA9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nl-NL" sz="3700" b="1" dirty="0"/>
              <a:t>		Maag </a:t>
            </a:r>
            <a:br>
              <a:rPr lang="nl-NL" sz="3700" b="1" dirty="0"/>
            </a:br>
            <a:endParaRPr lang="nl-NL" sz="37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435DF59-75ED-4D62-B906-458F95F02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nl-NL" sz="2000" b="1" dirty="0"/>
              <a:t>ligging links van het midden,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2000" b="1" dirty="0"/>
              <a:t>vlak onder middenrif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2000" b="1" dirty="0"/>
              <a:t>bewaard voedsel minimaal 2 uur</a:t>
            </a:r>
          </a:p>
          <a:p>
            <a:pPr>
              <a:buFont typeface="Wingdings" panose="05000000000000000000" pitchFamily="2" charset="2"/>
              <a:buChar char="q"/>
            </a:pPr>
            <a:endParaRPr lang="nl-NL" sz="2000" b="1" dirty="0"/>
          </a:p>
          <a:p>
            <a:endParaRPr lang="nl-NL" sz="2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B1EDE73-1A3F-4242-8198-2C94D00013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2" r="-2" b="-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443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D418620D-2886-4BD9-B7CC-6D55A0A74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0" y="-697188"/>
            <a:ext cx="13258800" cy="825702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D83BADE-8A6E-497E-9D9A-5F9827CF1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			Maag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DDD293B-C9FE-4B44-9CA1-2455EC14B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u="sng" dirty="0"/>
              <a:t>Maagwand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/>
              <a:t>Buitenwand (gespierd, peristaltiek)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/>
              <a:t>Binnenwand (bekleed met slijmvlies, hier wordt ook maagsap gemaakt)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/>
              <a:t>sluitspieren (portier bij uitgang naar twaalfvingerige darm, sluitspier op overgang slokdarm)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u="sng" dirty="0"/>
              <a:t>Maagsap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/>
              <a:t>water/slijm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/>
              <a:t>maagzuur (zoutzuur, doodt bacteriën)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/>
              <a:t>enzym (pepsine, zorgt voor eiwitvertering)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 err="1"/>
              <a:t>intrinsic</a:t>
            </a:r>
            <a:r>
              <a:rPr lang="nl-NL" dirty="0"/>
              <a:t> factor (opname B12 in dunne darm, B12: aanmaak rode bloedcellen, werking zenuwstelsel)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916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4357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0634CD9-1BB5-4E69-A4B9-C6FFE64F0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nl-NL" b="1">
                <a:solidFill>
                  <a:srgbClr val="FFFFFF"/>
                </a:solidFill>
              </a:rPr>
              <a:t>12-vingerige darm</a:t>
            </a:r>
            <a:br>
              <a:rPr lang="nl-NL" b="1">
                <a:solidFill>
                  <a:srgbClr val="FFFFFF"/>
                </a:solidFill>
              </a:rPr>
            </a:br>
            <a:endParaRPr lang="nl-NL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B81349-3A7E-4A66-9ED9-66E6F8E29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3" y="2454901"/>
            <a:ext cx="3441163" cy="4080255"/>
          </a:xfrm>
          <a:prstGeom prst="rect">
            <a:avLst/>
          </a:prstGeom>
          <a:solidFill>
            <a:srgbClr val="FB683C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20E9057-E5BA-4371-BFE0-4E363555B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256" y="3166833"/>
            <a:ext cx="3067356" cy="263753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A37A7FF-19A5-40D8-8D0C-E780CBD33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1468" y="2454900"/>
            <a:ext cx="3441163" cy="4080255"/>
          </a:xfrm>
          <a:prstGeom prst="rect">
            <a:avLst/>
          </a:prstGeom>
          <a:solidFill>
            <a:srgbClr val="FB683C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CAE89B2-FE4D-4BB6-A7E8-4F65024230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8970" y="3366014"/>
            <a:ext cx="3067358" cy="223917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7D090CD-7108-48B1-AB51-880858533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0332" y="700552"/>
            <a:ext cx="3797412" cy="5330923"/>
          </a:xfrm>
        </p:spPr>
        <p:txBody>
          <a:bodyPr anchor="ctr"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sz="2400" b="1" dirty="0">
                <a:solidFill>
                  <a:srgbClr val="FFFFFF"/>
                </a:solidFill>
              </a:rPr>
              <a:t>Gal: </a:t>
            </a:r>
            <a:r>
              <a:rPr lang="nl-NL" sz="2400" dirty="0">
                <a:solidFill>
                  <a:srgbClr val="FFFFFF"/>
                </a:solidFill>
              </a:rPr>
              <a:t>Emulgeert vetten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b="1" dirty="0">
                <a:solidFill>
                  <a:srgbClr val="FFFFFF"/>
                </a:solidFill>
              </a:rPr>
              <a:t>Alvleessap:				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2400" dirty="0">
                <a:solidFill>
                  <a:srgbClr val="FFFFFF"/>
                </a:solidFill>
              </a:rPr>
              <a:t>natriumbicarbonaat (neutraliseren zure maaginhoud)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2400" dirty="0">
                <a:solidFill>
                  <a:srgbClr val="FFFFFF"/>
                </a:solidFill>
              </a:rPr>
              <a:t>enzymen voor vertering van: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400" dirty="0">
                <a:solidFill>
                  <a:srgbClr val="FFFFFF"/>
                </a:solidFill>
              </a:rPr>
              <a:t>eiwitten (trypsinogeen)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400" dirty="0">
                <a:solidFill>
                  <a:srgbClr val="FFFFFF"/>
                </a:solidFill>
              </a:rPr>
              <a:t>vetten (lipase)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400" dirty="0">
                <a:solidFill>
                  <a:srgbClr val="FFFFFF"/>
                </a:solidFill>
              </a:rPr>
              <a:t>koolhydraten (amylase)</a:t>
            </a:r>
          </a:p>
          <a:p>
            <a:pPr lvl="8"/>
            <a:r>
              <a:rPr lang="nl-NL" sz="2400" b="1" dirty="0">
                <a:solidFill>
                  <a:srgbClr val="FFFFFF"/>
                </a:solidFill>
              </a:rPr>
              <a:t>			</a:t>
            </a:r>
          </a:p>
          <a:p>
            <a:endParaRPr lang="nl-NL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88336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E6EAFB7E375B4FA8D2FF7FD64788B7" ma:contentTypeVersion="12" ma:contentTypeDescription="Een nieuw document maken." ma:contentTypeScope="" ma:versionID="af45acec503560d360978414daab1117">
  <xsd:schema xmlns:xsd="http://www.w3.org/2001/XMLSchema" xmlns:xs="http://www.w3.org/2001/XMLSchema" xmlns:p="http://schemas.microsoft.com/office/2006/metadata/properties" xmlns:ns3="0bfbde32-856c-4dfd-bc38-4322d606c322" xmlns:ns4="169eb86d-0fb8-4364-bb17-d27f6b2029d0" targetNamespace="http://schemas.microsoft.com/office/2006/metadata/properties" ma:root="true" ma:fieldsID="124b357f269b65349bc9c8612af050ee" ns3:_="" ns4:_="">
    <xsd:import namespace="0bfbde32-856c-4dfd-bc38-4322d606c322"/>
    <xsd:import namespace="169eb86d-0fb8-4364-bb17-d27f6b2029d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fbde32-856c-4dfd-bc38-4322d606c32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9eb86d-0fb8-4364-bb17-d27f6b2029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B4E150C-29B8-4880-A13D-9AC2408110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fbde32-856c-4dfd-bc38-4322d606c322"/>
    <ds:schemaRef ds:uri="169eb86d-0fb8-4364-bb17-d27f6b2029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D4D96F-4E2A-4F45-8A25-AA3500B2E1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A92838B-182D-486B-88C5-D7BB7827835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449</Words>
  <Application>Microsoft Office PowerPoint</Application>
  <PresentationFormat>Breedbeeld</PresentationFormat>
  <Paragraphs>90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Kantoorthema</vt:lpstr>
      <vt:lpstr>Spijsvertering</vt:lpstr>
      <vt:lpstr>   Vertering van: </vt:lpstr>
      <vt:lpstr>functies van vezels/cellulose </vt:lpstr>
      <vt:lpstr> De mondholte </vt:lpstr>
      <vt:lpstr> Mond-keelholte</vt:lpstr>
      <vt:lpstr>Peristaltische bewegingen peristaltische bewegingen - video  </vt:lpstr>
      <vt:lpstr>  Maag  </vt:lpstr>
      <vt:lpstr>   Maag</vt:lpstr>
      <vt:lpstr>12-vingerige darm </vt:lpstr>
      <vt:lpstr>Dunne darm (6 meter lang)</vt:lpstr>
      <vt:lpstr>Darmvlokken</vt:lpstr>
      <vt:lpstr>Dikke darm (1 meter lang) </vt:lpstr>
      <vt:lpstr>    Lever </vt:lpstr>
      <vt:lpstr>    Feces </vt:lpstr>
      <vt:lpstr>Te harde ontlasting –  te dunne ontlasting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Spijsvertering</dc:title>
  <dc:creator>Sandra Kreuning</dc:creator>
  <cp:lastModifiedBy>Sandra Kreuning</cp:lastModifiedBy>
  <cp:revision>1</cp:revision>
  <dcterms:created xsi:type="dcterms:W3CDTF">2020-12-14T10:45:21Z</dcterms:created>
  <dcterms:modified xsi:type="dcterms:W3CDTF">2020-12-14T10:46:04Z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0x010100B7E6EAFB7E375B4FA8D2FF7FD64788B7</vt:lpwstr>
  </property>
</Properties>
</file>