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302" r:id="rId4"/>
    <p:sldId id="320" r:id="rId5"/>
    <p:sldId id="321" r:id="rId6"/>
    <p:sldId id="303" r:id="rId7"/>
    <p:sldId id="304" r:id="rId8"/>
    <p:sldId id="305" r:id="rId9"/>
    <p:sldId id="306" r:id="rId10"/>
    <p:sldId id="307" r:id="rId11"/>
    <p:sldId id="310" r:id="rId12"/>
    <p:sldId id="308" r:id="rId13"/>
    <p:sldId id="313" r:id="rId14"/>
    <p:sldId id="309" r:id="rId15"/>
    <p:sldId id="311" r:id="rId16"/>
    <p:sldId id="315" r:id="rId17"/>
    <p:sldId id="318" r:id="rId18"/>
    <p:sldId id="319" r:id="rId19"/>
    <p:sldId id="31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3543" autoAdjust="0"/>
  </p:normalViewPr>
  <p:slideViewPr>
    <p:cSldViewPr snapToGrid="0">
      <p:cViewPr varScale="1">
        <p:scale>
          <a:sx n="71" d="100"/>
          <a:sy n="71" d="100"/>
        </p:scale>
        <p:origin x="90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6593E-5077-46D3-A7A5-50E2724D1B5F}" type="datetimeFigureOut">
              <a:rPr lang="nl-NL" smtClean="0"/>
              <a:t>2-12-2020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36F3F-B3DA-4A00-B1BF-4E05EE896189}" type="slidenum">
              <a:rPr lang="nl-NL" smtClean="0"/>
              <a:t>‹nr.›</a:t>
            </a:fld>
            <a:endParaRPr lang="nl-NL"/>
          </a:p>
        </p:txBody>
      </p:sp>
    </p:spTree>
    <p:extLst>
      <p:ext uri="{BB962C8B-B14F-4D97-AF65-F5344CB8AC3E}">
        <p14:creationId xmlns:p14="http://schemas.microsoft.com/office/powerpoint/2010/main" val="6995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l.wikipedia.org/wiki/River_Rouge_Plan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nl.wikipedia.org/wiki/Biologisch_afbreekbaar" TargetMode="External"/><Relationship Id="rId4" Type="http://schemas.openxmlformats.org/officeDocument/2006/relationships/hyperlink" Target="https://nl.wikipedia.org/wiki/Ford_Model_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nl.wikipedia.org/wiki/Cradle_to_Cradle#cite_note-8" TargetMode="External"/><Relationship Id="rId3" Type="http://schemas.openxmlformats.org/officeDocument/2006/relationships/hyperlink" Target="https://nl.wikipedia.org/wiki/Cradle_to_Cradle#cite_note-3" TargetMode="External"/><Relationship Id="rId7" Type="http://schemas.openxmlformats.org/officeDocument/2006/relationships/hyperlink" Target="https://nl.wikipedia.org/wiki/Cradle_to_Cradle#cite_note-7"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nl.wikipedia.org/wiki/Cradle_to_Cradle#cite_note-6" TargetMode="External"/><Relationship Id="rId11" Type="http://schemas.openxmlformats.org/officeDocument/2006/relationships/hyperlink" Target="https://nl.wikipedia.org/wiki/Overheid" TargetMode="External"/><Relationship Id="rId5" Type="http://schemas.openxmlformats.org/officeDocument/2006/relationships/hyperlink" Target="https://nl.wikipedia.org/wiki/Cradle_to_Cradle#cite_note-martens-5" TargetMode="External"/><Relationship Id="rId10" Type="http://schemas.openxmlformats.org/officeDocument/2006/relationships/hyperlink" Target="https://nl.wikipedia.org/wiki/Herman_Daly" TargetMode="External"/><Relationship Id="rId4" Type="http://schemas.openxmlformats.org/officeDocument/2006/relationships/hyperlink" Target="https://nl.wikipedia.org/wiki/Cradle_to_Cradle#cite_note-swanson-4" TargetMode="External"/><Relationship Id="rId9" Type="http://schemas.openxmlformats.org/officeDocument/2006/relationships/hyperlink" Target="https://nl.wikipedia.org/w/index.php?title=Stationaire_economie&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CA8F5-E7AA-4091-BAD1-A20CAEE891F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48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16</a:t>
            </a:fld>
            <a:endParaRPr lang="nl-NL"/>
          </a:p>
        </p:txBody>
      </p:sp>
    </p:spTree>
    <p:extLst>
      <p:ext uri="{BB962C8B-B14F-4D97-AF65-F5344CB8AC3E}">
        <p14:creationId xmlns:p14="http://schemas.microsoft.com/office/powerpoint/2010/main" val="98744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Boek – 2002 – </a:t>
            </a:r>
            <a:r>
              <a:rPr lang="nl-NL" dirty="0" err="1"/>
              <a:t>cradle</a:t>
            </a:r>
            <a:r>
              <a:rPr lang="nl-NL" dirty="0"/>
              <a:t> </a:t>
            </a:r>
            <a:r>
              <a:rPr lang="nl-NL" dirty="0" err="1"/>
              <a:t>to</a:t>
            </a:r>
            <a:r>
              <a:rPr lang="nl-NL" dirty="0"/>
              <a:t> </a:t>
            </a:r>
            <a:r>
              <a:rPr lang="nl-NL" dirty="0" err="1"/>
              <a:t>cradle</a:t>
            </a:r>
            <a:r>
              <a:rPr lang="nl-NL" dirty="0"/>
              <a:t> (wieg tot wieg).</a:t>
            </a:r>
          </a:p>
          <a:p>
            <a:r>
              <a:rPr lang="nl-NL" dirty="0"/>
              <a:t>De filosofie achter de C2C is dat alle gebruikte materialen na hun leven in het ene product, nuttig kunnen worden </a:t>
            </a:r>
            <a:r>
              <a:rPr lang="nl-NL" dirty="0" err="1"/>
              <a:t>ingeezt</a:t>
            </a:r>
            <a:r>
              <a:rPr lang="nl-NL" dirty="0"/>
              <a:t> in een ander product. Met het grote verschil van hergebruiken, dat er geen </a:t>
            </a:r>
            <a:r>
              <a:rPr lang="nl-NL" dirty="0" err="1"/>
              <a:t>kwaliteitsverslies</a:t>
            </a:r>
            <a:r>
              <a:rPr lang="nl-NL" dirty="0"/>
              <a:t> is en geen restproducten die alsnog weggegooid worden. </a:t>
            </a:r>
          </a:p>
          <a:p>
            <a:endParaRPr lang="nl-NL" dirty="0"/>
          </a:p>
          <a:p>
            <a:r>
              <a:rPr lang="nl-NL" b="0" i="0" dirty="0">
                <a:solidFill>
                  <a:srgbClr val="202122"/>
                </a:solidFill>
                <a:effectLst/>
                <a:latin typeface="Arial" panose="020B0604020202020204" pitchFamily="34" charset="0"/>
              </a:rPr>
              <a:t>methoden voor duurzame productontwikkeling richten zich op het beperken van de schadelijkheid van het product. Het product wordt hier gezien als de keten van ontstaan (winning van grondstoffen, productie), gebruik (energieverbruik en verbruik van hulpstoffen zoals waspoeder en benzine) en afdanking (hergebruik en stort)</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Wat vaak gebeurde was het “minder slecht maken” van producten/diensenten. Zoals het kiezen van zuinigere producten, schonere grondstoffen of optimaliseren van recycling.</a:t>
            </a:r>
          </a:p>
          <a:p>
            <a:r>
              <a:rPr lang="nl-NL" b="0" i="0" dirty="0">
                <a:solidFill>
                  <a:srgbClr val="202122"/>
                </a:solidFill>
                <a:effectLst/>
                <a:latin typeface="Arial" panose="020B0604020202020204" pitchFamily="34" charset="0"/>
              </a:rPr>
              <a:t>(Waarom hoort bij het rijtje van minder slecht maken de term recycling?)</a:t>
            </a:r>
          </a:p>
          <a:p>
            <a:endParaRPr lang="nl-NL" b="0" i="0" dirty="0">
              <a:solidFill>
                <a:srgbClr val="202122"/>
              </a:solidFill>
              <a:effectLst/>
              <a:latin typeface="Arial" panose="020B0604020202020204" pitchFamily="34" charset="0"/>
            </a:endParaRPr>
          </a:p>
          <a:p>
            <a:endParaRPr lang="nl-NL" b="0" i="0" dirty="0">
              <a:solidFill>
                <a:srgbClr val="202122"/>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6</a:t>
            </a:fld>
            <a:endParaRPr lang="nl-NL"/>
          </a:p>
        </p:txBody>
      </p:sp>
    </p:spTree>
    <p:extLst>
      <p:ext uri="{BB962C8B-B14F-4D97-AF65-F5344CB8AC3E}">
        <p14:creationId xmlns:p14="http://schemas.microsoft.com/office/powerpoint/2010/main" val="370981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In het boek wordt de kersenboom als metafoor gebruikt om de ideale hergebruikcyclus te beschrijven. Het doel van de kersenboom is te voorzien in zijn eigen onderhoud en voedingsstoffen en het maken van nakomelingen.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mens doet dit sinds de industrialisatie door bedreigingen vanuit de natuur te verdringen, de grond en fauna uit te putten voor consumptie en het produceren van schadelijke bijproducten.</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kersenboom biedt daarentegen habitat en voeding voor insecten en vogels, voedt de grond en zuivert de lucht. </a:t>
            </a:r>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7</a:t>
            </a:fld>
            <a:endParaRPr lang="nl-NL"/>
          </a:p>
        </p:txBody>
      </p:sp>
    </p:spTree>
    <p:extLst>
      <p:ext uri="{BB962C8B-B14F-4D97-AF65-F5344CB8AC3E}">
        <p14:creationId xmlns:p14="http://schemas.microsoft.com/office/powerpoint/2010/main" val="121544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Meeste producten verliezen hun oorspronkelijke waarden.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komt minder terug dan er oorspronkelijk was. </a:t>
            </a:r>
          </a:p>
          <a:p>
            <a:endParaRPr lang="nl-NL" dirty="0"/>
          </a:p>
          <a:p>
            <a:r>
              <a:rPr lang="nl-NL" b="0" i="0" dirty="0">
                <a:solidFill>
                  <a:srgbClr val="202122"/>
                </a:solidFill>
                <a:effectLst/>
                <a:latin typeface="Arial" panose="020B0604020202020204" pitchFamily="34" charset="0"/>
              </a:rPr>
              <a:t>Een krant is bijvoorbeeld hergebruikt papier, maar er kan niet worden gesproken van een cyclus waar het papier nog eens doorheen gaat. De krant is van grijzig papier dat snel slijt. Het grijzige is inkt die eerder op wit papier zat. </a:t>
            </a:r>
          </a:p>
          <a:p>
            <a:r>
              <a:rPr lang="nl-NL" b="0" i="0" dirty="0">
                <a:solidFill>
                  <a:srgbClr val="202122"/>
                </a:solidFill>
                <a:effectLst/>
                <a:latin typeface="Arial" panose="020B0604020202020204" pitchFamily="34" charset="0"/>
              </a:rPr>
              <a:t>Het witte papier is gebleekt met chloor en de inkt is gekleurd met zware metalen. Door het slijten van het krantenpapier komen deeltjes met chloor en zware metalen in de lucht. Na als krant te zijn verwerkt is het papier te vuil en giftig om nog eens als papier dienst te doen. Het is beter voor het milieu om het te storten en een nieuwe boom te vellen.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02122"/>
                </a:solidFill>
                <a:effectLst/>
                <a:latin typeface="Arial" panose="020B0604020202020204" pitchFamily="34" charset="0"/>
              </a:rPr>
              <a:t>Een ander voorbeeld is het reflectorpaaltje langs de weg, afwisselend gemaakt van oude petflessen of autobanden. De materialen waren op weg naar de stort, maar krijgen een tweede leven. Klinkt goed, maar in dat leven sijpelen zwavel en andere schadelijke stoffen de bodem in. Door de snelle degradatie van het laagwaardige materiaal onder uv-licht wordt het paaltje bros en vaal. Na enige tijd moet het paaltje worden vervangen en alsnog gestort. Het resultaat is dus niet de terugwinning van nuttig materiaal, maar de verspreiding van gifstoffen en het onbruikbaar maken van hoogwaardig materiaal.</a:t>
            </a: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8</a:t>
            </a:fld>
            <a:endParaRPr lang="nl-NL"/>
          </a:p>
        </p:txBody>
      </p:sp>
    </p:spTree>
    <p:extLst>
      <p:ext uri="{BB962C8B-B14F-4D97-AF65-F5344CB8AC3E}">
        <p14:creationId xmlns:p14="http://schemas.microsoft.com/office/powerpoint/2010/main" val="184347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Iets krijgt tenminste zijn oorspronkelijke waarde terug.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Een paaltje van hoogwaardige, hernieuwbare grondstoffen bestaat. Het lekt geen gif maar voedt de grond. Na gebruik hoeft het niet te worden opgehaald, het kan als voedsel worden ontleed door de berm. Dit paaltje is van hout.</a:t>
            </a:r>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9</a:t>
            </a:fld>
            <a:endParaRPr lang="nl-NL"/>
          </a:p>
        </p:txBody>
      </p:sp>
    </p:spTree>
    <p:extLst>
      <p:ext uri="{BB962C8B-B14F-4D97-AF65-F5344CB8AC3E}">
        <p14:creationId xmlns:p14="http://schemas.microsoft.com/office/powerpoint/2010/main" val="329715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Om in onze behoeften te voorzien hebben we technische grondstoffen nodig zoals metalen, verdunners en andere stoffen die inherent niet in zo'n biologische cyclus terecht mogen komen. Enerzijds omdat het de biologische processen beschadigt, anderzijds omdat biologisch materiaal de kwaliteit van de technische grondstof vermindert. Om "waste </a:t>
            </a:r>
            <a:r>
              <a:rPr lang="nl-NL" b="0" i="0" dirty="0" err="1">
                <a:solidFill>
                  <a:srgbClr val="202122"/>
                </a:solidFill>
                <a:effectLst/>
                <a:latin typeface="Arial" panose="020B0604020202020204" pitchFamily="34" charset="0"/>
              </a:rPr>
              <a:t>equals</a:t>
            </a:r>
            <a:r>
              <a:rPr lang="nl-NL" b="0" i="0" dirty="0">
                <a:solidFill>
                  <a:srgbClr val="202122"/>
                </a:solidFill>
                <a:effectLst/>
                <a:latin typeface="Arial" panose="020B0604020202020204" pitchFamily="34" charset="0"/>
              </a:rPr>
              <a:t> food" te laten werken, moeten biologische en technische voedingsstoffen te scheiden zijn, en elk in een eigen cyclus worden </a:t>
            </a:r>
            <a:r>
              <a:rPr lang="nl-NL" b="0" i="0" dirty="0" err="1">
                <a:solidFill>
                  <a:srgbClr val="202122"/>
                </a:solidFill>
                <a:effectLst/>
                <a:latin typeface="Arial" panose="020B0604020202020204" pitchFamily="34" charset="0"/>
              </a:rPr>
              <a:t>herverwerkt</a:t>
            </a:r>
            <a:r>
              <a:rPr lang="nl-NL"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10</a:t>
            </a:fld>
            <a:endParaRPr lang="nl-NL"/>
          </a:p>
        </p:txBody>
      </p:sp>
    </p:spTree>
    <p:extLst>
      <p:ext uri="{BB962C8B-B14F-4D97-AF65-F5344CB8AC3E}">
        <p14:creationId xmlns:p14="http://schemas.microsoft.com/office/powerpoint/2010/main" val="270352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202122"/>
                </a:solidFill>
                <a:effectLst/>
                <a:latin typeface="Arial" panose="020B0604020202020204" pitchFamily="34" charset="0"/>
              </a:rPr>
              <a:t>Het originele Engelstalige boek </a:t>
            </a:r>
            <a:r>
              <a:rPr lang="nl-NL" b="0" i="1" dirty="0" err="1">
                <a:solidFill>
                  <a:srgbClr val="202122"/>
                </a:solidFill>
                <a:effectLst/>
                <a:latin typeface="Arial" panose="020B0604020202020204" pitchFamily="34" charset="0"/>
              </a:rPr>
              <a:t>Cradle</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to</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is niet van papier, maar van een recyclebare kunststof die na een eenvoudig proces opnieuw als glossy, helderwit papier kan worden gebruikt. In warm water lost de inkt op, zodat er schoon kunststof achterblijft. Ook de inkt kan opnieuw als inkt dienstdoen.</a:t>
            </a:r>
          </a:p>
          <a:p>
            <a:pPr algn="l">
              <a:buFont typeface="Arial" panose="020B0604020202020204" pitchFamily="34" charset="0"/>
              <a:buChar char="•"/>
            </a:pPr>
            <a:r>
              <a:rPr lang="nl-NL" b="0" i="0" dirty="0">
                <a:solidFill>
                  <a:srgbClr val="202122"/>
                </a:solidFill>
                <a:effectLst/>
                <a:latin typeface="Arial" panose="020B0604020202020204" pitchFamily="34" charset="0"/>
              </a:rPr>
              <a:t>De </a:t>
            </a:r>
            <a:r>
              <a:rPr lang="nl-NL" b="0" i="0" u="none" strike="noStrike" dirty="0">
                <a:solidFill>
                  <a:srgbClr val="0B0080"/>
                </a:solidFill>
                <a:effectLst/>
                <a:latin typeface="Arial" panose="020B0604020202020204" pitchFamily="34" charset="0"/>
                <a:hlinkClick r:id="rId3" tooltip="River Rouge Plant"/>
              </a:rPr>
              <a:t>River Rouge</a:t>
            </a:r>
            <a:r>
              <a:rPr lang="nl-NL" b="0" i="0" dirty="0">
                <a:solidFill>
                  <a:srgbClr val="202122"/>
                </a:solidFill>
                <a:effectLst/>
                <a:latin typeface="Arial" panose="020B0604020202020204" pitchFamily="34" charset="0"/>
              </a:rPr>
              <a:t>-autofabriek van Ford moest verlaten worden omdat de grond te ernstig vervuild was. Op deze plek hebben </a:t>
            </a:r>
            <a:r>
              <a:rPr lang="nl-NL" b="0" i="0" dirty="0" err="1">
                <a:solidFill>
                  <a:srgbClr val="202122"/>
                </a:solidFill>
                <a:effectLst/>
                <a:latin typeface="Arial" panose="020B0604020202020204" pitchFamily="34" charset="0"/>
              </a:rPr>
              <a:t>Braungart</a:t>
            </a:r>
            <a:r>
              <a:rPr lang="nl-NL" b="0" i="0" dirty="0">
                <a:solidFill>
                  <a:srgbClr val="202122"/>
                </a:solidFill>
                <a:effectLst/>
                <a:latin typeface="Arial" panose="020B0604020202020204" pitchFamily="34" charset="0"/>
              </a:rPr>
              <a:t> en </a:t>
            </a:r>
            <a:r>
              <a:rPr lang="nl-NL" b="0" i="0" dirty="0" err="1">
                <a:solidFill>
                  <a:srgbClr val="202122"/>
                </a:solidFill>
                <a:effectLst/>
                <a:latin typeface="Arial" panose="020B0604020202020204" pitchFamily="34" charset="0"/>
              </a:rPr>
              <a:t>McDonough</a:t>
            </a:r>
            <a:r>
              <a:rPr lang="nl-NL" b="0" i="0" dirty="0">
                <a:solidFill>
                  <a:srgbClr val="202122"/>
                </a:solidFill>
                <a:effectLst/>
                <a:latin typeface="Arial" panose="020B0604020202020204" pitchFamily="34" charset="0"/>
              </a:rPr>
              <a:t> een nieuwe fabriek neergezet die de grond en de rivier zuivert, habitat voor vogels creëert en toch auto's maakt.</a:t>
            </a:r>
          </a:p>
          <a:p>
            <a:pPr algn="l">
              <a:buFont typeface="Arial" panose="020B0604020202020204" pitchFamily="34" charset="0"/>
              <a:buChar char="•"/>
            </a:pPr>
            <a:r>
              <a:rPr lang="nl-NL" b="0" i="0" dirty="0">
                <a:solidFill>
                  <a:srgbClr val="202122"/>
                </a:solidFill>
                <a:effectLst/>
                <a:latin typeface="Arial" panose="020B0604020202020204" pitchFamily="34" charset="0"/>
              </a:rPr>
              <a:t>Een auto die daar gemaakt zou kunnen worden is de </a:t>
            </a:r>
            <a:r>
              <a:rPr lang="nl-NL" b="0" i="0" u="none" strike="noStrike" dirty="0">
                <a:solidFill>
                  <a:srgbClr val="0B0080"/>
                </a:solidFill>
                <a:effectLst/>
                <a:latin typeface="Arial" panose="020B0604020202020204" pitchFamily="34" charset="0"/>
                <a:hlinkClick r:id="rId4" tooltip="Ford Model U"/>
              </a:rPr>
              <a:t>Ford Model U</a:t>
            </a:r>
            <a:r>
              <a:rPr lang="nl-NL" b="0" i="0" dirty="0">
                <a:solidFill>
                  <a:srgbClr val="202122"/>
                </a:solidFill>
                <a:effectLst/>
                <a:latin typeface="Arial" panose="020B0604020202020204" pitchFamily="34" charset="0"/>
              </a:rPr>
              <a:t>. Alle materialen in deze auto zijn </a:t>
            </a:r>
            <a:r>
              <a:rPr lang="nl-NL" b="0" i="0" u="none" strike="noStrike" dirty="0">
                <a:solidFill>
                  <a:srgbClr val="0B0080"/>
                </a:solidFill>
                <a:effectLst/>
                <a:latin typeface="Arial" panose="020B0604020202020204" pitchFamily="34" charset="0"/>
                <a:hlinkClick r:id="rId5" tooltip="Biologisch afbreekbaar"/>
              </a:rPr>
              <a:t>biologisch afbreekbaar</a:t>
            </a:r>
            <a:r>
              <a:rPr lang="nl-NL" b="0" i="0" dirty="0">
                <a:solidFill>
                  <a:srgbClr val="202122"/>
                </a:solidFill>
                <a:effectLst/>
                <a:latin typeface="Arial" panose="020B0604020202020204" pitchFamily="34" charset="0"/>
              </a:rPr>
              <a:t> of zonder kwaliteitsverlies herbruikbaar in technische producten. De banden trekken schadelijke deeltjes aan op de weg, en geven bij slijtage voeding af voor de berm. Uit de uitlaat komt schoon water. Deze auto is (nog) niet in productie.</a:t>
            </a:r>
          </a:p>
          <a:p>
            <a:pPr algn="l">
              <a:buFont typeface="Arial" panose="020B0604020202020204" pitchFamily="34" charset="0"/>
              <a:buChar char="•"/>
            </a:pPr>
            <a:endParaRPr lang="nl-NL" b="0" i="0" dirty="0">
              <a:solidFill>
                <a:srgbClr val="202122"/>
              </a:solidFill>
              <a:effectLst/>
              <a:latin typeface="Arial" panose="020B0604020202020204" pitchFamily="34" charset="0"/>
            </a:endParaRPr>
          </a:p>
          <a:p>
            <a:pPr algn="l">
              <a:buFont typeface="Arial" panose="020B0604020202020204" pitchFamily="34" charset="0"/>
              <a:buNone/>
            </a:pPr>
            <a:r>
              <a:rPr lang="nl-NL" b="1" i="0" dirty="0">
                <a:solidFill>
                  <a:srgbClr val="202122"/>
                </a:solidFill>
                <a:effectLst/>
                <a:latin typeface="Arial" panose="020B0604020202020204" pitchFamily="34" charset="0"/>
              </a:rPr>
              <a:t>ONTWERPMETHODE </a:t>
            </a:r>
            <a:r>
              <a:rPr lang="nl-NL" b="0" i="0" dirty="0">
                <a:solidFill>
                  <a:srgbClr val="202122"/>
                </a:solidFill>
                <a:effectLst/>
                <a:latin typeface="Arial" panose="020B0604020202020204" pitchFamily="34" charset="0"/>
              </a:rPr>
              <a:t>Op de website van </a:t>
            </a:r>
            <a:r>
              <a:rPr lang="nl-NL" b="0" i="0" dirty="0" err="1">
                <a:solidFill>
                  <a:srgbClr val="202122"/>
                </a:solidFill>
                <a:effectLst/>
                <a:latin typeface="Arial" panose="020B0604020202020204" pitchFamily="34" charset="0"/>
              </a:rPr>
              <a:t>McDonough</a:t>
            </a:r>
            <a:r>
              <a:rPr lang="nl-NL" b="0" i="0" dirty="0">
                <a:solidFill>
                  <a:srgbClr val="202122"/>
                </a:solidFill>
                <a:effectLst/>
                <a:latin typeface="Arial" panose="020B0604020202020204" pitchFamily="34" charset="0"/>
              </a:rPr>
              <a:t> is een stappenplan voor het maken van betere producten te vinden. Via de C2C-community kunnen ontwerpers elkaar helpen deze methode in de praktijk te brengen. Voor materialen die aan het paradigma van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to</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voldoen, is het C2C-keurmerk in het leven geroepen.</a:t>
            </a: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11</a:t>
            </a:fld>
            <a:endParaRPr lang="nl-NL"/>
          </a:p>
        </p:txBody>
      </p:sp>
    </p:spTree>
    <p:extLst>
      <p:ext uri="{BB962C8B-B14F-4D97-AF65-F5344CB8AC3E}">
        <p14:creationId xmlns:p14="http://schemas.microsoft.com/office/powerpoint/2010/main" val="30692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Afval = voedsel (en mag dus niet giftig zijn) en de rest moet in de technologische kringloop hergebruikt kunnen worden. </a:t>
            </a:r>
          </a:p>
          <a:p>
            <a:r>
              <a:rPr lang="nl-NL" dirty="0"/>
              <a:t>4. Laat altijd een positieve voetdruk </a:t>
            </a:r>
            <a:r>
              <a:rPr lang="nl-NL" dirty="0" err="1"/>
              <a:t>achter..het</a:t>
            </a:r>
            <a:r>
              <a:rPr lang="nl-NL" dirty="0"/>
              <a:t> afvalwater zou b.v. schoner moeten zijn dan het water waarop geloosd wordt.</a:t>
            </a:r>
            <a:br>
              <a:rPr lang="nl-NL" dirty="0"/>
            </a:br>
            <a:r>
              <a:rPr lang="nl-NL" dirty="0"/>
              <a:t>5.</a:t>
            </a:r>
            <a:r>
              <a:rPr lang="nl-NL" baseline="0" dirty="0"/>
              <a:t> </a:t>
            </a:r>
            <a:r>
              <a:rPr lang="nl-NL" dirty="0"/>
              <a:t>bouw huizen als bomen en steden als bossen.</a:t>
            </a: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387067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202122"/>
                </a:solidFill>
                <a:effectLst/>
                <a:latin typeface="Arial" panose="020B0604020202020204" pitchFamily="34" charset="0"/>
              </a:rPr>
              <a:t>De meeste besprekingen van </a:t>
            </a:r>
            <a:r>
              <a:rPr lang="nl-NL" b="0" i="1" dirty="0" err="1">
                <a:solidFill>
                  <a:srgbClr val="202122"/>
                </a:solidFill>
                <a:effectLst/>
                <a:latin typeface="Arial" panose="020B0604020202020204" pitchFamily="34" charset="0"/>
              </a:rPr>
              <a:t>Cradle</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to</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vinden het boek erg interessant en inspirerend. Het maakt mensen bewuster van de gevolgen van hun consumptiegedrag.</a:t>
            </a:r>
            <a:r>
              <a:rPr lang="nl-NL" b="0" i="0" u="none" strike="noStrike" baseline="30000" dirty="0">
                <a:solidFill>
                  <a:srgbClr val="0B0080"/>
                </a:solidFill>
                <a:effectLst/>
                <a:latin typeface="Arial" panose="020B0604020202020204" pitchFamily="34" charset="0"/>
                <a:hlinkClick r:id="rId3"/>
              </a:rPr>
              <a:t>[3]</a:t>
            </a:r>
            <a:r>
              <a:rPr lang="nl-NL" b="0" i="0" u="none" strike="noStrike" baseline="30000" dirty="0">
                <a:solidFill>
                  <a:srgbClr val="0B0080"/>
                </a:solidFill>
                <a:effectLst/>
                <a:latin typeface="Arial" panose="020B0604020202020204" pitchFamily="34" charset="0"/>
                <a:hlinkClick r:id="rId4"/>
              </a:rPr>
              <a:t>[4]</a:t>
            </a:r>
            <a:r>
              <a:rPr lang="nl-NL" b="0" i="0" u="none" strike="noStrike" baseline="30000" dirty="0">
                <a:solidFill>
                  <a:srgbClr val="0B0080"/>
                </a:solidFill>
                <a:effectLst/>
                <a:latin typeface="Arial" panose="020B0604020202020204" pitchFamily="34" charset="0"/>
                <a:hlinkClick r:id="rId5"/>
              </a:rPr>
              <a:t>[5]</a:t>
            </a:r>
            <a:r>
              <a:rPr lang="nl-NL" b="0" i="0" u="none" strike="noStrike" baseline="30000" dirty="0">
                <a:solidFill>
                  <a:srgbClr val="0B0080"/>
                </a:solidFill>
                <a:effectLst/>
                <a:latin typeface="Arial" panose="020B0604020202020204" pitchFamily="34" charset="0"/>
                <a:hlinkClick r:id="rId6"/>
              </a:rPr>
              <a:t>[6]</a:t>
            </a:r>
            <a:r>
              <a:rPr lang="nl-NL" b="0" i="0" u="none" strike="noStrike" baseline="30000" dirty="0">
                <a:solidFill>
                  <a:srgbClr val="0B0080"/>
                </a:solidFill>
                <a:effectLst/>
                <a:latin typeface="Arial" panose="020B0604020202020204" pitchFamily="34" charset="0"/>
                <a:hlinkClick r:id="rId7"/>
              </a:rPr>
              <a:t>[7]</a:t>
            </a:r>
            <a:r>
              <a:rPr lang="nl-NL" b="0" i="0" u="none" strike="noStrike" baseline="30000" dirty="0">
                <a:solidFill>
                  <a:srgbClr val="0B0080"/>
                </a:solidFill>
                <a:effectLst/>
                <a:latin typeface="Arial" panose="020B0604020202020204" pitchFamily="34" charset="0"/>
                <a:hlinkClick r:id="rId8"/>
              </a:rPr>
              <a:t>[8]</a:t>
            </a:r>
            <a:r>
              <a:rPr lang="nl-NL" b="0" i="0" dirty="0">
                <a:solidFill>
                  <a:srgbClr val="202122"/>
                </a:solidFill>
                <a:effectLst/>
                <a:latin typeface="Arial" panose="020B0604020202020204" pitchFamily="34" charset="0"/>
              </a:rPr>
              <a:t> De volgende negatieve kritiekpunten komen naar voren:</a:t>
            </a:r>
          </a:p>
          <a:p>
            <a:pPr algn="l">
              <a:buFont typeface="Arial" panose="020B0604020202020204" pitchFamily="34" charset="0"/>
              <a:buChar char="•"/>
            </a:pP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to</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is voor een groot deel oude wijn in nieuwe zakken: het is een uitwerking van het ‘oude’ ideaal van de </a:t>
            </a:r>
            <a:r>
              <a:rPr lang="nl-NL" b="0" i="0" u="none" strike="noStrike" dirty="0">
                <a:solidFill>
                  <a:srgbClr val="A55858"/>
                </a:solidFill>
                <a:effectLst/>
                <a:latin typeface="Arial" panose="020B0604020202020204" pitchFamily="34" charset="0"/>
                <a:hlinkClick r:id="rId9" tooltip="Stationaire economie (de pagina bestaat niet)"/>
              </a:rPr>
              <a:t>stationaire economie</a:t>
            </a:r>
            <a:r>
              <a:rPr lang="nl-NL" b="0" i="0" dirty="0">
                <a:solidFill>
                  <a:srgbClr val="202122"/>
                </a:solidFill>
                <a:effectLst/>
                <a:latin typeface="Arial" panose="020B0604020202020204" pitchFamily="34" charset="0"/>
              </a:rPr>
              <a:t> (</a:t>
            </a:r>
            <a:r>
              <a:rPr lang="nl-NL" b="0" i="1" dirty="0">
                <a:solidFill>
                  <a:srgbClr val="202122"/>
                </a:solidFill>
                <a:effectLst/>
                <a:latin typeface="Arial" panose="020B0604020202020204" pitchFamily="34" charset="0"/>
              </a:rPr>
              <a:t>steady state </a:t>
            </a:r>
            <a:r>
              <a:rPr lang="nl-NL" b="0" i="1" dirty="0" err="1">
                <a:solidFill>
                  <a:srgbClr val="202122"/>
                </a:solidFill>
                <a:effectLst/>
                <a:latin typeface="Arial" panose="020B0604020202020204" pitchFamily="34" charset="0"/>
              </a:rPr>
              <a:t>economy</a:t>
            </a:r>
            <a:r>
              <a:rPr lang="nl-NL" b="0" i="0" dirty="0">
                <a:solidFill>
                  <a:srgbClr val="202122"/>
                </a:solidFill>
                <a:effectLst/>
                <a:latin typeface="Arial" panose="020B0604020202020204" pitchFamily="34" charset="0"/>
              </a:rPr>
              <a:t>), geïntroduceerd door </a:t>
            </a:r>
            <a:r>
              <a:rPr lang="nl-NL" b="0" i="0" u="none" strike="noStrike" dirty="0">
                <a:solidFill>
                  <a:srgbClr val="0B0080"/>
                </a:solidFill>
                <a:effectLst/>
                <a:latin typeface="Arial" panose="020B0604020202020204" pitchFamily="34" charset="0"/>
                <a:hlinkClick r:id="rId10" tooltip="Herman Daly"/>
              </a:rPr>
              <a:t>Herman Daly</a:t>
            </a:r>
            <a:r>
              <a:rPr lang="nl-NL" b="0" i="0" dirty="0">
                <a:solidFill>
                  <a:srgbClr val="202122"/>
                </a:solidFill>
                <a:effectLst/>
                <a:latin typeface="Arial" panose="020B0604020202020204" pitchFamily="34" charset="0"/>
              </a:rPr>
              <a:t>.</a:t>
            </a:r>
          </a:p>
          <a:p>
            <a:pPr algn="l">
              <a:buFont typeface="Arial" panose="020B0604020202020204" pitchFamily="34" charset="0"/>
              <a:buChar char="•"/>
            </a:pPr>
            <a:r>
              <a:rPr lang="nl-NL" b="0" i="0" dirty="0">
                <a:solidFill>
                  <a:srgbClr val="202122"/>
                </a:solidFill>
                <a:effectLst/>
                <a:latin typeface="Arial" panose="020B0604020202020204" pitchFamily="34" charset="0"/>
              </a:rPr>
              <a:t>Het boek richt zich specifiek op ontwerpers, voor 'gewone' lezers geeft het geen concrete aanwijzingen.</a:t>
            </a:r>
          </a:p>
          <a:p>
            <a:pPr algn="l">
              <a:buFont typeface="Arial" panose="020B0604020202020204" pitchFamily="34" charset="0"/>
              <a:buChar char="•"/>
            </a:pPr>
            <a:r>
              <a:rPr lang="nl-NL" b="0" i="0" dirty="0">
                <a:solidFill>
                  <a:srgbClr val="202122"/>
                </a:solidFill>
                <a:effectLst/>
                <a:latin typeface="Arial" panose="020B0604020202020204" pitchFamily="34" charset="0"/>
              </a:rPr>
              <a:t>De voorbeelden in het boek gaan uitsluitend over praktijken die de schrijvers erg verafschuwen.</a:t>
            </a:r>
          </a:p>
          <a:p>
            <a:pPr algn="l">
              <a:buFont typeface="Arial" panose="020B0604020202020204" pitchFamily="34" charset="0"/>
              <a:buChar char="•"/>
            </a:pPr>
            <a:r>
              <a:rPr lang="nl-NL" b="0" i="0" dirty="0">
                <a:solidFill>
                  <a:srgbClr val="202122"/>
                </a:solidFill>
                <a:effectLst/>
                <a:latin typeface="Arial" panose="020B0604020202020204" pitchFamily="34" charset="0"/>
              </a:rPr>
              <a:t>De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to</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'-wereld ligt wel erg ver weg van de huidige werkelijkheid.</a:t>
            </a:r>
          </a:p>
          <a:p>
            <a:pPr algn="l">
              <a:buFont typeface="Arial" panose="020B0604020202020204" pitchFamily="34" charset="0"/>
              <a:buChar char="•"/>
            </a:pPr>
            <a:r>
              <a:rPr lang="nl-NL" b="0" i="0" dirty="0">
                <a:solidFill>
                  <a:srgbClr val="202122"/>
                </a:solidFill>
                <a:effectLst/>
                <a:latin typeface="Arial" panose="020B0604020202020204" pitchFamily="34" charset="0"/>
              </a:rPr>
              <a:t>Het concept suggereert dat er ongeremde economische groei en bevolkingsgroei mogelijk is, als dat maar op de juiste manier gebeurt. Het is maar de vraag of dat echt wel kan.</a:t>
            </a:r>
          </a:p>
          <a:p>
            <a:pPr algn="l">
              <a:buFont typeface="Arial" panose="020B0604020202020204" pitchFamily="34" charset="0"/>
              <a:buChar char="•"/>
            </a:pPr>
            <a:r>
              <a:rPr lang="nl-NL" b="0" i="0" dirty="0">
                <a:solidFill>
                  <a:srgbClr val="202122"/>
                </a:solidFill>
                <a:effectLst/>
                <a:latin typeface="Arial" panose="020B0604020202020204" pitchFamily="34" charset="0"/>
              </a:rPr>
              <a:t>Het boek heeft een anti-</a:t>
            </a:r>
            <a:r>
              <a:rPr lang="nl-NL" b="0" i="0" dirty="0" err="1">
                <a:solidFill>
                  <a:srgbClr val="202122"/>
                </a:solidFill>
                <a:effectLst/>
                <a:latin typeface="Arial" panose="020B0604020202020204" pitchFamily="34" charset="0"/>
              </a:rPr>
              <a:t>overheidfilosofie</a:t>
            </a:r>
            <a:r>
              <a:rPr lang="nl-NL" b="0" i="0" dirty="0">
                <a:solidFill>
                  <a:srgbClr val="202122"/>
                </a:solidFill>
                <a:effectLst/>
                <a:latin typeface="Arial" panose="020B0604020202020204" pitchFamily="34" charset="0"/>
              </a:rPr>
              <a:t>. Het is echter niet waarschijnlijk dat het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a:t>
            </a:r>
            <a:r>
              <a:rPr lang="nl-NL" b="0" i="0" dirty="0" err="1">
                <a:solidFill>
                  <a:srgbClr val="202122"/>
                </a:solidFill>
                <a:effectLst/>
                <a:latin typeface="Arial" panose="020B0604020202020204" pitchFamily="34" charset="0"/>
              </a:rPr>
              <a:t>to</a:t>
            </a:r>
            <a:r>
              <a:rPr lang="nl-NL" b="0" i="0" dirty="0">
                <a:solidFill>
                  <a:srgbClr val="202122"/>
                </a:solidFill>
                <a:effectLst/>
                <a:latin typeface="Arial" panose="020B0604020202020204" pitchFamily="34" charset="0"/>
              </a:rPr>
              <a:t>-</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'-ontwerpen gemeengoed wordt zonder een sterke </a:t>
            </a:r>
            <a:r>
              <a:rPr lang="nl-NL" b="0" i="0" u="none" strike="noStrike" dirty="0">
                <a:solidFill>
                  <a:srgbClr val="0B0080"/>
                </a:solidFill>
                <a:effectLst/>
                <a:latin typeface="Arial" panose="020B0604020202020204" pitchFamily="34" charset="0"/>
                <a:hlinkClick r:id="rId11" tooltip="Overheid"/>
              </a:rPr>
              <a:t>overheid</a:t>
            </a:r>
            <a:r>
              <a:rPr lang="nl-NL" b="0" i="0" dirty="0">
                <a:solidFill>
                  <a:srgbClr val="202122"/>
                </a:solidFill>
                <a:effectLst/>
                <a:latin typeface="Arial" panose="020B0604020202020204" pitchFamily="34" charset="0"/>
              </a:rPr>
              <a:t>. Er zijn in het huidige economische systeem maar weinig prikkels die C2C-ontwerpen aantrekkelijk maken, omdat recycling meestal te duur is.</a:t>
            </a:r>
          </a:p>
          <a:p>
            <a:pPr algn="l">
              <a:buFont typeface="Arial" panose="020B0604020202020204" pitchFamily="34" charset="0"/>
              <a:buChar char="•"/>
            </a:pPr>
            <a:r>
              <a:rPr lang="nl-NL" b="0" i="0" dirty="0">
                <a:solidFill>
                  <a:srgbClr val="202122"/>
                </a:solidFill>
                <a:effectLst/>
                <a:latin typeface="Arial" panose="020B0604020202020204" pitchFamily="34" charset="0"/>
              </a:rPr>
              <a:t>De gevolgen van C2C-systemen voor transport (demontage en hergebruik van producten leiden tot meer vervoer) en energiegebruik (recycling kost veel energie) blijven onderbelicht.</a:t>
            </a: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13</a:t>
            </a:fld>
            <a:endParaRPr lang="nl-NL"/>
          </a:p>
        </p:txBody>
      </p:sp>
    </p:spTree>
    <p:extLst>
      <p:ext uri="{BB962C8B-B14F-4D97-AF65-F5344CB8AC3E}">
        <p14:creationId xmlns:p14="http://schemas.microsoft.com/office/powerpoint/2010/main" val="417197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8DD25-C98B-46BF-899D-D6AD5E4D06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82BA625-F68F-47F9-A9E4-474769860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427621-8CAC-4826-AD18-564F5D00E34C}"/>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5" name="Tijdelijke aanduiding voor voettekst 4">
            <a:extLst>
              <a:ext uri="{FF2B5EF4-FFF2-40B4-BE49-F238E27FC236}">
                <a16:creationId xmlns:a16="http://schemas.microsoft.com/office/drawing/2014/main" id="{AAA96F66-7D29-42A3-AD26-5A6FEAF7A7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2C1FC0-D86A-4C29-99CE-6F340F5B19B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154613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02D67-2503-4959-BC01-159B01A47FE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4BE456-9D27-4211-A0FE-66C664E78E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7F133E-AF71-408A-844B-744C77F1D462}"/>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5" name="Tijdelijke aanduiding voor voettekst 4">
            <a:extLst>
              <a:ext uri="{FF2B5EF4-FFF2-40B4-BE49-F238E27FC236}">
                <a16:creationId xmlns:a16="http://schemas.microsoft.com/office/drawing/2014/main" id="{E5773463-23DE-4F93-811C-330D17CE79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FFE2FB-E522-436F-A512-68A36F86510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65680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DCD804-7347-448A-A689-BD9B43137CE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6615BA-FAFE-4903-9008-92631268E00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0D43E8-A341-4240-9B94-FE69B233018D}"/>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5" name="Tijdelijke aanduiding voor voettekst 4">
            <a:extLst>
              <a:ext uri="{FF2B5EF4-FFF2-40B4-BE49-F238E27FC236}">
                <a16:creationId xmlns:a16="http://schemas.microsoft.com/office/drawing/2014/main" id="{347C0BA8-82F5-476D-9826-79D02786C6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954C8C-F4F5-4173-B8B6-E08584B88156}"/>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74833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20897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54123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84385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7216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0168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11456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3524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786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4AFF-DE08-49C6-9890-0566598DB5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4E4BA8-9DC0-42DF-AAFF-452FDB49F0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8BE619-7C5B-424A-A3D2-BA20C6420CAF}"/>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5" name="Tijdelijke aanduiding voor voettekst 4">
            <a:extLst>
              <a:ext uri="{FF2B5EF4-FFF2-40B4-BE49-F238E27FC236}">
                <a16:creationId xmlns:a16="http://schemas.microsoft.com/office/drawing/2014/main" id="{498F3028-AD4B-414C-B04E-7AE27BC782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731C99-AD39-42CB-B329-11DD479F40D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4056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859998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7150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6EE7E-2D80-4488-8F12-67EAE0990E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F12511-D602-4436-9569-5222AD29E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B1A2FE-7193-4AFF-8CC4-F873C202FA65}"/>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5" name="Tijdelijke aanduiding voor voettekst 4">
            <a:extLst>
              <a:ext uri="{FF2B5EF4-FFF2-40B4-BE49-F238E27FC236}">
                <a16:creationId xmlns:a16="http://schemas.microsoft.com/office/drawing/2014/main" id="{0F7A4015-F8B2-49D3-B4A3-35B3449911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1AC22A-9CD0-4C72-95F8-3B59394CE0B1}"/>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84325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E0A6C-1FED-4E0C-B19A-8D1938233C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31A432-2823-4ABF-A734-03C489DFDDB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C6F315-34B8-4D00-BD23-7B54835FB7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2449D3-8D9D-4383-8DA4-8171D02229DD}"/>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6" name="Tijdelijke aanduiding voor voettekst 5">
            <a:extLst>
              <a:ext uri="{FF2B5EF4-FFF2-40B4-BE49-F238E27FC236}">
                <a16:creationId xmlns:a16="http://schemas.microsoft.com/office/drawing/2014/main" id="{49591BCF-13B5-4F19-B1B3-5CF797BF85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E3F61-3B0F-4FFF-B39F-609BF5F4FF0A}"/>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421007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DB79E-FBFC-444D-A729-22E9FFC36E4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B6AB22-49F6-4705-B4B9-CFA549CC1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742285-AE4A-4063-999F-60012E46617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8892D24-DAF4-4383-A8C0-7F55CA3AA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E9E42D-BC97-4E21-8537-3CB92E2FD4E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4E1AC52-C3AE-4272-9BF9-4F62E03A9C16}"/>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8" name="Tijdelijke aanduiding voor voettekst 7">
            <a:extLst>
              <a:ext uri="{FF2B5EF4-FFF2-40B4-BE49-F238E27FC236}">
                <a16:creationId xmlns:a16="http://schemas.microsoft.com/office/drawing/2014/main" id="{57A16E51-49AA-499B-A49C-5C410A9A13B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86F47-C6E6-4FD9-BAE6-DD33C2A70E3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400464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4FFBF-2E4C-416C-B64F-4C0F38C0C5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9D8B8F1-68F3-486A-A474-C806442C9B32}"/>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4" name="Tijdelijke aanduiding voor voettekst 3">
            <a:extLst>
              <a:ext uri="{FF2B5EF4-FFF2-40B4-BE49-F238E27FC236}">
                <a16:creationId xmlns:a16="http://schemas.microsoft.com/office/drawing/2014/main" id="{6BB6DA2C-791B-4F7B-BA25-84DAD3C807D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5E40A16-DAF4-4054-871E-C8EEA4112465}"/>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28362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95AFB2-ACC9-4416-94CE-0EC6D6014F0B}"/>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3" name="Tijdelijke aanduiding voor voettekst 2">
            <a:extLst>
              <a:ext uri="{FF2B5EF4-FFF2-40B4-BE49-F238E27FC236}">
                <a16:creationId xmlns:a16="http://schemas.microsoft.com/office/drawing/2014/main" id="{64C01907-92A8-4B34-A9DD-94DF2B97111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3552E0-C0C9-4170-86A4-D91CB997B24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1458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F7734-9F83-472F-8B97-0AF0318E51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94FFF9-47C8-4080-BA1E-CB5D3451C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02BAAF8-4F5F-407A-8862-AC13EF375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40B89F-4164-42A0-8831-E6286DFFE389}"/>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6" name="Tijdelijke aanduiding voor voettekst 5">
            <a:extLst>
              <a:ext uri="{FF2B5EF4-FFF2-40B4-BE49-F238E27FC236}">
                <a16:creationId xmlns:a16="http://schemas.microsoft.com/office/drawing/2014/main" id="{F762361C-2009-4B41-959F-EC759E39B5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5DA03F-4FC0-496E-AD50-4A443C8EF1D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400830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EE4BB-48C8-49E8-A4B8-AE89D975E1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6E78A7C-FC8B-40BF-8C83-9DF23747A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7081382-4236-44DD-8469-BF537F3BC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0120F2-A012-49FD-8B17-1D78A83B177A}"/>
              </a:ext>
            </a:extLst>
          </p:cNvPr>
          <p:cNvSpPr>
            <a:spLocks noGrp="1"/>
          </p:cNvSpPr>
          <p:nvPr>
            <p:ph type="dt" sz="half" idx="10"/>
          </p:nvPr>
        </p:nvSpPr>
        <p:spPr/>
        <p:txBody>
          <a:bodyPr/>
          <a:lstStyle/>
          <a:p>
            <a:fld id="{FABA6817-34EB-48BC-A12B-9919070E1896}" type="datetimeFigureOut">
              <a:rPr lang="nl-NL" smtClean="0"/>
              <a:t>2-12-2020</a:t>
            </a:fld>
            <a:endParaRPr lang="nl-NL"/>
          </a:p>
        </p:txBody>
      </p:sp>
      <p:sp>
        <p:nvSpPr>
          <p:cNvPr id="6" name="Tijdelijke aanduiding voor voettekst 5">
            <a:extLst>
              <a:ext uri="{FF2B5EF4-FFF2-40B4-BE49-F238E27FC236}">
                <a16:creationId xmlns:a16="http://schemas.microsoft.com/office/drawing/2014/main" id="{AAA40656-0813-46FF-9064-D6A8EB1517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C5ABD9-FDAE-4E41-A8E7-37388D9C182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77911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C3635A-E63B-4181-A06A-F904D3BAD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B5ABF43-2370-40CF-BA3F-E30FCA211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4A3354-42B4-4A09-8AE2-96C72FD82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A6817-34EB-48BC-A12B-9919070E1896}" type="datetimeFigureOut">
              <a:rPr lang="nl-NL" smtClean="0"/>
              <a:t>2-12-2020</a:t>
            </a:fld>
            <a:endParaRPr lang="nl-NL"/>
          </a:p>
        </p:txBody>
      </p:sp>
      <p:sp>
        <p:nvSpPr>
          <p:cNvPr id="5" name="Tijdelijke aanduiding voor voettekst 4">
            <a:extLst>
              <a:ext uri="{FF2B5EF4-FFF2-40B4-BE49-F238E27FC236}">
                <a16:creationId xmlns:a16="http://schemas.microsoft.com/office/drawing/2014/main" id="{E28C9D01-1E59-4A29-A3B9-E6435EE82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4CF23F-B827-411E-8273-B8F09D2AA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E38C-8D44-43A9-A0A8-E81091A5B70F}" type="slidenum">
              <a:rPr lang="nl-NL" smtClean="0"/>
              <a:t>‹nr.›</a:t>
            </a:fld>
            <a:endParaRPr lang="nl-NL"/>
          </a:p>
        </p:txBody>
      </p:sp>
    </p:spTree>
    <p:extLst>
      <p:ext uri="{BB962C8B-B14F-4D97-AF65-F5344CB8AC3E}">
        <p14:creationId xmlns:p14="http://schemas.microsoft.com/office/powerpoint/2010/main" val="1358684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2-12-2020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636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c2cvenlo.nl/"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zb4h0XU3gU"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time_continue=2&amp;v=2_orGl_s7UY&amp;feature=emb_logo&amp;ab_channel=EllenMacArthurFoundation"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JkAhMDOQd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Light" panose="020F0302020204030204"/>
                <a:ea typeface="+mn-ea"/>
                <a:cs typeface="+mn-cs"/>
              </a:rPr>
              <a:t>Circulaire Economie</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BDDAB46-BDFB-4B2F-B0C8-9BE96C8497E2}"/>
              </a:ext>
            </a:extLst>
          </p:cNvPr>
          <p:cNvSpPr>
            <a:spLocks noGrp="1"/>
          </p:cNvSpPr>
          <p:nvPr>
            <p:ph type="title"/>
          </p:nvPr>
        </p:nvSpPr>
        <p:spPr/>
        <p:txBody>
          <a:bodyPr/>
          <a:lstStyle/>
          <a:p>
            <a:r>
              <a:rPr lang="nl-NL" dirty="0"/>
              <a:t>De bio en techno-cycli</a:t>
            </a:r>
          </a:p>
        </p:txBody>
      </p:sp>
      <p:pic>
        <p:nvPicPr>
          <p:cNvPr id="2052" name="Picture 4" descr="Cradle to cradle // REMONDIS duurzaamheid">
            <a:extLst>
              <a:ext uri="{FF2B5EF4-FFF2-40B4-BE49-F238E27FC236}">
                <a16:creationId xmlns:a16="http://schemas.microsoft.com/office/drawing/2014/main" id="{3B9BAFD7-2586-4575-AF3A-A69544ABDB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4177" y="1196975"/>
            <a:ext cx="8749308"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9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FECEA-D6D6-41C3-AFCC-D9CE444428F3}"/>
              </a:ext>
            </a:extLst>
          </p:cNvPr>
          <p:cNvSpPr>
            <a:spLocks noGrp="1"/>
          </p:cNvSpPr>
          <p:nvPr>
            <p:ph type="title"/>
          </p:nvPr>
        </p:nvSpPr>
        <p:spPr/>
        <p:txBody>
          <a:bodyPr/>
          <a:lstStyle/>
          <a:p>
            <a:r>
              <a:rPr lang="nl-NL" dirty="0"/>
              <a:t>Voorbeelden van C2C</a:t>
            </a:r>
          </a:p>
        </p:txBody>
      </p:sp>
      <p:pic>
        <p:nvPicPr>
          <p:cNvPr id="5" name="Tijdelijke aanduiding voor inhoud 4">
            <a:extLst>
              <a:ext uri="{FF2B5EF4-FFF2-40B4-BE49-F238E27FC236}">
                <a16:creationId xmlns:a16="http://schemas.microsoft.com/office/drawing/2014/main" id="{680E2B9C-98FA-4CE8-B92D-7B4879F494BB}"/>
              </a:ext>
            </a:extLst>
          </p:cNvPr>
          <p:cNvPicPr>
            <a:picLocks noGrp="1" noChangeAspect="1"/>
          </p:cNvPicPr>
          <p:nvPr>
            <p:ph idx="1"/>
          </p:nvPr>
        </p:nvPicPr>
        <p:blipFill>
          <a:blip r:embed="rId3"/>
          <a:stretch>
            <a:fillRect/>
          </a:stretch>
        </p:blipFill>
        <p:spPr>
          <a:xfrm>
            <a:off x="8828690" y="273050"/>
            <a:ext cx="3238020" cy="5027610"/>
          </a:xfrm>
          <a:prstGeom prst="rect">
            <a:avLst/>
          </a:prstGeom>
        </p:spPr>
      </p:pic>
      <p:sp>
        <p:nvSpPr>
          <p:cNvPr id="4" name="Tijdelijke aanduiding voor tekst 3">
            <a:extLst>
              <a:ext uri="{FF2B5EF4-FFF2-40B4-BE49-F238E27FC236}">
                <a16:creationId xmlns:a16="http://schemas.microsoft.com/office/drawing/2014/main" id="{E969C4C8-512B-4240-AB17-907C17AC36B7}"/>
              </a:ext>
            </a:extLst>
          </p:cNvPr>
          <p:cNvSpPr>
            <a:spLocks noGrp="1"/>
          </p:cNvSpPr>
          <p:nvPr>
            <p:ph type="body" sz="half" idx="2"/>
          </p:nvPr>
        </p:nvSpPr>
        <p:spPr/>
        <p:txBody>
          <a:bodyPr/>
          <a:lstStyle/>
          <a:p>
            <a:pPr marL="285750" indent="-285750">
              <a:buFontTx/>
              <a:buChar char="-"/>
            </a:pPr>
            <a:r>
              <a:rPr lang="nl-NL" sz="1800" dirty="0"/>
              <a:t>Het </a:t>
            </a:r>
            <a:r>
              <a:rPr lang="nl-NL" sz="1800" dirty="0" err="1"/>
              <a:t>orginele</a:t>
            </a:r>
            <a:r>
              <a:rPr lang="nl-NL" sz="1800" dirty="0"/>
              <a:t> boek; niet gemaakt van papier maar van </a:t>
            </a:r>
            <a:r>
              <a:rPr lang="nl-NL" sz="1800" dirty="0" err="1"/>
              <a:t>geryclebaar</a:t>
            </a:r>
            <a:r>
              <a:rPr lang="nl-NL" sz="1800" dirty="0"/>
              <a:t> kunststof</a:t>
            </a:r>
          </a:p>
          <a:p>
            <a:pPr marL="285750" indent="-285750">
              <a:buFontTx/>
              <a:buChar char="-"/>
            </a:pPr>
            <a:r>
              <a:rPr lang="nl-NL" sz="1800" dirty="0"/>
              <a:t>River Rouge, een vervuilende fabriek is vervangen door een fabriek die de grond en het water zuivert. </a:t>
            </a:r>
          </a:p>
          <a:p>
            <a:pPr marL="285750" indent="-285750">
              <a:buFontTx/>
              <a:buChar char="-"/>
            </a:pPr>
            <a:r>
              <a:rPr lang="nl-NL" sz="1800" dirty="0"/>
              <a:t>Een auto die daar gemaakt kan worden is Ford Model U (alle materialen zijn biologisch afbreekbaar).</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pic>
        <p:nvPicPr>
          <p:cNvPr id="5122" name="Picture 2" descr="Ford Model U | Concept Cars | Diseno-Art">
            <a:extLst>
              <a:ext uri="{FF2B5EF4-FFF2-40B4-BE49-F238E27FC236}">
                <a16:creationId xmlns:a16="http://schemas.microsoft.com/office/drawing/2014/main" id="{5730BB62-5EBC-4D00-8FE8-D574DEDFB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685" y="4108450"/>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is iets </a:t>
            </a:r>
            <a:r>
              <a:rPr lang="nl-NL" dirty="0" err="1"/>
              <a:t>cradle</a:t>
            </a:r>
            <a:r>
              <a:rPr lang="nl-NL" dirty="0"/>
              <a:t> </a:t>
            </a:r>
            <a:r>
              <a:rPr lang="nl-NL" dirty="0" err="1"/>
              <a:t>to</a:t>
            </a:r>
            <a:r>
              <a:rPr lang="nl-NL" dirty="0"/>
              <a:t> </a:t>
            </a:r>
            <a:r>
              <a:rPr lang="nl-NL" dirty="0" err="1"/>
              <a:t>cradle</a:t>
            </a:r>
            <a:r>
              <a:rPr lang="nl-NL" dirty="0"/>
              <a:t>..</a:t>
            </a:r>
          </a:p>
        </p:txBody>
      </p:sp>
      <p:sp>
        <p:nvSpPr>
          <p:cNvPr id="3" name="Tijdelijke aanduiding voor inhoud 2"/>
          <p:cNvSpPr>
            <a:spLocks noGrp="1"/>
          </p:cNvSpPr>
          <p:nvPr>
            <p:ph idx="1"/>
          </p:nvPr>
        </p:nvSpPr>
        <p:spPr>
          <a:xfrm>
            <a:off x="1312435" y="1730619"/>
            <a:ext cx="10757646" cy="3396762"/>
          </a:xfrm>
        </p:spPr>
        <p:txBody>
          <a:bodyPr>
            <a:normAutofit/>
          </a:bodyPr>
          <a:lstStyle/>
          <a:p>
            <a:r>
              <a:rPr lang="nl-NL" dirty="0"/>
              <a:t>Producten moeten gemaakt zijn uit materiaal dat al gebruikt is.</a:t>
            </a:r>
          </a:p>
          <a:p>
            <a:r>
              <a:rPr lang="nl-NL" dirty="0"/>
              <a:t>De biologische en technologische kringloop zijn gescheiden.</a:t>
            </a:r>
          </a:p>
          <a:p>
            <a:r>
              <a:rPr lang="nl-NL" dirty="0"/>
              <a:t>Gebruik hernieuwbare energie.</a:t>
            </a:r>
          </a:p>
          <a:p>
            <a:r>
              <a:rPr lang="nl-NL" dirty="0" err="1"/>
              <a:t>Less</a:t>
            </a:r>
            <a:r>
              <a:rPr lang="nl-NL" dirty="0"/>
              <a:t> bad </a:t>
            </a:r>
            <a:r>
              <a:rPr lang="nl-NL" dirty="0" err="1"/>
              <a:t>isn't</a:t>
            </a:r>
            <a:r>
              <a:rPr lang="nl-NL" dirty="0"/>
              <a:t> </a:t>
            </a:r>
            <a:r>
              <a:rPr lang="nl-NL" dirty="0" err="1"/>
              <a:t>good</a:t>
            </a:r>
            <a:r>
              <a:rPr lang="nl-NL" dirty="0"/>
              <a:t>.</a:t>
            </a:r>
          </a:p>
          <a:p>
            <a:r>
              <a:rPr lang="nl-NL" dirty="0"/>
              <a:t>Het moet waarde toevoegen </a:t>
            </a:r>
            <a:r>
              <a:rPr lang="nl-NL" dirty="0" err="1"/>
              <a:t>ipv</a:t>
            </a:r>
            <a:r>
              <a:rPr lang="nl-NL" dirty="0"/>
              <a:t> verminderen.</a:t>
            </a:r>
          </a:p>
        </p:txBody>
      </p:sp>
    </p:spTree>
    <p:extLst>
      <p:ext uri="{BB962C8B-B14F-4D97-AF65-F5344CB8AC3E}">
        <p14:creationId xmlns:p14="http://schemas.microsoft.com/office/powerpoint/2010/main" val="21960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A1F26-D7ED-4603-B7C5-1BB8D64FB63C}"/>
              </a:ext>
            </a:extLst>
          </p:cNvPr>
          <p:cNvSpPr>
            <a:spLocks noGrp="1"/>
          </p:cNvSpPr>
          <p:nvPr>
            <p:ph type="title"/>
          </p:nvPr>
        </p:nvSpPr>
        <p:spPr/>
        <p:txBody>
          <a:bodyPr/>
          <a:lstStyle/>
          <a:p>
            <a:r>
              <a:rPr lang="nl-NL" dirty="0"/>
              <a:t>kritiek</a:t>
            </a:r>
          </a:p>
        </p:txBody>
      </p:sp>
      <p:sp>
        <p:nvSpPr>
          <p:cNvPr id="4" name="Tijdelijke aanduiding voor tekst 3">
            <a:extLst>
              <a:ext uri="{FF2B5EF4-FFF2-40B4-BE49-F238E27FC236}">
                <a16:creationId xmlns:a16="http://schemas.microsoft.com/office/drawing/2014/main" id="{666C2688-7A45-44A6-8646-97F1761E2A81}"/>
              </a:ext>
            </a:extLst>
          </p:cNvPr>
          <p:cNvSpPr>
            <a:spLocks noGrp="1"/>
          </p:cNvSpPr>
          <p:nvPr>
            <p:ph type="body" sz="half" idx="2"/>
          </p:nvPr>
        </p:nvSpPr>
        <p:spPr/>
        <p:txBody>
          <a:bodyPr>
            <a:normAutofit/>
          </a:bodyPr>
          <a:lstStyle/>
          <a:p>
            <a:pPr marL="285750" indent="-285750">
              <a:buFontTx/>
              <a:buChar char="-"/>
            </a:pPr>
            <a:r>
              <a:rPr lang="nl-NL" sz="1800" dirty="0"/>
              <a:t>Oud idee van de stationaire economie.</a:t>
            </a:r>
          </a:p>
          <a:p>
            <a:pPr marL="285750" indent="-285750">
              <a:buFontTx/>
              <a:buChar char="-"/>
            </a:pPr>
            <a:r>
              <a:rPr lang="nl-NL" sz="1800" dirty="0" err="1"/>
              <a:t>Cradle</a:t>
            </a:r>
            <a:r>
              <a:rPr lang="nl-NL" sz="1800" dirty="0"/>
              <a:t> </a:t>
            </a:r>
            <a:r>
              <a:rPr lang="nl-NL" sz="1800" dirty="0" err="1"/>
              <a:t>to</a:t>
            </a:r>
            <a:r>
              <a:rPr lang="nl-NL" sz="1800" dirty="0"/>
              <a:t> </a:t>
            </a:r>
            <a:r>
              <a:rPr lang="nl-NL" sz="1800" dirty="0" err="1"/>
              <a:t>cradle</a:t>
            </a:r>
            <a:r>
              <a:rPr lang="nl-NL" sz="1800" dirty="0"/>
              <a:t> lag erg ver weg van de werkelijkheid </a:t>
            </a:r>
          </a:p>
          <a:p>
            <a:pPr marL="285750" indent="-285750">
              <a:buFontTx/>
              <a:buChar char="-"/>
            </a:pPr>
            <a:r>
              <a:rPr lang="nl-NL" sz="1800" dirty="0"/>
              <a:t>Het suggereert dat ongeremde economische groei en bevolkingsgroei mogelijk zijn. </a:t>
            </a:r>
          </a:p>
        </p:txBody>
      </p:sp>
      <p:pic>
        <p:nvPicPr>
          <p:cNvPr id="6148" name="Picture 4" descr="Beter worden in je werk? Vraag kritiek! - Gemeente.nu">
            <a:extLst>
              <a:ext uri="{FF2B5EF4-FFF2-40B4-BE49-F238E27FC236}">
                <a16:creationId xmlns:a16="http://schemas.microsoft.com/office/drawing/2014/main" id="{DD1AF4C1-C7D5-4AF3-8386-D70B0D2980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93615" y="4183364"/>
            <a:ext cx="5587709" cy="2674636"/>
          </a:xfrm>
          <a:prstGeom prst="rect">
            <a:avLst/>
          </a:prstGeom>
          <a:noFill/>
          <a:extLst>
            <a:ext uri="{909E8E84-426E-40DD-AFC4-6F175D3DCCD1}">
              <a14:hiddenFill xmlns:a14="http://schemas.microsoft.com/office/drawing/2010/main">
                <a:solidFill>
                  <a:srgbClr val="FFFFFF"/>
                </a:solidFill>
              </a14:hiddenFill>
            </a:ext>
          </a:extLst>
        </p:spPr>
      </p:pic>
      <p:pic>
        <p:nvPicPr>
          <p:cNvPr id="7" name="Tijdelijke aanduiding voor inhoud 4">
            <a:extLst>
              <a:ext uri="{FF2B5EF4-FFF2-40B4-BE49-F238E27FC236}">
                <a16:creationId xmlns:a16="http://schemas.microsoft.com/office/drawing/2014/main" id="{C8A2FBCE-A8CD-4314-A6BE-2B3F2CF66097}"/>
              </a:ext>
            </a:extLst>
          </p:cNvPr>
          <p:cNvPicPr>
            <a:picLocks noChangeAspect="1"/>
          </p:cNvPicPr>
          <p:nvPr/>
        </p:nvPicPr>
        <p:blipFill>
          <a:blip r:embed="rId4"/>
          <a:stretch>
            <a:fillRect/>
          </a:stretch>
        </p:blipFill>
        <p:spPr>
          <a:xfrm>
            <a:off x="9290929" y="273050"/>
            <a:ext cx="2291470" cy="3557921"/>
          </a:xfrm>
          <a:prstGeom prst="rect">
            <a:avLst/>
          </a:prstGeom>
        </p:spPr>
      </p:pic>
    </p:spTree>
    <p:extLst>
      <p:ext uri="{BB962C8B-B14F-4D97-AF65-F5344CB8AC3E}">
        <p14:creationId xmlns:p14="http://schemas.microsoft.com/office/powerpoint/2010/main" val="4228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Regio Venlo een voorbeeld c2c regio</a:t>
            </a:r>
          </a:p>
        </p:txBody>
      </p:sp>
      <p:sp>
        <p:nvSpPr>
          <p:cNvPr id="9" name="Tijdelijke aanduiding voor inhoud 8"/>
          <p:cNvSpPr>
            <a:spLocks noGrp="1"/>
          </p:cNvSpPr>
          <p:nvPr>
            <p:ph idx="1"/>
          </p:nvPr>
        </p:nvSpPr>
        <p:spPr>
          <a:xfrm>
            <a:off x="1775519" y="1484784"/>
            <a:ext cx="9724661" cy="1224136"/>
          </a:xfrm>
        </p:spPr>
        <p:txBody>
          <a:bodyPr>
            <a:normAutofit fontScale="92500" lnSpcReduction="10000"/>
          </a:bodyPr>
          <a:lstStyle/>
          <a:p>
            <a:pPr marL="0" indent="0">
              <a:buNone/>
            </a:pPr>
            <a:r>
              <a:rPr lang="nl-NL" sz="2200" dirty="0"/>
              <a:t>Dit komt omdat de regio Cradle2Cradle heeft omarmt</a:t>
            </a:r>
          </a:p>
          <a:p>
            <a:pPr marL="0" indent="0">
              <a:buNone/>
            </a:pPr>
            <a:br>
              <a:rPr lang="nl-NL" dirty="0"/>
            </a:br>
            <a:endParaRPr lang="nl-NL" dirty="0"/>
          </a:p>
          <a:p>
            <a:pPr marL="0" indent="0">
              <a:buNone/>
            </a:pPr>
            <a:endParaRPr lang="nl-NL" dirty="0"/>
          </a:p>
          <a:p>
            <a:pPr marL="0" indent="0">
              <a:buNone/>
            </a:pP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744" y="3367492"/>
            <a:ext cx="4968552" cy="3312368"/>
          </a:xfrm>
          <a:prstGeom prst="rect">
            <a:avLst/>
          </a:prstGeom>
        </p:spPr>
      </p:pic>
      <p:sp>
        <p:nvSpPr>
          <p:cNvPr id="4" name="Rechthoek 3"/>
          <p:cNvSpPr/>
          <p:nvPr/>
        </p:nvSpPr>
        <p:spPr>
          <a:xfrm>
            <a:off x="1775519" y="2355871"/>
            <a:ext cx="10081121" cy="707886"/>
          </a:xfrm>
          <a:prstGeom prst="rect">
            <a:avLst/>
          </a:prstGeom>
        </p:spPr>
        <p:txBody>
          <a:bodyPr wrap="square">
            <a:spAutoFit/>
          </a:bodyPr>
          <a:lstStyle/>
          <a:p>
            <a:r>
              <a:rPr lang="nl-NL" sz="2000" dirty="0">
                <a:latin typeface="Arial" pitchFamily="34" charset="0"/>
                <a:cs typeface="Arial" pitchFamily="34" charset="0"/>
              </a:rPr>
              <a:t>De gemeente Venlo heeft bij de bouw van hun nieuw stadskantoor het c2c concept volledig in hun plannen opgenomen.</a:t>
            </a:r>
          </a:p>
        </p:txBody>
      </p:sp>
    </p:spTree>
    <p:extLst>
      <p:ext uri="{BB962C8B-B14F-4D97-AF65-F5344CB8AC3E}">
        <p14:creationId xmlns:p14="http://schemas.microsoft.com/office/powerpoint/2010/main" val="28210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err="1"/>
              <a:t>Cradle</a:t>
            </a:r>
            <a:r>
              <a:rPr lang="nl-NL" sz="2400" dirty="0"/>
              <a:t> </a:t>
            </a:r>
            <a:r>
              <a:rPr lang="nl-NL" sz="2400" dirty="0" err="1"/>
              <a:t>to</a:t>
            </a:r>
            <a:r>
              <a:rPr lang="nl-NL" sz="2400" dirty="0"/>
              <a:t> </a:t>
            </a:r>
            <a:r>
              <a:rPr lang="nl-NL" sz="2400" dirty="0" err="1"/>
              <a:t>cradle</a:t>
            </a:r>
            <a:r>
              <a:rPr lang="nl-NL" sz="2400" dirty="0"/>
              <a:t> in Venlo</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37722" y="1628800"/>
            <a:ext cx="6072554" cy="4956149"/>
          </a:xfrm>
        </p:spPr>
        <p:txBody>
          <a:bodyPr>
            <a:noAutofit/>
          </a:bodyPr>
          <a:lstStyle/>
          <a:p>
            <a:r>
              <a:rPr lang="nl-NL" sz="1800" b="1" dirty="0">
                <a:solidFill>
                  <a:srgbClr val="0D2B0C"/>
                </a:solidFill>
                <a:effectLst/>
                <a:ea typeface="Times New Roman" panose="02020603050405020304" pitchFamily="18" charset="0"/>
              </a:rPr>
              <a:t>Hoe: </a:t>
            </a:r>
            <a:r>
              <a:rPr lang="nl-NL" sz="1800" dirty="0">
                <a:solidFill>
                  <a:srgbClr val="0D2B0C"/>
                </a:solidFill>
                <a:ea typeface="Times New Roman" panose="02020603050405020304" pitchFamily="18" charset="0"/>
              </a:rPr>
              <a:t>Met je IBS groep</a:t>
            </a:r>
            <a:endParaRPr lang="nl-NL" sz="1800" b="1" dirty="0">
              <a:solidFill>
                <a:srgbClr val="0D2B0C"/>
              </a:solidFill>
              <a:effectLst/>
              <a:ea typeface="Times New Roman" panose="02020603050405020304" pitchFamily="18" charset="0"/>
            </a:endParaRPr>
          </a:p>
          <a:p>
            <a:r>
              <a:rPr lang="nl-NL" sz="1800" b="1" dirty="0">
                <a:solidFill>
                  <a:srgbClr val="0D2B0C"/>
                </a:solidFill>
                <a:effectLst/>
                <a:ea typeface="Times New Roman" panose="02020603050405020304" pitchFamily="18" charset="0"/>
              </a:rPr>
              <a:t>Hulp</a:t>
            </a:r>
            <a:r>
              <a:rPr lang="nl-NL" sz="1800" dirty="0">
                <a:solidFill>
                  <a:srgbClr val="0D2B0C"/>
                </a:solidFill>
                <a:ea typeface="Times New Roman" panose="02020603050405020304" pitchFamily="18" charset="0"/>
              </a:rPr>
              <a:t>: internet, gemeente Venlo, </a:t>
            </a:r>
            <a:r>
              <a:rPr lang="nl-NL" sz="1800" dirty="0">
                <a:solidFill>
                  <a:srgbClr val="0D2B0C"/>
                </a:solidFill>
                <a:ea typeface="Times New Roman" panose="02020603050405020304" pitchFamily="18" charset="0"/>
                <a:hlinkClick r:id="rId3"/>
              </a:rPr>
              <a:t>https://c2cvenlo.nl/</a:t>
            </a:r>
            <a:r>
              <a:rPr lang="nl-NL" sz="1800" dirty="0">
                <a:solidFill>
                  <a:srgbClr val="0D2B0C"/>
                </a:solidFill>
                <a:ea typeface="Times New Roman" panose="02020603050405020304" pitchFamily="18" charset="0"/>
              </a:rPr>
              <a:t> </a:t>
            </a:r>
            <a:br>
              <a:rPr lang="nl-NL" sz="1800" dirty="0">
                <a:ea typeface="Times New Roman" panose="02020603050405020304" pitchFamily="18" charset="0"/>
              </a:rPr>
            </a:br>
            <a:r>
              <a:rPr lang="nl-NL" sz="1800" b="1" dirty="0">
                <a:solidFill>
                  <a:srgbClr val="0D2B0C"/>
                </a:solidFill>
                <a:effectLst/>
                <a:ea typeface="Times New Roman" panose="02020603050405020304" pitchFamily="18" charset="0"/>
              </a:rPr>
              <a:t>Uitkomst:</a:t>
            </a:r>
            <a:r>
              <a:rPr lang="nl-NL" sz="1800" dirty="0">
                <a:solidFill>
                  <a:srgbClr val="0D2B0C"/>
                </a:solidFill>
                <a:effectLst/>
                <a:ea typeface="Times New Roman" panose="02020603050405020304" pitchFamily="18" charset="0"/>
              </a:rPr>
              <a:t> Antwoorden op de volgende vragen</a:t>
            </a:r>
            <a:br>
              <a:rPr lang="nl-NL" sz="1800" dirty="0">
                <a:solidFill>
                  <a:srgbClr val="0D2B0C"/>
                </a:solidFill>
                <a:effectLst/>
                <a:ea typeface="Times New Roman" panose="02020603050405020304" pitchFamily="18" charset="0"/>
              </a:rPr>
            </a:br>
            <a:r>
              <a:rPr lang="nl-NL" sz="1800" b="1" dirty="0">
                <a:solidFill>
                  <a:srgbClr val="0D2B0C"/>
                </a:solidFill>
                <a:effectLst/>
                <a:ea typeface="Times New Roman" panose="02020603050405020304" pitchFamily="18" charset="0"/>
              </a:rPr>
              <a:t>Tijd:</a:t>
            </a:r>
            <a:r>
              <a:rPr lang="nl-NL" sz="1800" dirty="0">
                <a:solidFill>
                  <a:srgbClr val="0D2B0C"/>
                </a:solidFill>
                <a:effectLst/>
                <a:ea typeface="Times New Roman" panose="02020603050405020304" pitchFamily="18" charset="0"/>
              </a:rPr>
              <a:t> 15 minuten</a:t>
            </a:r>
            <a:br>
              <a:rPr lang="nl-NL" sz="1800" dirty="0">
                <a:solidFill>
                  <a:srgbClr val="0D2B0C"/>
                </a:solidFill>
                <a:effectLst/>
                <a:ea typeface="Times New Roman" panose="02020603050405020304" pitchFamily="18" charset="0"/>
              </a:rPr>
            </a:br>
            <a:r>
              <a:rPr lang="nl-NL" sz="1800" b="1" dirty="0">
                <a:solidFill>
                  <a:srgbClr val="0D2B0C"/>
                </a:solidFill>
                <a:effectLst/>
                <a:ea typeface="Times New Roman" panose="02020603050405020304" pitchFamily="18" charset="0"/>
              </a:rPr>
              <a:t>Wat:</a:t>
            </a:r>
            <a:br>
              <a:rPr lang="nl-NL" sz="1800" b="1" dirty="0">
                <a:solidFill>
                  <a:srgbClr val="0D2B0C"/>
                </a:solidFill>
                <a:effectLst/>
                <a:ea typeface="Times New Roman" panose="02020603050405020304" pitchFamily="18" charset="0"/>
              </a:rPr>
            </a:br>
            <a:r>
              <a:rPr lang="nl-NL" sz="1800" dirty="0"/>
              <a:t>Ga in groepen op onderzoek uit en maak hier een verslag van. Beantwoord de volgende vragen.</a:t>
            </a:r>
            <a:br>
              <a:rPr lang="nl-NL" sz="1800" dirty="0"/>
            </a:br>
            <a:endParaRPr lang="nl-NL" sz="1800" dirty="0"/>
          </a:p>
          <a:p>
            <a:pPr>
              <a:buFontTx/>
              <a:buChar char="-"/>
            </a:pPr>
            <a:r>
              <a:rPr lang="nl-NL" sz="1800" dirty="0"/>
              <a:t> Wat heeft het stadskantoor van Venlo met C2C?</a:t>
            </a:r>
            <a:br>
              <a:rPr lang="nl-NL" sz="1800" dirty="0"/>
            </a:br>
            <a:r>
              <a:rPr lang="nl-NL" sz="1800" i="1" dirty="0"/>
              <a:t>(welke vernieuwingen zijn meegenomen in de bouw/inrichting) </a:t>
            </a:r>
          </a:p>
          <a:p>
            <a:pPr>
              <a:buFontTx/>
              <a:buChar char="-"/>
            </a:pPr>
            <a:r>
              <a:rPr lang="nl-NL" sz="1800" dirty="0"/>
              <a:t> Wat heeft deze bouw voor de regio Venlo betekend?</a:t>
            </a:r>
          </a:p>
          <a:p>
            <a:pPr>
              <a:buFontTx/>
              <a:buChar char="-"/>
            </a:pPr>
            <a:r>
              <a:rPr lang="nl-NL" sz="1800" dirty="0"/>
              <a:t> Welke andere projecten zijn er in Venlo die te maken hebben met C2C, noem er 3? </a:t>
            </a:r>
          </a:p>
          <a:p>
            <a:pPr>
              <a:lnSpc>
                <a:spcPct val="107000"/>
              </a:lnSpc>
              <a:spcAft>
                <a:spcPts val="800"/>
              </a:spcAft>
            </a:pPr>
            <a:endParaRPr lang="nl-NL" sz="1800" dirty="0"/>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6" name="Afbeelding 5">
            <a:extLst>
              <a:ext uri="{FF2B5EF4-FFF2-40B4-BE49-F238E27FC236}">
                <a16:creationId xmlns:a16="http://schemas.microsoft.com/office/drawing/2014/main" id="{702B1EEF-33D0-4EF8-8BEC-3CC0705A9A1F}"/>
              </a:ext>
            </a:extLst>
          </p:cNvPr>
          <p:cNvPicPr>
            <a:picLocks noChangeAspect="1"/>
          </p:cNvPicPr>
          <p:nvPr/>
        </p:nvPicPr>
        <p:blipFill>
          <a:blip r:embed="rId4"/>
          <a:stretch>
            <a:fillRect/>
          </a:stretch>
        </p:blipFill>
        <p:spPr>
          <a:xfrm>
            <a:off x="6650099" y="5472525"/>
            <a:ext cx="5541901" cy="1385475"/>
          </a:xfrm>
          <a:prstGeom prst="rect">
            <a:avLst/>
          </a:prstGeom>
        </p:spPr>
      </p:pic>
    </p:spTree>
    <p:extLst>
      <p:ext uri="{BB962C8B-B14F-4D97-AF65-F5344CB8AC3E}">
        <p14:creationId xmlns:p14="http://schemas.microsoft.com/office/powerpoint/2010/main" val="30305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546F2-5E0D-447D-ACAB-20E9E6CB52D6}"/>
              </a:ext>
            </a:extLst>
          </p:cNvPr>
          <p:cNvSpPr>
            <a:spLocks noGrp="1"/>
          </p:cNvSpPr>
          <p:nvPr>
            <p:ph type="title"/>
          </p:nvPr>
        </p:nvSpPr>
        <p:spPr/>
        <p:txBody>
          <a:bodyPr/>
          <a:lstStyle/>
          <a:p>
            <a:r>
              <a:rPr lang="nl-NL" dirty="0"/>
              <a:t>Stadskantoor Venlo</a:t>
            </a:r>
          </a:p>
        </p:txBody>
      </p:sp>
      <p:sp>
        <p:nvSpPr>
          <p:cNvPr id="4" name="Tijdelijke aanduiding voor tekst 3">
            <a:extLst>
              <a:ext uri="{FF2B5EF4-FFF2-40B4-BE49-F238E27FC236}">
                <a16:creationId xmlns:a16="http://schemas.microsoft.com/office/drawing/2014/main" id="{5AEE980A-B2FE-45E0-9697-26ECDA3C64C8}"/>
              </a:ext>
            </a:extLst>
          </p:cNvPr>
          <p:cNvSpPr>
            <a:spLocks noGrp="1"/>
          </p:cNvSpPr>
          <p:nvPr>
            <p:ph type="body" sz="half" idx="2"/>
          </p:nvPr>
        </p:nvSpPr>
        <p:spPr/>
        <p:txBody>
          <a:bodyPr/>
          <a:lstStyle/>
          <a:p>
            <a:pPr marL="285750" indent="-285750">
              <a:buFontTx/>
              <a:buChar char="-"/>
            </a:pPr>
            <a:r>
              <a:rPr lang="nl-NL" dirty="0"/>
              <a:t>Materialen na 40 jaar nog te gebruiken</a:t>
            </a:r>
          </a:p>
          <a:p>
            <a:pPr marL="285750" indent="-285750">
              <a:buFontTx/>
              <a:buChar char="-"/>
            </a:pPr>
            <a:r>
              <a:rPr lang="nl-NL" dirty="0"/>
              <a:t>80 % is gerecycled materiaal.</a:t>
            </a:r>
          </a:p>
        </p:txBody>
      </p:sp>
      <p:pic>
        <p:nvPicPr>
          <p:cNvPr id="7170" name="Picture 2" descr="Stadskantoor Venlo kiest voor Cradle to Cradle | Blog | Duurzaam Gebouwd">
            <a:hlinkClick r:id="rId3"/>
            <a:extLst>
              <a:ext uri="{FF2B5EF4-FFF2-40B4-BE49-F238E27FC236}">
                <a16:creationId xmlns:a16="http://schemas.microsoft.com/office/drawing/2014/main" id="{2DC147EC-C304-471D-A51B-35DC66FE62C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67263" y="359382"/>
            <a:ext cx="6815137" cy="568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1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AD6739C-5C09-49E9-A54F-C7B274CDD9CC}"/>
              </a:ext>
            </a:extLst>
          </p:cNvPr>
          <p:cNvSpPr>
            <a:spLocks noGrp="1"/>
          </p:cNvSpPr>
          <p:nvPr>
            <p:ph type="title"/>
          </p:nvPr>
        </p:nvSpPr>
        <p:spPr/>
        <p:txBody>
          <a:bodyPr/>
          <a:lstStyle/>
          <a:p>
            <a:r>
              <a:rPr lang="nl-NL" dirty="0"/>
              <a:t>Wat is het verschil tussen C2C en CE?</a:t>
            </a:r>
          </a:p>
        </p:txBody>
      </p:sp>
      <p:sp>
        <p:nvSpPr>
          <p:cNvPr id="6" name="Tijdelijke aanduiding voor inhoud 5">
            <a:extLst>
              <a:ext uri="{FF2B5EF4-FFF2-40B4-BE49-F238E27FC236}">
                <a16:creationId xmlns:a16="http://schemas.microsoft.com/office/drawing/2014/main" id="{BBEE212B-BE58-4830-B270-148587D075F9}"/>
              </a:ext>
            </a:extLst>
          </p:cNvPr>
          <p:cNvSpPr>
            <a:spLocks noGrp="1"/>
          </p:cNvSpPr>
          <p:nvPr>
            <p:ph idx="1"/>
          </p:nvPr>
        </p:nvSpPr>
        <p:spPr/>
        <p:txBody>
          <a:bodyPr/>
          <a:lstStyle/>
          <a:p>
            <a:pPr marL="0" indent="0">
              <a:buNone/>
            </a:pPr>
            <a:r>
              <a:rPr lang="nl-NL" dirty="0" err="1"/>
              <a:t>Cradle</a:t>
            </a:r>
            <a:r>
              <a:rPr lang="nl-NL" dirty="0"/>
              <a:t> </a:t>
            </a:r>
            <a:r>
              <a:rPr lang="nl-NL" dirty="0" err="1"/>
              <a:t>to</a:t>
            </a:r>
            <a:r>
              <a:rPr lang="nl-NL" dirty="0"/>
              <a:t> </a:t>
            </a:r>
            <a:r>
              <a:rPr lang="nl-NL" dirty="0" err="1"/>
              <a:t>cradle</a:t>
            </a:r>
            <a:r>
              <a:rPr lang="nl-NL" dirty="0"/>
              <a:t> is een merk/certificaat en mag niet door iedereen gebruikt worden.</a:t>
            </a:r>
          </a:p>
          <a:p>
            <a:pPr marL="0" indent="0">
              <a:buNone/>
            </a:pPr>
            <a:endParaRPr lang="nl-NL" dirty="0"/>
          </a:p>
          <a:p>
            <a:pPr marL="0" indent="0">
              <a:buNone/>
            </a:pPr>
            <a:endParaRPr lang="nl-NL" dirty="0"/>
          </a:p>
          <a:p>
            <a:pPr marL="0" indent="0">
              <a:buNone/>
            </a:pPr>
            <a:r>
              <a:rPr lang="nl-NL" dirty="0"/>
              <a:t>‘t lease van producten is in de circulaire economie verder uitgewerkt. </a:t>
            </a:r>
          </a:p>
          <a:p>
            <a:pPr marL="0" indent="0">
              <a:buNone/>
            </a:pPr>
            <a:endParaRPr lang="nl-NL" dirty="0"/>
          </a:p>
        </p:txBody>
      </p:sp>
    </p:spTree>
    <p:extLst>
      <p:ext uri="{BB962C8B-B14F-4D97-AF65-F5344CB8AC3E}">
        <p14:creationId xmlns:p14="http://schemas.microsoft.com/office/powerpoint/2010/main" val="8082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499FDF-CDD1-464A-B4C7-5B150E3B80B0}"/>
              </a:ext>
            </a:extLst>
          </p:cNvPr>
          <p:cNvSpPr>
            <a:spLocks noGrp="1"/>
          </p:cNvSpPr>
          <p:nvPr>
            <p:ph type="title"/>
          </p:nvPr>
        </p:nvSpPr>
        <p:spPr/>
        <p:txBody>
          <a:bodyPr/>
          <a:lstStyle/>
          <a:p>
            <a:r>
              <a:rPr lang="nl-NL" dirty="0"/>
              <a:t>Aan het einde van de les</a:t>
            </a:r>
          </a:p>
        </p:txBody>
      </p:sp>
      <p:sp>
        <p:nvSpPr>
          <p:cNvPr id="6" name="Tijdelijke aanduiding voor tekst 5">
            <a:extLst>
              <a:ext uri="{FF2B5EF4-FFF2-40B4-BE49-F238E27FC236}">
                <a16:creationId xmlns:a16="http://schemas.microsoft.com/office/drawing/2014/main" id="{ED8A07C4-62DF-4793-AA8B-242F83820C0A}"/>
              </a:ext>
            </a:extLst>
          </p:cNvPr>
          <p:cNvSpPr>
            <a:spLocks noGrp="1"/>
          </p:cNvSpPr>
          <p:nvPr>
            <p:ph type="body" sz="half" idx="2"/>
          </p:nvPr>
        </p:nvSpPr>
        <p:spPr>
          <a:xfrm>
            <a:off x="609600" y="1435101"/>
            <a:ext cx="5307873" cy="4691063"/>
          </a:xfrm>
        </p:spPr>
        <p:txBody>
          <a:bodyPr>
            <a:normAutofit/>
          </a:bodyPr>
          <a:lstStyle/>
          <a:p>
            <a:pPr marL="285750" indent="-285750">
              <a:buFont typeface="Arial" panose="020B0604020202020204" pitchFamily="34" charset="0"/>
              <a:buChar char="•"/>
            </a:pPr>
            <a:r>
              <a:rPr lang="nl-NL" sz="1800" dirty="0"/>
              <a:t>Weet je wat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marL="285750" indent="-285750">
              <a:buFont typeface="Arial" panose="020B0604020202020204" pitchFamily="34" charset="0"/>
              <a:buChar char="•"/>
            </a:pPr>
            <a:r>
              <a:rPr lang="nl-NL" sz="1800" dirty="0"/>
              <a:t>Weet je een twee voorbeelden van </a:t>
            </a:r>
            <a:r>
              <a:rPr lang="nl-NL" sz="1800" dirty="0" err="1"/>
              <a:t>downcycling</a:t>
            </a:r>
            <a:endParaRPr lang="nl-NL" sz="1800" dirty="0"/>
          </a:p>
          <a:p>
            <a:pPr marL="285750" indent="-285750">
              <a:buFont typeface="Arial" panose="020B0604020202020204" pitchFamily="34" charset="0"/>
              <a:buChar char="•"/>
            </a:pPr>
            <a:r>
              <a:rPr lang="nl-NL" sz="1800" dirty="0"/>
              <a:t>Weet je een voorbeeld van </a:t>
            </a:r>
            <a:r>
              <a:rPr lang="nl-NL" sz="1800" dirty="0" err="1"/>
              <a:t>upcycling</a:t>
            </a:r>
            <a:endParaRPr lang="nl-NL" sz="1800" dirty="0"/>
          </a:p>
          <a:p>
            <a:pPr marL="285750" indent="-285750">
              <a:buFont typeface="Arial" panose="020B0604020202020204" pitchFamily="34" charset="0"/>
              <a:buChar char="•"/>
            </a:pPr>
            <a:r>
              <a:rPr lang="nl-NL" sz="1800" dirty="0"/>
              <a:t>Weet je enkele voorbeelden van C2C te benoemen</a:t>
            </a:r>
          </a:p>
          <a:p>
            <a:pPr marL="285750" indent="-285750">
              <a:buFont typeface="Arial" panose="020B0604020202020204" pitchFamily="34" charset="0"/>
              <a:buChar char="•"/>
            </a:pPr>
            <a:r>
              <a:rPr lang="nl-NL" sz="1800" dirty="0"/>
              <a:t>Weet je wanneer iets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marL="285750" indent="-285750">
              <a:buFont typeface="Arial" panose="020B0604020202020204" pitchFamily="34" charset="0"/>
              <a:buChar char="•"/>
            </a:pPr>
            <a:r>
              <a:rPr lang="nl-NL" sz="1800" dirty="0"/>
              <a:t>Kan je kritisch zijn richting de C2C visie.  </a:t>
            </a:r>
          </a:p>
          <a:p>
            <a:pPr marL="285750" indent="-285750">
              <a:buFont typeface="Arial" panose="020B0604020202020204" pitchFamily="34" charset="0"/>
              <a:buChar char="•"/>
            </a:pPr>
            <a:endParaRPr lang="nl-NL" sz="1800" dirty="0"/>
          </a:p>
        </p:txBody>
      </p:sp>
      <p:pic>
        <p:nvPicPr>
          <p:cNvPr id="3" name="Picture 2" descr="Cradle to Cradle - IBB Kondor">
            <a:extLst>
              <a:ext uri="{FF2B5EF4-FFF2-40B4-BE49-F238E27FC236}">
                <a16:creationId xmlns:a16="http://schemas.microsoft.com/office/drawing/2014/main" id="{E0387CD6-E355-459A-B32A-520BEAEA8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4350" y="1770856"/>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9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8F4E8E-4D4F-4A63-B908-2CFC414CBE0D}"/>
              </a:ext>
            </a:extLst>
          </p:cNvPr>
          <p:cNvSpPr>
            <a:spLocks noGrp="1"/>
          </p:cNvSpPr>
          <p:nvPr>
            <p:ph type="title"/>
          </p:nvPr>
        </p:nvSpPr>
        <p:spPr/>
        <p:txBody>
          <a:bodyPr/>
          <a:lstStyle/>
          <a:p>
            <a:r>
              <a:rPr lang="nl-NL" dirty="0"/>
              <a:t>Vorige les:</a:t>
            </a:r>
          </a:p>
        </p:txBody>
      </p:sp>
      <p:sp>
        <p:nvSpPr>
          <p:cNvPr id="6" name="Tijdelijke aanduiding voor tekst 5">
            <a:extLst>
              <a:ext uri="{FF2B5EF4-FFF2-40B4-BE49-F238E27FC236}">
                <a16:creationId xmlns:a16="http://schemas.microsoft.com/office/drawing/2014/main" id="{A6A0F2AF-2018-46B3-8B00-030607C98BD8}"/>
              </a:ext>
            </a:extLst>
          </p:cNvPr>
          <p:cNvSpPr>
            <a:spLocks noGrp="1"/>
          </p:cNvSpPr>
          <p:nvPr>
            <p:ph type="body" sz="half" idx="2"/>
          </p:nvPr>
        </p:nvSpPr>
        <p:spPr>
          <a:xfrm>
            <a:off x="609600" y="1435101"/>
            <a:ext cx="5918448" cy="4691063"/>
          </a:xfrm>
        </p:spPr>
        <p:txBody>
          <a:bodyPr>
            <a:normAutofit/>
          </a:bodyPr>
          <a:lstStyle/>
          <a:p>
            <a:pPr marL="285750" indent="-285750">
              <a:buFontTx/>
              <a:buChar char="-"/>
            </a:pPr>
            <a:r>
              <a:rPr lang="nl-NL" sz="1800" i="1" dirty="0"/>
              <a:t>Definitie van circulaire economie</a:t>
            </a:r>
          </a:p>
          <a:p>
            <a:pPr marL="285750" indent="-285750">
              <a:buFontTx/>
              <a:buChar char="-"/>
            </a:pPr>
            <a:r>
              <a:rPr lang="nl-NL" sz="1800" i="1" dirty="0"/>
              <a:t>Aanpakken van grondstofgebruik</a:t>
            </a:r>
          </a:p>
          <a:p>
            <a:pPr marL="285750" indent="-285750">
              <a:buFontTx/>
              <a:buChar char="-"/>
            </a:pPr>
            <a:r>
              <a:rPr lang="nl-NL" sz="1800" i="1" dirty="0"/>
              <a:t>Systeemverandering (drie onderdelen).</a:t>
            </a:r>
          </a:p>
          <a:p>
            <a:pPr marL="285750" indent="-285750">
              <a:buFontTx/>
              <a:buChar char="-"/>
            </a:pPr>
            <a:r>
              <a:rPr lang="nl-NL" sz="1800" i="1" dirty="0"/>
              <a:t>Biologisch en technologische cycli</a:t>
            </a:r>
          </a:p>
        </p:txBody>
      </p:sp>
      <p:pic>
        <p:nvPicPr>
          <p:cNvPr id="7" name="Picture 2" descr="Circulaire stad | Gemeente Utrecht">
            <a:extLst>
              <a:ext uri="{FF2B5EF4-FFF2-40B4-BE49-F238E27FC236}">
                <a16:creationId xmlns:a16="http://schemas.microsoft.com/office/drawing/2014/main" id="{BA08B459-B436-48EF-8B0F-D090E39284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6863" y="2015137"/>
            <a:ext cx="6815137" cy="244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2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4E06B55-88FA-4332-9E65-EAA8557C0394}"/>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DBD600C3-D8A5-493C-B56F-5082B8F1948A}"/>
              </a:ext>
            </a:extLst>
          </p:cNvPr>
          <p:cNvSpPr>
            <a:spLocks noGrp="1"/>
          </p:cNvSpPr>
          <p:nvPr>
            <p:ph sz="half" idx="1"/>
          </p:nvPr>
        </p:nvSpPr>
        <p:spPr>
          <a:xfrm>
            <a:off x="609600" y="1600201"/>
            <a:ext cx="7695304" cy="4525963"/>
          </a:xfrm>
        </p:spPr>
        <p:txBody>
          <a:bodyPr>
            <a:normAutofit/>
          </a:bodyPr>
          <a:lstStyle/>
          <a:p>
            <a:pPr marL="514350" indent="-514350">
              <a:buFont typeface="+mj-lt"/>
              <a:buAutoNum type="arabicPeriod"/>
            </a:pPr>
            <a:r>
              <a:rPr lang="nl-NL" sz="2400" dirty="0"/>
              <a:t>Wat betekend CE?</a:t>
            </a:r>
          </a:p>
          <a:p>
            <a:pPr marL="514350" indent="-514350">
              <a:buFont typeface="+mj-lt"/>
              <a:buAutoNum type="arabicPeriod"/>
            </a:pPr>
            <a:r>
              <a:rPr lang="nl-NL" sz="2400" dirty="0"/>
              <a:t>Wat is de definitie van circulaire economie?</a:t>
            </a:r>
          </a:p>
          <a:p>
            <a:pPr marL="514350" indent="-514350">
              <a:buFont typeface="+mj-lt"/>
              <a:buAutoNum type="arabicPeriod"/>
            </a:pPr>
            <a:r>
              <a:rPr lang="nl-NL" sz="2400" dirty="0"/>
              <a:t>Hoe kan het systeem veranderd worden?</a:t>
            </a:r>
          </a:p>
        </p:txBody>
      </p:sp>
      <p:pic>
        <p:nvPicPr>
          <p:cNvPr id="8" name="Tijdelijke aanduiding voor inhoud 4">
            <a:hlinkClick r:id="rId2"/>
            <a:extLst>
              <a:ext uri="{FF2B5EF4-FFF2-40B4-BE49-F238E27FC236}">
                <a16:creationId xmlns:a16="http://schemas.microsoft.com/office/drawing/2014/main" id="{F01FA99D-64ED-4D00-A1AE-9DC4B6908679}"/>
              </a:ext>
            </a:extLst>
          </p:cNvPr>
          <p:cNvPicPr>
            <a:picLocks noGrp="1" noChangeAspect="1"/>
          </p:cNvPicPr>
          <p:nvPr>
            <p:ph sz="half" idx="2"/>
          </p:nvPr>
        </p:nvPicPr>
        <p:blipFill>
          <a:blip r:embed="rId3"/>
          <a:stretch>
            <a:fillRect/>
          </a:stretch>
        </p:blipFill>
        <p:spPr>
          <a:xfrm>
            <a:off x="7594600" y="3467631"/>
            <a:ext cx="3987800" cy="2658533"/>
          </a:xfrm>
          <a:prstGeom prst="rect">
            <a:avLst/>
          </a:prstGeom>
        </p:spPr>
      </p:pic>
    </p:spTree>
    <p:extLst>
      <p:ext uri="{BB962C8B-B14F-4D97-AF65-F5344CB8AC3E}">
        <p14:creationId xmlns:p14="http://schemas.microsoft.com/office/powerpoint/2010/main" val="164470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4E06B55-88FA-4332-9E65-EAA8557C0394}"/>
              </a:ext>
            </a:extLst>
          </p:cNvPr>
          <p:cNvSpPr>
            <a:spLocks noGrp="1"/>
          </p:cNvSpPr>
          <p:nvPr>
            <p:ph type="title"/>
          </p:nvPr>
        </p:nvSpPr>
        <p:spPr/>
        <p:txBody>
          <a:bodyPr/>
          <a:lstStyle/>
          <a:p>
            <a:r>
              <a:rPr lang="nl-NL" dirty="0"/>
              <a:t>Antwoorden </a:t>
            </a:r>
          </a:p>
        </p:txBody>
      </p:sp>
      <p:sp>
        <p:nvSpPr>
          <p:cNvPr id="6" name="Tijdelijke aanduiding voor inhoud 5">
            <a:extLst>
              <a:ext uri="{FF2B5EF4-FFF2-40B4-BE49-F238E27FC236}">
                <a16:creationId xmlns:a16="http://schemas.microsoft.com/office/drawing/2014/main" id="{DBD600C3-D8A5-493C-B56F-5082B8F1948A}"/>
              </a:ext>
            </a:extLst>
          </p:cNvPr>
          <p:cNvSpPr>
            <a:spLocks noGrp="1"/>
          </p:cNvSpPr>
          <p:nvPr>
            <p:ph sz="half" idx="1"/>
          </p:nvPr>
        </p:nvSpPr>
        <p:spPr>
          <a:xfrm>
            <a:off x="609600" y="1600201"/>
            <a:ext cx="10234108" cy="4525963"/>
          </a:xfrm>
        </p:spPr>
        <p:txBody>
          <a:bodyPr>
            <a:normAutofit/>
          </a:bodyPr>
          <a:lstStyle/>
          <a:p>
            <a:pPr marL="514350" indent="-514350">
              <a:buFont typeface="+mj-lt"/>
              <a:buAutoNum type="arabicPeriod"/>
            </a:pPr>
            <a:r>
              <a:rPr lang="nl-NL" sz="2600" dirty="0"/>
              <a:t>Circulaire economie</a:t>
            </a:r>
          </a:p>
          <a:p>
            <a:pPr marL="514350" indent="-514350">
              <a:buFont typeface="+mj-lt"/>
              <a:buAutoNum type="arabicPeriod"/>
            </a:pPr>
            <a:r>
              <a:rPr lang="nl-NL" sz="2600" i="0" dirty="0">
                <a:solidFill>
                  <a:srgbClr val="000000"/>
                </a:solidFill>
                <a:effectLst/>
              </a:rPr>
              <a:t>Een circulaire economie is een economisch systeem van gesloten kringlopen waarin grondstoffen, onderdelen en producten hun waarde zo min mogelijk verliezen, hernieuwbare energiebronnen worden gebruikt en systeemdenken centraal staat. </a:t>
            </a:r>
          </a:p>
          <a:p>
            <a:pPr marL="514350" indent="-514350">
              <a:buFont typeface="+mj-lt"/>
              <a:buAutoNum type="arabicPeriod"/>
            </a:pPr>
            <a:r>
              <a:rPr lang="nl-NL" sz="2600" b="0" i="0" dirty="0">
                <a:effectLst/>
              </a:rPr>
              <a:t>Gesloten kringlopen</a:t>
            </a:r>
            <a:br>
              <a:rPr lang="nl-NL" sz="2600" b="0" i="0" dirty="0">
                <a:effectLst/>
              </a:rPr>
            </a:br>
            <a:r>
              <a:rPr lang="nl-NL" sz="2600" b="0" i="0" dirty="0">
                <a:effectLst/>
              </a:rPr>
              <a:t>Hernieuwbare energie</a:t>
            </a:r>
            <a:br>
              <a:rPr lang="nl-NL" sz="2600" b="0" i="0" dirty="0">
                <a:effectLst/>
              </a:rPr>
            </a:br>
            <a:r>
              <a:rPr lang="nl-NL" sz="2600" b="0" i="0" dirty="0">
                <a:effectLst/>
              </a:rPr>
              <a:t>Systeemdenken</a:t>
            </a:r>
          </a:p>
          <a:p>
            <a:pPr marL="514350" indent="-514350">
              <a:buFont typeface="+mj-lt"/>
              <a:buAutoNum type="arabicPeriod"/>
            </a:pPr>
            <a:endParaRPr lang="nl-NL" sz="4400" dirty="0"/>
          </a:p>
        </p:txBody>
      </p:sp>
    </p:spTree>
    <p:extLst>
      <p:ext uri="{BB962C8B-B14F-4D97-AF65-F5344CB8AC3E}">
        <p14:creationId xmlns:p14="http://schemas.microsoft.com/office/powerpoint/2010/main" val="35721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499FDF-CDD1-464A-B4C7-5B150E3B80B0}"/>
              </a:ext>
            </a:extLst>
          </p:cNvPr>
          <p:cNvSpPr>
            <a:spLocks noGrp="1"/>
          </p:cNvSpPr>
          <p:nvPr>
            <p:ph type="title"/>
          </p:nvPr>
        </p:nvSpPr>
        <p:spPr/>
        <p:txBody>
          <a:bodyPr/>
          <a:lstStyle/>
          <a:p>
            <a:r>
              <a:rPr lang="nl-NL" dirty="0"/>
              <a:t>Aan het einde van de les</a:t>
            </a:r>
          </a:p>
        </p:txBody>
      </p:sp>
      <p:sp>
        <p:nvSpPr>
          <p:cNvPr id="6" name="Tijdelijke aanduiding voor tekst 5">
            <a:extLst>
              <a:ext uri="{FF2B5EF4-FFF2-40B4-BE49-F238E27FC236}">
                <a16:creationId xmlns:a16="http://schemas.microsoft.com/office/drawing/2014/main" id="{ED8A07C4-62DF-4793-AA8B-242F83820C0A}"/>
              </a:ext>
            </a:extLst>
          </p:cNvPr>
          <p:cNvSpPr>
            <a:spLocks noGrp="1"/>
          </p:cNvSpPr>
          <p:nvPr>
            <p:ph type="body" sz="half" idx="2"/>
          </p:nvPr>
        </p:nvSpPr>
        <p:spPr>
          <a:xfrm>
            <a:off x="609600" y="1435101"/>
            <a:ext cx="5307873" cy="4691063"/>
          </a:xfrm>
        </p:spPr>
        <p:txBody>
          <a:bodyPr>
            <a:normAutofit/>
          </a:bodyPr>
          <a:lstStyle/>
          <a:p>
            <a:pPr marL="285750" indent="-285750">
              <a:buFont typeface="Arial" panose="020B0604020202020204" pitchFamily="34" charset="0"/>
              <a:buChar char="•"/>
            </a:pPr>
            <a:r>
              <a:rPr lang="nl-NL" sz="1800" dirty="0"/>
              <a:t>Weet je wat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marL="285750" indent="-285750">
              <a:buFont typeface="Arial" panose="020B0604020202020204" pitchFamily="34" charset="0"/>
              <a:buChar char="•"/>
            </a:pPr>
            <a:r>
              <a:rPr lang="nl-NL" sz="1800" dirty="0"/>
              <a:t>Weet je een twee voorbeelden van </a:t>
            </a:r>
            <a:r>
              <a:rPr lang="nl-NL" sz="1800" dirty="0" err="1"/>
              <a:t>downcycling</a:t>
            </a:r>
            <a:endParaRPr lang="nl-NL" sz="1800" dirty="0"/>
          </a:p>
          <a:p>
            <a:pPr marL="285750" indent="-285750">
              <a:buFont typeface="Arial" panose="020B0604020202020204" pitchFamily="34" charset="0"/>
              <a:buChar char="•"/>
            </a:pPr>
            <a:r>
              <a:rPr lang="nl-NL" sz="1800" dirty="0"/>
              <a:t>Weet je een voorbeeld van </a:t>
            </a:r>
            <a:r>
              <a:rPr lang="nl-NL" sz="1800" dirty="0" err="1"/>
              <a:t>upcycling</a:t>
            </a:r>
            <a:endParaRPr lang="nl-NL" sz="1800" dirty="0"/>
          </a:p>
          <a:p>
            <a:pPr marL="285750" indent="-285750">
              <a:buFont typeface="Arial" panose="020B0604020202020204" pitchFamily="34" charset="0"/>
              <a:buChar char="•"/>
            </a:pPr>
            <a:r>
              <a:rPr lang="nl-NL" sz="1800" dirty="0"/>
              <a:t>Weet je enkele voorbeelden van C2C te benoemen</a:t>
            </a:r>
          </a:p>
          <a:p>
            <a:pPr marL="285750" indent="-285750">
              <a:buFont typeface="Arial" panose="020B0604020202020204" pitchFamily="34" charset="0"/>
              <a:buChar char="•"/>
            </a:pPr>
            <a:r>
              <a:rPr lang="nl-NL" sz="1800" dirty="0"/>
              <a:t>Weet je wanneer iets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marL="285750" indent="-285750">
              <a:buFont typeface="Arial" panose="020B0604020202020204" pitchFamily="34" charset="0"/>
              <a:buChar char="•"/>
            </a:pPr>
            <a:r>
              <a:rPr lang="nl-NL" sz="1800" dirty="0"/>
              <a:t>Kan je kritisch zijn richting de C2C visie.  </a:t>
            </a:r>
          </a:p>
          <a:p>
            <a:pPr marL="285750" indent="-285750">
              <a:buFont typeface="Arial" panose="020B0604020202020204" pitchFamily="34" charset="0"/>
              <a:buChar char="•"/>
            </a:pPr>
            <a:endParaRPr lang="nl-NL" sz="1800" dirty="0"/>
          </a:p>
        </p:txBody>
      </p:sp>
      <p:pic>
        <p:nvPicPr>
          <p:cNvPr id="3" name="Picture 2" descr="Cradle to Cradle - IBB Kondor">
            <a:extLst>
              <a:ext uri="{FF2B5EF4-FFF2-40B4-BE49-F238E27FC236}">
                <a16:creationId xmlns:a16="http://schemas.microsoft.com/office/drawing/2014/main" id="{E0387CD6-E355-459A-B32A-520BEAEA8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4350" y="1770856"/>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D5C06-9A24-4789-A322-14880B9EE3B4}"/>
              </a:ext>
            </a:extLst>
          </p:cNvPr>
          <p:cNvSpPr>
            <a:spLocks noGrp="1"/>
          </p:cNvSpPr>
          <p:nvPr>
            <p:ph type="title"/>
          </p:nvPr>
        </p:nvSpPr>
        <p:spPr/>
        <p:txBody>
          <a:bodyPr/>
          <a:lstStyle/>
          <a:p>
            <a:r>
              <a:rPr lang="nl-NL" dirty="0" err="1"/>
              <a:t>Cradle</a:t>
            </a:r>
            <a:r>
              <a:rPr lang="nl-NL" dirty="0"/>
              <a:t> </a:t>
            </a:r>
            <a:r>
              <a:rPr lang="nl-NL" dirty="0" err="1"/>
              <a:t>to</a:t>
            </a:r>
            <a:r>
              <a:rPr lang="nl-NL" dirty="0"/>
              <a:t> </a:t>
            </a:r>
            <a:r>
              <a:rPr lang="nl-NL" dirty="0" err="1"/>
              <a:t>Cradle</a:t>
            </a:r>
            <a:r>
              <a:rPr lang="nl-NL" dirty="0"/>
              <a:t> (C2C)	</a:t>
            </a:r>
          </a:p>
        </p:txBody>
      </p:sp>
      <p:sp>
        <p:nvSpPr>
          <p:cNvPr id="3" name="Tijdelijke aanduiding voor inhoud 2">
            <a:extLst>
              <a:ext uri="{FF2B5EF4-FFF2-40B4-BE49-F238E27FC236}">
                <a16:creationId xmlns:a16="http://schemas.microsoft.com/office/drawing/2014/main" id="{B74D05FA-5876-4764-853A-CBB9B574F1C3}"/>
              </a:ext>
            </a:extLst>
          </p:cNvPr>
          <p:cNvSpPr>
            <a:spLocks noGrp="1"/>
          </p:cNvSpPr>
          <p:nvPr>
            <p:ph idx="1"/>
          </p:nvPr>
        </p:nvSpPr>
        <p:spPr/>
        <p:txBody>
          <a:bodyPr/>
          <a:lstStyle/>
          <a:p>
            <a:pPr marL="0" indent="0">
              <a:buNone/>
            </a:pPr>
            <a:r>
              <a:rPr lang="nl-NL" i="1" dirty="0" err="1"/>
              <a:t>Remaking</a:t>
            </a:r>
            <a:r>
              <a:rPr lang="nl-NL" i="1" dirty="0"/>
              <a:t> </a:t>
            </a:r>
            <a:r>
              <a:rPr lang="nl-NL" i="1" dirty="0" err="1"/>
              <a:t>the</a:t>
            </a:r>
            <a:r>
              <a:rPr lang="nl-NL" i="1" dirty="0"/>
              <a:t> way we make </a:t>
            </a:r>
            <a:r>
              <a:rPr lang="nl-NL" i="1" dirty="0" err="1"/>
              <a:t>things</a:t>
            </a:r>
            <a:r>
              <a:rPr lang="nl-NL" i="1" dirty="0"/>
              <a:t> </a:t>
            </a:r>
          </a:p>
        </p:txBody>
      </p:sp>
      <p:sp>
        <p:nvSpPr>
          <p:cNvPr id="4" name="Tijdelijke aanduiding voor tekst 3">
            <a:extLst>
              <a:ext uri="{FF2B5EF4-FFF2-40B4-BE49-F238E27FC236}">
                <a16:creationId xmlns:a16="http://schemas.microsoft.com/office/drawing/2014/main" id="{F16CDDC3-72DE-4498-B6FC-2F5EB1861DF1}"/>
              </a:ext>
            </a:extLst>
          </p:cNvPr>
          <p:cNvSpPr>
            <a:spLocks noGrp="1"/>
          </p:cNvSpPr>
          <p:nvPr>
            <p:ph type="body" sz="half" idx="2"/>
          </p:nvPr>
        </p:nvSpPr>
        <p:spPr/>
        <p:txBody>
          <a:bodyPr/>
          <a:lstStyle/>
          <a:p>
            <a:r>
              <a:rPr lang="nl-NL" dirty="0"/>
              <a:t>Boek uit 2002 van William </a:t>
            </a:r>
            <a:r>
              <a:rPr lang="nl-NL" dirty="0" err="1"/>
              <a:t>McDonough</a:t>
            </a:r>
            <a:r>
              <a:rPr lang="nl-NL" dirty="0"/>
              <a:t> en Michael </a:t>
            </a:r>
            <a:r>
              <a:rPr lang="nl-NL" dirty="0" err="1"/>
              <a:t>Braungart</a:t>
            </a:r>
            <a:endParaRPr lang="nl-NL" dirty="0"/>
          </a:p>
          <a:p>
            <a:endParaRPr lang="nl-NL" dirty="0"/>
          </a:p>
          <a:p>
            <a:r>
              <a:rPr lang="nl-NL" i="1" dirty="0"/>
              <a:t>“Een filosofische gedachte, waarbij producten na hun leven nog nuttig worden ingezet, zonder kwaliteit verlies .”</a:t>
            </a:r>
          </a:p>
        </p:txBody>
      </p:sp>
      <p:pic>
        <p:nvPicPr>
          <p:cNvPr id="9218" name="Picture 2" descr="Cradle to Cradle | Espero">
            <a:hlinkClick r:id="rId3"/>
            <a:extLst>
              <a:ext uri="{FF2B5EF4-FFF2-40B4-BE49-F238E27FC236}">
                <a16:creationId xmlns:a16="http://schemas.microsoft.com/office/drawing/2014/main" id="{CF6C2EFC-F12B-4005-A902-DD80D3642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760" y="1435100"/>
            <a:ext cx="6945612" cy="463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64D90-93BD-4EE0-AFE2-BCFF474825AC}"/>
              </a:ext>
            </a:extLst>
          </p:cNvPr>
          <p:cNvSpPr>
            <a:spLocks noGrp="1"/>
          </p:cNvSpPr>
          <p:nvPr>
            <p:ph type="title"/>
          </p:nvPr>
        </p:nvSpPr>
        <p:spPr/>
        <p:txBody>
          <a:bodyPr/>
          <a:lstStyle/>
          <a:p>
            <a:r>
              <a:rPr lang="nl-NL" dirty="0"/>
              <a:t>Neem een voorbeeld aan  naaldboom</a:t>
            </a:r>
          </a:p>
        </p:txBody>
      </p:sp>
      <p:sp>
        <p:nvSpPr>
          <p:cNvPr id="4" name="Tijdelijke aanduiding voor tekst 3">
            <a:extLst>
              <a:ext uri="{FF2B5EF4-FFF2-40B4-BE49-F238E27FC236}">
                <a16:creationId xmlns:a16="http://schemas.microsoft.com/office/drawing/2014/main" id="{26C82BAA-17CC-479F-B3AF-D6C8D8E284E6}"/>
              </a:ext>
            </a:extLst>
          </p:cNvPr>
          <p:cNvSpPr>
            <a:spLocks noGrp="1"/>
          </p:cNvSpPr>
          <p:nvPr>
            <p:ph type="body" sz="half" idx="2"/>
          </p:nvPr>
        </p:nvSpPr>
        <p:spPr>
          <a:xfrm>
            <a:off x="609600" y="1435101"/>
            <a:ext cx="4529327" cy="4691063"/>
          </a:xfrm>
        </p:spPr>
        <p:txBody>
          <a:bodyPr/>
          <a:lstStyle/>
          <a:p>
            <a:r>
              <a:rPr lang="nl-NL" dirty="0"/>
              <a:t>Een naaldboom heeft een doel, dit is het voorzien van eigen onderhoud en voedingstoffen.</a:t>
            </a:r>
          </a:p>
          <a:p>
            <a:endParaRPr lang="nl-NL" dirty="0"/>
          </a:p>
          <a:p>
            <a:endParaRPr lang="nl-NL" dirty="0"/>
          </a:p>
          <a:p>
            <a:r>
              <a:rPr lang="nl-NL" dirty="0"/>
              <a:t>- Bied habitat voor insecten en vogels</a:t>
            </a:r>
          </a:p>
          <a:p>
            <a:r>
              <a:rPr lang="nl-NL" dirty="0"/>
              <a:t>- Voedt de grond</a:t>
            </a:r>
          </a:p>
          <a:p>
            <a:r>
              <a:rPr lang="nl-NL" dirty="0"/>
              <a:t>- Zuivert  de lucht</a:t>
            </a:r>
          </a:p>
          <a:p>
            <a:endParaRPr lang="nl-NL" dirty="0"/>
          </a:p>
          <a:p>
            <a:endParaRPr lang="nl-NL" dirty="0"/>
          </a:p>
        </p:txBody>
      </p:sp>
      <p:pic>
        <p:nvPicPr>
          <p:cNvPr id="1026" name="Picture 2" descr="Grote Kerstboom Hoogte van 8 tot 18 meter - Stedelijk Groen bv">
            <a:extLst>
              <a:ext uri="{FF2B5EF4-FFF2-40B4-BE49-F238E27FC236}">
                <a16:creationId xmlns:a16="http://schemas.microsoft.com/office/drawing/2014/main" id="{7DE85658-303B-4E8C-A689-0DE7B443AC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2475" y="987425"/>
            <a:ext cx="4873625" cy="487362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32F4F452-2981-4FA6-B29F-242AF04931B9}"/>
              </a:ext>
            </a:extLst>
          </p:cNvPr>
          <p:cNvPicPr>
            <a:picLocks noChangeAspect="1"/>
          </p:cNvPicPr>
          <p:nvPr/>
        </p:nvPicPr>
        <p:blipFill>
          <a:blip r:embed="rId4"/>
          <a:stretch>
            <a:fillRect/>
          </a:stretch>
        </p:blipFill>
        <p:spPr>
          <a:xfrm>
            <a:off x="609599" y="4009458"/>
            <a:ext cx="4657477" cy="2575492"/>
          </a:xfrm>
          <a:prstGeom prst="rect">
            <a:avLst/>
          </a:prstGeom>
        </p:spPr>
      </p:pic>
    </p:spTree>
    <p:extLst>
      <p:ext uri="{BB962C8B-B14F-4D97-AF65-F5344CB8AC3E}">
        <p14:creationId xmlns:p14="http://schemas.microsoft.com/office/powerpoint/2010/main" val="29962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9587F-CAB4-4E97-BE65-A17D37384234}"/>
              </a:ext>
            </a:extLst>
          </p:cNvPr>
          <p:cNvSpPr>
            <a:spLocks noGrp="1"/>
          </p:cNvSpPr>
          <p:nvPr>
            <p:ph type="title"/>
          </p:nvPr>
        </p:nvSpPr>
        <p:spPr/>
        <p:txBody>
          <a:bodyPr/>
          <a:lstStyle/>
          <a:p>
            <a:r>
              <a:rPr lang="nl-NL" dirty="0" err="1"/>
              <a:t>Downcycling</a:t>
            </a:r>
            <a:endParaRPr lang="nl-NL" dirty="0"/>
          </a:p>
        </p:txBody>
      </p:sp>
      <p:sp>
        <p:nvSpPr>
          <p:cNvPr id="4" name="Tijdelijke aanduiding voor tekst 3">
            <a:extLst>
              <a:ext uri="{FF2B5EF4-FFF2-40B4-BE49-F238E27FC236}">
                <a16:creationId xmlns:a16="http://schemas.microsoft.com/office/drawing/2014/main" id="{DC7A8B43-58E8-4420-9F4F-87BF50571259}"/>
              </a:ext>
            </a:extLst>
          </p:cNvPr>
          <p:cNvSpPr>
            <a:spLocks noGrp="1"/>
          </p:cNvSpPr>
          <p:nvPr>
            <p:ph type="body" sz="half" idx="2"/>
          </p:nvPr>
        </p:nvSpPr>
        <p:spPr/>
        <p:txBody>
          <a:bodyPr>
            <a:normAutofit/>
          </a:bodyPr>
          <a:lstStyle/>
          <a:p>
            <a:r>
              <a:rPr lang="nl-NL" sz="1800" dirty="0"/>
              <a:t>Na recycling verliezen de meeste producten hun </a:t>
            </a:r>
            <a:r>
              <a:rPr lang="nl-NL" sz="1800" dirty="0" err="1"/>
              <a:t>oorsprongelijke</a:t>
            </a:r>
            <a:r>
              <a:rPr lang="nl-NL" sz="1800" dirty="0"/>
              <a:t> waarden.</a:t>
            </a:r>
          </a:p>
          <a:p>
            <a:endParaRPr lang="nl-NL" sz="1800" dirty="0"/>
          </a:p>
          <a:p>
            <a:pPr marL="285750" indent="-285750">
              <a:buFont typeface="Arial" panose="020B0604020202020204" pitchFamily="34" charset="0"/>
              <a:buChar char="•"/>
            </a:pPr>
            <a:r>
              <a:rPr lang="nl-NL" sz="1800" b="1" dirty="0"/>
              <a:t>Kranten </a:t>
            </a:r>
            <a:r>
              <a:rPr lang="nl-NL" sz="1800" dirty="0"/>
              <a:t>van oud papier, zorgen voor chloor deeltjes en zware metalen in de lucht. Kranten kunnen niet nogmaals verwerkt worden.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b="1" dirty="0"/>
              <a:t>Reflectorpaaltjes </a:t>
            </a:r>
            <a:r>
              <a:rPr lang="nl-NL" sz="1800" dirty="0"/>
              <a:t>van oude petflessen en autobanden, slijten snel waardoor schadelijke stoffen in bodem komen.</a:t>
            </a:r>
          </a:p>
        </p:txBody>
      </p:sp>
      <p:pic>
        <p:nvPicPr>
          <p:cNvPr id="3074" name="Picture 2" descr="In- en verkoop van oud-papier - WPT">
            <a:extLst>
              <a:ext uri="{FF2B5EF4-FFF2-40B4-BE49-F238E27FC236}">
                <a16:creationId xmlns:a16="http://schemas.microsoft.com/office/drawing/2014/main" id="{6316B53D-CBE9-47D5-A853-B0076A1EA5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05645" y="854075"/>
            <a:ext cx="3536731" cy="265254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057C1CD-C210-49EA-A83B-9DB2395FE3F4}"/>
              </a:ext>
            </a:extLst>
          </p:cNvPr>
          <p:cNvPicPr>
            <a:picLocks noChangeAspect="1"/>
          </p:cNvPicPr>
          <p:nvPr/>
        </p:nvPicPr>
        <p:blipFill>
          <a:blip r:embed="rId4"/>
          <a:stretch>
            <a:fillRect/>
          </a:stretch>
        </p:blipFill>
        <p:spPr>
          <a:xfrm>
            <a:off x="5447811" y="2521882"/>
            <a:ext cx="2706830" cy="3604282"/>
          </a:xfrm>
          <a:prstGeom prst="rect">
            <a:avLst/>
          </a:prstGeom>
        </p:spPr>
      </p:pic>
    </p:spTree>
    <p:extLst>
      <p:ext uri="{BB962C8B-B14F-4D97-AF65-F5344CB8AC3E}">
        <p14:creationId xmlns:p14="http://schemas.microsoft.com/office/powerpoint/2010/main" val="29724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F3267-FDF3-4D77-A184-E727EF56B6CB}"/>
              </a:ext>
            </a:extLst>
          </p:cNvPr>
          <p:cNvSpPr>
            <a:spLocks noGrp="1"/>
          </p:cNvSpPr>
          <p:nvPr>
            <p:ph type="title"/>
          </p:nvPr>
        </p:nvSpPr>
        <p:spPr/>
        <p:txBody>
          <a:bodyPr/>
          <a:lstStyle/>
          <a:p>
            <a:r>
              <a:rPr lang="nl-NL" dirty="0" err="1"/>
              <a:t>Upcycling</a:t>
            </a:r>
            <a:endParaRPr lang="nl-NL" dirty="0"/>
          </a:p>
        </p:txBody>
      </p:sp>
      <p:sp>
        <p:nvSpPr>
          <p:cNvPr id="4" name="Tijdelijke aanduiding voor tekst 3">
            <a:extLst>
              <a:ext uri="{FF2B5EF4-FFF2-40B4-BE49-F238E27FC236}">
                <a16:creationId xmlns:a16="http://schemas.microsoft.com/office/drawing/2014/main" id="{F48AE0B0-38B4-4299-820D-E3254FB25527}"/>
              </a:ext>
            </a:extLst>
          </p:cNvPr>
          <p:cNvSpPr>
            <a:spLocks noGrp="1"/>
          </p:cNvSpPr>
          <p:nvPr>
            <p:ph type="body" sz="half" idx="2"/>
          </p:nvPr>
        </p:nvSpPr>
        <p:spPr/>
        <p:txBody>
          <a:bodyPr>
            <a:normAutofit/>
          </a:bodyPr>
          <a:lstStyle/>
          <a:p>
            <a:r>
              <a:rPr lang="nl-NL" sz="1800" dirty="0"/>
              <a:t>Iets krijgt tenminste zijn oorspronkelijke waarde terug. </a:t>
            </a:r>
          </a:p>
          <a:p>
            <a:endParaRPr lang="nl-NL" sz="1800" dirty="0"/>
          </a:p>
          <a:p>
            <a:endParaRPr lang="nl-NL" sz="1800" dirty="0"/>
          </a:p>
        </p:txBody>
      </p:sp>
      <p:pic>
        <p:nvPicPr>
          <p:cNvPr id="4098" name="Picture 2" descr="Anti parkeerpaal met reflector voor afschermen van loop gebieden">
            <a:extLst>
              <a:ext uri="{FF2B5EF4-FFF2-40B4-BE49-F238E27FC236}">
                <a16:creationId xmlns:a16="http://schemas.microsoft.com/office/drawing/2014/main" id="{87942989-D6CF-485F-B05F-44E219AC52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40963" y="1718441"/>
            <a:ext cx="3903225" cy="390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5864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1787</Words>
  <Application>Microsoft Office PowerPoint</Application>
  <PresentationFormat>Breedbeeld</PresentationFormat>
  <Paragraphs>143</Paragraphs>
  <Slides>18</Slides>
  <Notes>11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18</vt:i4>
      </vt:variant>
    </vt:vector>
  </HeadingPairs>
  <TitlesOfParts>
    <vt:vector size="24" baseType="lpstr">
      <vt:lpstr>Arial</vt:lpstr>
      <vt:lpstr>Calibri</vt:lpstr>
      <vt:lpstr>Calibri Light</vt:lpstr>
      <vt:lpstr>Rockwell</vt:lpstr>
      <vt:lpstr>1_Kantoorthema</vt:lpstr>
      <vt:lpstr>2_Kantoorthema</vt:lpstr>
      <vt:lpstr>PowerPoint-presentatie</vt:lpstr>
      <vt:lpstr>Vorige les:</vt:lpstr>
      <vt:lpstr>Vragen</vt:lpstr>
      <vt:lpstr>Antwoorden </vt:lpstr>
      <vt:lpstr>Aan het einde van de les</vt:lpstr>
      <vt:lpstr>Cradle to Cradle (C2C) </vt:lpstr>
      <vt:lpstr>Neem een voorbeeld aan  naaldboom</vt:lpstr>
      <vt:lpstr>Downcycling</vt:lpstr>
      <vt:lpstr>Upcycling</vt:lpstr>
      <vt:lpstr>De bio en techno-cycli</vt:lpstr>
      <vt:lpstr>Voorbeelden van C2C</vt:lpstr>
      <vt:lpstr>Wanneer is iets cradle to cradle..</vt:lpstr>
      <vt:lpstr>kritiek</vt:lpstr>
      <vt:lpstr>Regio Venlo een voorbeeld c2c regio</vt:lpstr>
      <vt:lpstr>Cradle to cradle in Venlo</vt:lpstr>
      <vt:lpstr>Stadskantoor Venlo</vt:lpstr>
      <vt:lpstr>Wat is het verschil tussen C2C en CE?</vt:lpstr>
      <vt:lpstr>Aan het einde van 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17</cp:revision>
  <dcterms:created xsi:type="dcterms:W3CDTF">2020-12-01T15:10:23Z</dcterms:created>
  <dcterms:modified xsi:type="dcterms:W3CDTF">2020-12-02T11:13:29Z</dcterms:modified>
</cp:coreProperties>
</file>