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82" r:id="rId4"/>
    <p:sldId id="285" r:id="rId5"/>
    <p:sldId id="287" r:id="rId6"/>
    <p:sldId id="290" r:id="rId7"/>
    <p:sldId id="291" r:id="rId8"/>
    <p:sldId id="288" r:id="rId9"/>
    <p:sldId id="289" r:id="rId10"/>
    <p:sldId id="292" r:id="rId11"/>
    <p:sldId id="293" r:id="rId12"/>
    <p:sldId id="296" r:id="rId13"/>
    <p:sldId id="294" r:id="rId14"/>
    <p:sldId id="295" r:id="rId15"/>
    <p:sldId id="297" r:id="rId16"/>
    <p:sldId id="298" r:id="rId17"/>
    <p:sldId id="267" r:id="rId18"/>
    <p:sldId id="277" r:id="rId19"/>
    <p:sldId id="279" r:id="rId20"/>
    <p:sldId id="280" r:id="rId21"/>
    <p:sldId id="281" r:id="rId22"/>
    <p:sldId id="278" r:id="rId23"/>
    <p:sldId id="283" r:id="rId24"/>
    <p:sldId id="268" r:id="rId25"/>
    <p:sldId id="269" r:id="rId26"/>
    <p:sldId id="274" r:id="rId27"/>
    <p:sldId id="284" r:id="rId28"/>
    <p:sldId id="270" r:id="rId29"/>
    <p:sldId id="271" r:id="rId30"/>
    <p:sldId id="272" r:id="rId31"/>
    <p:sldId id="273" r:id="rId32"/>
    <p:sldId id="275" r:id="rId33"/>
    <p:sldId id="276" r:id="rId34"/>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6DB93-4929-4438-9158-38E1FBDD7CC1}" v="3" dt="2020-12-06T22:42:24.246"/>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9" d="100"/>
          <a:sy n="79" d="100"/>
        </p:scale>
        <p:origin x="101" y="221"/>
      </p:cViewPr>
      <p:guideLst>
        <p:guide pos="3840"/>
        <p:guide orient="horz" pos="2160"/>
      </p:guideLst>
    </p:cSldViewPr>
  </p:slideViewPr>
  <p:notesTextViewPr>
    <p:cViewPr>
      <p:scale>
        <a:sx n="1" d="1"/>
        <a:sy n="1" d="1"/>
      </p:scale>
      <p:origin x="0" y="0"/>
    </p:cViewPr>
  </p:notesTextViewPr>
  <p:notesViewPr>
    <p:cSldViewPr showGuides="1">
      <p:cViewPr varScale="1">
        <p:scale>
          <a:sx n="88" d="100"/>
          <a:sy n="88" d="100"/>
        </p:scale>
        <p:origin x="283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Rodrigues" userId="c47c7cf53e8259d1" providerId="LiveId" clId="{0026DB93-4929-4438-9158-38E1FBDD7CC1}"/>
    <pc:docChg chg="custSel addSld delSld modSld">
      <pc:chgData name="Joanna Rodrigues" userId="c47c7cf53e8259d1" providerId="LiveId" clId="{0026DB93-4929-4438-9158-38E1FBDD7CC1}" dt="2020-12-06T22:42:28.136" v="27" actId="26606"/>
      <pc:docMkLst>
        <pc:docMk/>
      </pc:docMkLst>
      <pc:sldChg chg="del">
        <pc:chgData name="Joanna Rodrigues" userId="c47c7cf53e8259d1" providerId="LiveId" clId="{0026DB93-4929-4438-9158-38E1FBDD7CC1}" dt="2020-12-06T22:36:20.784" v="0" actId="47"/>
        <pc:sldMkLst>
          <pc:docMk/>
          <pc:sldMk cId="3537718460" sldId="261"/>
        </pc:sldMkLst>
      </pc:sldChg>
      <pc:sldChg chg="del">
        <pc:chgData name="Joanna Rodrigues" userId="c47c7cf53e8259d1" providerId="LiveId" clId="{0026DB93-4929-4438-9158-38E1FBDD7CC1}" dt="2020-12-06T22:36:24.918" v="1" actId="47"/>
        <pc:sldMkLst>
          <pc:docMk/>
          <pc:sldMk cId="2637673684" sldId="262"/>
        </pc:sldMkLst>
      </pc:sldChg>
      <pc:sldChg chg="del">
        <pc:chgData name="Joanna Rodrigues" userId="c47c7cf53e8259d1" providerId="LiveId" clId="{0026DB93-4929-4438-9158-38E1FBDD7CC1}" dt="2020-12-06T22:36:25.789" v="2" actId="47"/>
        <pc:sldMkLst>
          <pc:docMk/>
          <pc:sldMk cId="1001865620" sldId="264"/>
        </pc:sldMkLst>
      </pc:sldChg>
      <pc:sldChg chg="del">
        <pc:chgData name="Joanna Rodrigues" userId="c47c7cf53e8259d1" providerId="LiveId" clId="{0026DB93-4929-4438-9158-38E1FBDD7CC1}" dt="2020-12-06T22:36:26.595" v="3" actId="47"/>
        <pc:sldMkLst>
          <pc:docMk/>
          <pc:sldMk cId="2914748422" sldId="265"/>
        </pc:sldMkLst>
      </pc:sldChg>
      <pc:sldChg chg="del">
        <pc:chgData name="Joanna Rodrigues" userId="c47c7cf53e8259d1" providerId="LiveId" clId="{0026DB93-4929-4438-9158-38E1FBDD7CC1}" dt="2020-12-06T22:36:27.438" v="4" actId="47"/>
        <pc:sldMkLst>
          <pc:docMk/>
          <pc:sldMk cId="3049232890" sldId="266"/>
        </pc:sldMkLst>
      </pc:sldChg>
      <pc:sldChg chg="addSp modSp mod modClrScheme chgLayout">
        <pc:chgData name="Joanna Rodrigues" userId="c47c7cf53e8259d1" providerId="LiveId" clId="{0026DB93-4929-4438-9158-38E1FBDD7CC1}" dt="2020-12-06T22:42:28.136" v="27" actId="26606"/>
        <pc:sldMkLst>
          <pc:docMk/>
          <pc:sldMk cId="435764564" sldId="294"/>
        </pc:sldMkLst>
        <pc:spChg chg="mod">
          <ac:chgData name="Joanna Rodrigues" userId="c47c7cf53e8259d1" providerId="LiveId" clId="{0026DB93-4929-4438-9158-38E1FBDD7CC1}" dt="2020-12-06T22:42:28.136" v="27" actId="26606"/>
          <ac:spMkLst>
            <pc:docMk/>
            <pc:sldMk cId="435764564" sldId="294"/>
            <ac:spMk id="2" creationId="{DD2DAC1D-329E-4E61-BE56-9D45EB15297A}"/>
          </ac:spMkLst>
        </pc:spChg>
        <pc:spChg chg="mod">
          <ac:chgData name="Joanna Rodrigues" userId="c47c7cf53e8259d1" providerId="LiveId" clId="{0026DB93-4929-4438-9158-38E1FBDD7CC1}" dt="2020-12-06T22:42:28.136" v="27" actId="26606"/>
          <ac:spMkLst>
            <pc:docMk/>
            <pc:sldMk cId="435764564" sldId="294"/>
            <ac:spMk id="3" creationId="{8206FA43-BD9F-45E6-80FF-1CD3EE1BC8BA}"/>
          </ac:spMkLst>
        </pc:spChg>
        <pc:picChg chg="add mod">
          <ac:chgData name="Joanna Rodrigues" userId="c47c7cf53e8259d1" providerId="LiveId" clId="{0026DB93-4929-4438-9158-38E1FBDD7CC1}" dt="2020-12-06T22:42:28.136" v="27" actId="26606"/>
          <ac:picMkLst>
            <pc:docMk/>
            <pc:sldMk cId="435764564" sldId="294"/>
            <ac:picMk id="4" creationId="{F3E53900-7119-48D8-A555-1134F9182CF8}"/>
          </ac:picMkLst>
        </pc:picChg>
      </pc:sldChg>
      <pc:sldChg chg="addSp delSp mod">
        <pc:chgData name="Joanna Rodrigues" userId="c47c7cf53e8259d1" providerId="LiveId" clId="{0026DB93-4929-4438-9158-38E1FBDD7CC1}" dt="2020-12-06T22:39:25.196" v="6" actId="21"/>
        <pc:sldMkLst>
          <pc:docMk/>
          <pc:sldMk cId="3625981172" sldId="297"/>
        </pc:sldMkLst>
        <pc:picChg chg="add del">
          <ac:chgData name="Joanna Rodrigues" userId="c47c7cf53e8259d1" providerId="LiveId" clId="{0026DB93-4929-4438-9158-38E1FBDD7CC1}" dt="2020-12-06T22:39:25.196" v="6" actId="21"/>
          <ac:picMkLst>
            <pc:docMk/>
            <pc:sldMk cId="3625981172" sldId="297"/>
            <ac:picMk id="5" creationId="{541AC7E7-CEBC-44A8-8475-13640F4B93C5}"/>
          </ac:picMkLst>
        </pc:picChg>
      </pc:sldChg>
      <pc:sldChg chg="addSp delSp modSp new mod modClrScheme chgLayout">
        <pc:chgData name="Joanna Rodrigues" userId="c47c7cf53e8259d1" providerId="LiveId" clId="{0026DB93-4929-4438-9158-38E1FBDD7CC1}" dt="2020-12-06T22:39:47.842" v="25" actId="20577"/>
        <pc:sldMkLst>
          <pc:docMk/>
          <pc:sldMk cId="3991590073" sldId="298"/>
        </pc:sldMkLst>
        <pc:spChg chg="del">
          <ac:chgData name="Joanna Rodrigues" userId="c47c7cf53e8259d1" providerId="LiveId" clId="{0026DB93-4929-4438-9158-38E1FBDD7CC1}" dt="2020-12-06T22:39:36.574" v="9" actId="26606"/>
          <ac:spMkLst>
            <pc:docMk/>
            <pc:sldMk cId="3991590073" sldId="298"/>
            <ac:spMk id="2" creationId="{9F5D2B2B-894E-40F7-884A-F02F43261CA3}"/>
          </ac:spMkLst>
        </pc:spChg>
        <pc:spChg chg="del">
          <ac:chgData name="Joanna Rodrigues" userId="c47c7cf53e8259d1" providerId="LiveId" clId="{0026DB93-4929-4438-9158-38E1FBDD7CC1}" dt="2020-12-06T22:39:30.854" v="8"/>
          <ac:spMkLst>
            <pc:docMk/>
            <pc:sldMk cId="3991590073" sldId="298"/>
            <ac:spMk id="3" creationId="{03F6DC50-39C1-48F1-BDA4-A2E565EBE0F6}"/>
          </ac:spMkLst>
        </pc:spChg>
        <pc:spChg chg="add mod">
          <ac:chgData name="Joanna Rodrigues" userId="c47c7cf53e8259d1" providerId="LiveId" clId="{0026DB93-4929-4438-9158-38E1FBDD7CC1}" dt="2020-12-06T22:39:47.842" v="25" actId="20577"/>
          <ac:spMkLst>
            <pc:docMk/>
            <pc:sldMk cId="3991590073" sldId="298"/>
            <ac:spMk id="9" creationId="{D11ADB05-114D-4C35-B51B-B9352D9CA135}"/>
          </ac:spMkLst>
        </pc:spChg>
        <pc:spChg chg="add mod">
          <ac:chgData name="Joanna Rodrigues" userId="c47c7cf53e8259d1" providerId="LiveId" clId="{0026DB93-4929-4438-9158-38E1FBDD7CC1}" dt="2020-12-06T22:39:36.574" v="9" actId="26606"/>
          <ac:spMkLst>
            <pc:docMk/>
            <pc:sldMk cId="3991590073" sldId="298"/>
            <ac:spMk id="11" creationId="{2F43CF2E-FA7A-455B-98E3-9EAD6E98FD9F}"/>
          </ac:spMkLst>
        </pc:spChg>
        <pc:picChg chg="add mod">
          <ac:chgData name="Joanna Rodrigues" userId="c47c7cf53e8259d1" providerId="LiveId" clId="{0026DB93-4929-4438-9158-38E1FBDD7CC1}" dt="2020-12-06T22:39:36.574" v="9" actId="26606"/>
          <ac:picMkLst>
            <pc:docMk/>
            <pc:sldMk cId="3991590073" sldId="298"/>
            <ac:picMk id="4" creationId="{175810ED-8DCA-4770-898B-8C436A935C6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382DC47-4B76-46F0-94DF-A0E92CFEA1FA}" type="datetime1">
              <a:rPr lang="nl-NL" smtClean="0"/>
              <a:t>6-12-2020</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E861E8E-D392-497B-BB21-122DD7C27CF3}" type="slidenum">
              <a:rPr lang="nl-NL" smtClean="0"/>
              <a:t>‹nr.›</a:t>
            </a:fld>
            <a:endParaRPr lang="nl-NL"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F70CF72-BF53-4BF5-A6A1-75284CE73E4C}" type="datetime1">
              <a:rPr lang="nl-NL" noProof="0" smtClean="0"/>
              <a:t>6-12-2020</a:t>
            </a:fld>
            <a:endParaRPr lang="nl-NL" noProof="0"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dirty="0"/>
              <a:t>Tekststijl van het model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55D449-B875-4B8D-8E66-224D27E54C9A}" type="slidenum">
              <a:rPr lang="nl-NL" noProof="0" smtClean="0"/>
              <a:t>‹nr.›</a:t>
            </a:fld>
            <a:endParaRPr lang="nl-NL" noProof="0"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9555D449-B875-4B8D-8E66-224D27E54C9A}" type="slidenum">
              <a:rPr lang="nl-NL" noProof="0" smtClean="0"/>
              <a:t>1</a:t>
            </a:fld>
            <a:endParaRPr lang="nl-NL" noProof="0" dirty="0"/>
          </a:p>
        </p:txBody>
      </p:sp>
    </p:spTree>
    <p:extLst>
      <p:ext uri="{BB962C8B-B14F-4D97-AF65-F5344CB8AC3E}">
        <p14:creationId xmlns:p14="http://schemas.microsoft.com/office/powerpoint/2010/main" val="1196599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9555D449-B875-4B8D-8E66-224D27E54C9A}" type="slidenum">
              <a:rPr lang="nl-NL" noProof="0" smtClean="0"/>
              <a:t>2</a:t>
            </a:fld>
            <a:endParaRPr lang="nl-NL" noProof="0" dirty="0"/>
          </a:p>
        </p:txBody>
      </p:sp>
    </p:spTree>
    <p:extLst>
      <p:ext uri="{BB962C8B-B14F-4D97-AF65-F5344CB8AC3E}">
        <p14:creationId xmlns:p14="http://schemas.microsoft.com/office/powerpoint/2010/main" val="705717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6225" y="1828800"/>
            <a:ext cx="4098175" cy="3177380"/>
          </a:xfrm>
        </p:spPr>
        <p:txBody>
          <a:bodyPr rtlCol="0" anchor="b">
            <a:normAutofit/>
          </a:bodyPr>
          <a:lstStyle>
            <a:lvl1pPr algn="l" rtl="0">
              <a:lnSpc>
                <a:spcPct val="80000"/>
              </a:lnSpc>
              <a:defRPr sz="5400">
                <a:solidFill>
                  <a:schemeClr val="accent1"/>
                </a:solidFill>
              </a:defRPr>
            </a:lvl1pPr>
          </a:lstStyle>
          <a:p>
            <a:pPr rtl="0"/>
            <a:r>
              <a:rPr lang="nl-NL"/>
              <a:t>Klik om stijl te bewerken</a:t>
            </a:r>
            <a:endParaRPr lang="nl-NL" dirty="0"/>
          </a:p>
        </p:txBody>
      </p:sp>
      <p:sp>
        <p:nvSpPr>
          <p:cNvPr id="3" name="Subtitel 2"/>
          <p:cNvSpPr>
            <a:spLocks noGrp="1"/>
          </p:cNvSpPr>
          <p:nvPr>
            <p:ph type="subTitle" idx="1"/>
          </p:nvPr>
        </p:nvSpPr>
        <p:spPr>
          <a:xfrm>
            <a:off x="626225" y="5181600"/>
            <a:ext cx="4098175" cy="685800"/>
          </a:xfrm>
        </p:spPr>
        <p:txBody>
          <a:bodyPr rtlCol="0">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descr="ECG-lijn"/>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rtl="0">
              <a:defRPr/>
            </a:lvl1pPr>
          </a:lstStyle>
          <a:p>
            <a:pPr rtl="0"/>
            <a:r>
              <a:rPr lang="nl-NL"/>
              <a:t>Klik om stijl te bewerken</a:t>
            </a:r>
            <a:endParaRPr lang="nl-NL" dirty="0"/>
          </a:p>
        </p:txBody>
      </p:sp>
      <p:sp>
        <p:nvSpPr>
          <p:cNvPr id="3" name="Tijdelijke aanduiding voor verticale tekst 2"/>
          <p:cNvSpPr>
            <a:spLocks noGrp="1"/>
          </p:cNvSpPr>
          <p:nvPr>
            <p:ph type="body" orient="vert" idx="1"/>
          </p:nvPr>
        </p:nvSpPr>
        <p:spPr/>
        <p:txBody>
          <a:bodyPr vert="eaVert"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63589579-FBCA-4B65-86AF-3289074A703B}" type="datetime1">
              <a:rPr lang="nl-NL" smtClean="0"/>
              <a:t>6-12-2020</a:t>
            </a:fld>
            <a:endParaRPr lang="nl-NL" dirty="0"/>
          </a:p>
        </p:txBody>
      </p:sp>
      <p:sp>
        <p:nvSpPr>
          <p:cNvPr id="6" name="Tijdelijke aanduiding voor dianummer 5"/>
          <p:cNvSpPr>
            <a:spLocks noGrp="1"/>
          </p:cNvSpPr>
          <p:nvPr>
            <p:ph type="sldNum" sz="quarter" idx="12"/>
          </p:nvPr>
        </p:nvSpPr>
        <p:spPr/>
        <p:txBody>
          <a:bodyPr rtlCol="0"/>
          <a:lstStyle/>
          <a:p>
            <a:pPr rtl="0"/>
            <a:fld id="{E31375A4-56A4-47D6-9801-1991572033F7}" type="slidenum">
              <a:rPr lang="nl-NL" smtClean="0"/>
              <a:t>‹nr.›</a:t>
            </a:fld>
            <a:endParaRPr lang="nl-NL"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hthoek 6" descr="Rechthoek"/>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Verticale titel 1"/>
          <p:cNvSpPr>
            <a:spLocks noGrp="1"/>
          </p:cNvSpPr>
          <p:nvPr>
            <p:ph type="title" orient="vert"/>
          </p:nvPr>
        </p:nvSpPr>
        <p:spPr>
          <a:xfrm>
            <a:off x="10058399" y="457201"/>
            <a:ext cx="2057401" cy="5943600"/>
          </a:xfrm>
        </p:spPr>
        <p:txBody>
          <a:bodyPr vert="eaVert" rtlCol="0"/>
          <a:lstStyle>
            <a:lvl1pPr rtl="0">
              <a:defRPr/>
            </a:lvl1pPr>
          </a:lstStyle>
          <a:p>
            <a:pPr rtl="0"/>
            <a:r>
              <a:rPr lang="nl-NL"/>
              <a:t>Klik om stijl te bewerken</a:t>
            </a:r>
            <a:endParaRPr lang="nl-NL" dirty="0"/>
          </a:p>
        </p:txBody>
      </p:sp>
      <p:sp>
        <p:nvSpPr>
          <p:cNvPr id="3" name="Tijdelijke aanduiding voor verticale tekst 2"/>
          <p:cNvSpPr>
            <a:spLocks noGrp="1"/>
          </p:cNvSpPr>
          <p:nvPr>
            <p:ph type="body" orient="vert" idx="1"/>
          </p:nvPr>
        </p:nvSpPr>
        <p:spPr>
          <a:xfrm>
            <a:off x="609600" y="457200"/>
            <a:ext cx="9067800" cy="5943599"/>
          </a:xfrm>
        </p:spPr>
        <p:txBody>
          <a:bodyPr vert="eaVert"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EFAB6B0A-E006-4DCC-9665-CE9B76E85A04}" type="datetime1">
              <a:rPr lang="nl-NL" smtClean="0"/>
              <a:t>6-12-2020</a:t>
            </a:fld>
            <a:endParaRPr lang="nl-NL" dirty="0"/>
          </a:p>
        </p:txBody>
      </p:sp>
      <p:sp>
        <p:nvSpPr>
          <p:cNvPr id="6" name="Tijdelijke aanduiding voor dianummer 5"/>
          <p:cNvSpPr>
            <a:spLocks noGrp="1"/>
          </p:cNvSpPr>
          <p:nvPr>
            <p:ph type="sldNum" sz="quarter" idx="12"/>
          </p:nvPr>
        </p:nvSpPr>
        <p:spPr/>
        <p:txBody>
          <a:bodyPr rtlCol="0"/>
          <a:lstStyle/>
          <a:p>
            <a:pPr rtl="0"/>
            <a:fld id="{E31375A4-56A4-47D6-9801-1991572033F7}" type="slidenum">
              <a:rPr lang="nl-NL" smtClean="0"/>
              <a:t>‹nr.›</a:t>
            </a:fld>
            <a:endParaRPr lang="nl-NL"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rtl="0">
              <a:defRPr/>
            </a:lvl1pPr>
          </a:lstStyle>
          <a:p>
            <a:pPr rtl="0"/>
            <a:r>
              <a:rPr lang="nl-NL"/>
              <a:t>Klik om stijl te bewerken</a:t>
            </a:r>
            <a:endParaRPr lang="nl-NL" dirty="0"/>
          </a:p>
        </p:txBody>
      </p:sp>
      <p:sp>
        <p:nvSpPr>
          <p:cNvPr id="3" name="Tijdelijke aanduiding voor inhoud 2"/>
          <p:cNvSpPr>
            <a:spLocks noGrp="1"/>
          </p:cNvSpPr>
          <p:nvPr>
            <p:ph idx="1"/>
          </p:nvPr>
        </p:nvSpPr>
        <p:spPr/>
        <p:txBody>
          <a:bodyPr rtlCol="0"/>
          <a:lstStyle>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856E0C39-CFC8-4E2D-BE76-D330EE5C4944}" type="datetime1">
              <a:rPr lang="nl-NL" smtClean="0"/>
              <a:t>6-12-2020</a:t>
            </a:fld>
            <a:endParaRPr lang="nl-NL" dirty="0"/>
          </a:p>
        </p:txBody>
      </p:sp>
      <p:sp>
        <p:nvSpPr>
          <p:cNvPr id="6" name="Tijdelijke aanduiding voor dianummer 5"/>
          <p:cNvSpPr>
            <a:spLocks noGrp="1"/>
          </p:cNvSpPr>
          <p:nvPr>
            <p:ph type="sldNum" sz="quarter" idx="12"/>
          </p:nvPr>
        </p:nvSpPr>
        <p:spPr/>
        <p:txBody>
          <a:bodyPr rtlCol="0"/>
          <a:lstStyle/>
          <a:p>
            <a:pPr rtl="0"/>
            <a:fld id="{E31375A4-56A4-47D6-9801-1991572033F7}" type="slidenum">
              <a:rPr lang="nl-NL" smtClean="0"/>
              <a:t>‹nr.›</a:t>
            </a:fld>
            <a:endParaRPr lang="nl-NL"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ekop">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hthoek 6" descr="Rechthoek"/>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p:cNvSpPr>
            <a:spLocks noGrp="1"/>
          </p:cNvSpPr>
          <p:nvPr>
            <p:ph type="title"/>
          </p:nvPr>
        </p:nvSpPr>
        <p:spPr>
          <a:xfrm>
            <a:off x="1066800" y="1828800"/>
            <a:ext cx="7772400" cy="3177380"/>
          </a:xfrm>
        </p:spPr>
        <p:txBody>
          <a:bodyPr rtlCol="0" anchor="b">
            <a:normAutofit/>
          </a:bodyPr>
          <a:lstStyle>
            <a:lvl1pPr rtl="0">
              <a:lnSpc>
                <a:spcPct val="80000"/>
              </a:lnSpc>
              <a:defRPr sz="5400"/>
            </a:lvl1pPr>
          </a:lstStyle>
          <a:p>
            <a:pPr rtl="0"/>
            <a:r>
              <a:rPr lang="nl-NL"/>
              <a:t>Klik om stijl te bewerken</a:t>
            </a:r>
            <a:endParaRPr lang="nl-NL" dirty="0"/>
          </a:p>
        </p:txBody>
      </p:sp>
      <p:sp>
        <p:nvSpPr>
          <p:cNvPr id="3" name="Tijdelijke aanduiding voor tekst 2"/>
          <p:cNvSpPr>
            <a:spLocks noGrp="1"/>
          </p:cNvSpPr>
          <p:nvPr>
            <p:ph type="body" idx="1"/>
          </p:nvPr>
        </p:nvSpPr>
        <p:spPr>
          <a:xfrm>
            <a:off x="1066800" y="5181600"/>
            <a:ext cx="7772400" cy="685800"/>
          </a:xfrm>
        </p:spPr>
        <p:txBody>
          <a:bodyPr rtlCol="0">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Klikken om de tekststijl van het model te bewerken</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rtl="0">
              <a:defRPr/>
            </a:lvl1pPr>
          </a:lstStyle>
          <a:p>
            <a:pPr rtl="0"/>
            <a:r>
              <a:rPr lang="nl-NL"/>
              <a:t>Klik om stijl te bewerken</a:t>
            </a:r>
            <a:endParaRPr lang="nl-NL" dirty="0"/>
          </a:p>
        </p:txBody>
      </p:sp>
      <p:sp>
        <p:nvSpPr>
          <p:cNvPr id="3" name="Tijdelijke aanduiding voor inhoud 2"/>
          <p:cNvSpPr>
            <a:spLocks noGrp="1"/>
          </p:cNvSpPr>
          <p:nvPr>
            <p:ph sz="half" idx="1"/>
          </p:nvPr>
        </p:nvSpPr>
        <p:spPr>
          <a:xfrm>
            <a:off x="1066800" y="1825624"/>
            <a:ext cx="480060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324600" y="1825624"/>
            <a:ext cx="480060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p>
            <a:pPr rtl="0"/>
            <a:fld id="{3C91BF31-E325-4506-9612-6C9A7D412E19}" type="datetime1">
              <a:rPr lang="nl-NL" smtClean="0"/>
              <a:t>6-12-2020</a:t>
            </a:fld>
            <a:endParaRPr lang="nl-NL" dirty="0"/>
          </a:p>
        </p:txBody>
      </p:sp>
      <p:sp>
        <p:nvSpPr>
          <p:cNvPr id="7" name="Tijdelijke aanduiding voor dianummer 6"/>
          <p:cNvSpPr>
            <a:spLocks noGrp="1"/>
          </p:cNvSpPr>
          <p:nvPr>
            <p:ph type="sldNum" sz="quarter" idx="12"/>
          </p:nvPr>
        </p:nvSpPr>
        <p:spPr/>
        <p:txBody>
          <a:bodyPr rtlCol="0"/>
          <a:lstStyle/>
          <a:p>
            <a:pPr rtl="0"/>
            <a:fld id="{E31375A4-56A4-47D6-9801-1991572033F7}" type="slidenum">
              <a:rPr lang="nl-NL" smtClean="0"/>
              <a:t>‹nr.›</a:t>
            </a:fld>
            <a:endParaRPr lang="nl-NL"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rtl="0">
              <a:defRPr/>
            </a:lvl1pPr>
          </a:lstStyle>
          <a:p>
            <a:pPr rtl="0"/>
            <a:r>
              <a:rPr lang="nl-NL"/>
              <a:t>Klik om stijl te bewerken</a:t>
            </a:r>
            <a:endParaRPr lang="nl-NL" dirty="0"/>
          </a:p>
        </p:txBody>
      </p:sp>
      <p:sp>
        <p:nvSpPr>
          <p:cNvPr id="3" name="Tijdelijke aanduiding voor tekst 2"/>
          <p:cNvSpPr>
            <a:spLocks noGrp="1"/>
          </p:cNvSpPr>
          <p:nvPr>
            <p:ph type="body" idx="1"/>
          </p:nvPr>
        </p:nvSpPr>
        <p:spPr>
          <a:xfrm>
            <a:off x="1066800" y="1828799"/>
            <a:ext cx="480060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1066800" y="2590799"/>
            <a:ext cx="480060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324600" y="1828799"/>
            <a:ext cx="480060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324600" y="2590799"/>
            <a:ext cx="480060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voettekst 7"/>
          <p:cNvSpPr>
            <a:spLocks noGrp="1"/>
          </p:cNvSpPr>
          <p:nvPr>
            <p:ph type="ftr" sz="quarter" idx="11"/>
          </p:nvPr>
        </p:nvSpPr>
        <p:spPr/>
        <p:txBody>
          <a:bodyPr rtlCol="0"/>
          <a:lstStyle/>
          <a:p>
            <a:pPr rtl="0"/>
            <a:endParaRPr lang="nl-NL" dirty="0"/>
          </a:p>
        </p:txBody>
      </p:sp>
      <p:sp>
        <p:nvSpPr>
          <p:cNvPr id="7" name="Tijdelijke aanduiding voor datum 6"/>
          <p:cNvSpPr>
            <a:spLocks noGrp="1"/>
          </p:cNvSpPr>
          <p:nvPr>
            <p:ph type="dt" sz="half" idx="10"/>
          </p:nvPr>
        </p:nvSpPr>
        <p:spPr/>
        <p:txBody>
          <a:bodyPr rtlCol="0"/>
          <a:lstStyle/>
          <a:p>
            <a:pPr rtl="0"/>
            <a:fld id="{0D2BBBC0-ACF5-40F4-8888-0541E41B163E}" type="datetime1">
              <a:rPr lang="nl-NL" smtClean="0"/>
              <a:t>6-12-2020</a:t>
            </a:fld>
            <a:endParaRPr lang="nl-NL" dirty="0"/>
          </a:p>
        </p:txBody>
      </p:sp>
      <p:sp>
        <p:nvSpPr>
          <p:cNvPr id="9" name="Tijdelijke aanduiding voor dianummer 8"/>
          <p:cNvSpPr>
            <a:spLocks noGrp="1"/>
          </p:cNvSpPr>
          <p:nvPr>
            <p:ph type="sldNum" sz="quarter" idx="12"/>
          </p:nvPr>
        </p:nvSpPr>
        <p:spPr/>
        <p:txBody>
          <a:bodyPr rtlCol="0"/>
          <a:lstStyle/>
          <a:p>
            <a:pPr rtl="0"/>
            <a:fld id="{E31375A4-56A4-47D6-9801-1991572033F7}" type="slidenum">
              <a:rPr lang="nl-NL" smtClean="0"/>
              <a:t>‹nr.›</a:t>
            </a:fld>
            <a:endParaRPr lang="nl-NL"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rtl="0">
              <a:defRPr/>
            </a:lvl1pPr>
          </a:lstStyle>
          <a:p>
            <a:pPr rtl="0"/>
            <a:r>
              <a:rPr lang="nl-NL"/>
              <a:t>Klik om stijl te bewerken</a:t>
            </a:r>
            <a:endParaRPr lang="nl-NL" dirty="0"/>
          </a:p>
        </p:txBody>
      </p:sp>
      <p:sp>
        <p:nvSpPr>
          <p:cNvPr id="4" name="Tijdelijke aanduiding voor voettekst 3"/>
          <p:cNvSpPr>
            <a:spLocks noGrp="1"/>
          </p:cNvSpPr>
          <p:nvPr>
            <p:ph type="ftr" sz="quarter" idx="11"/>
          </p:nvPr>
        </p:nvSpPr>
        <p:spPr/>
        <p:txBody>
          <a:bodyPr rtlCol="0"/>
          <a:lstStyle/>
          <a:p>
            <a:pPr rtl="0"/>
            <a:endParaRPr lang="nl-NL" dirty="0"/>
          </a:p>
        </p:txBody>
      </p:sp>
      <p:sp>
        <p:nvSpPr>
          <p:cNvPr id="3" name="Tijdelijke aanduiding voor datum 2"/>
          <p:cNvSpPr>
            <a:spLocks noGrp="1"/>
          </p:cNvSpPr>
          <p:nvPr>
            <p:ph type="dt" sz="half" idx="10"/>
          </p:nvPr>
        </p:nvSpPr>
        <p:spPr/>
        <p:txBody>
          <a:bodyPr rtlCol="0"/>
          <a:lstStyle/>
          <a:p>
            <a:pPr rtl="0"/>
            <a:fld id="{BB434AB2-C1B6-4B96-8E8C-73F0D6C85054}" type="datetime1">
              <a:rPr lang="nl-NL" smtClean="0"/>
              <a:t>6-12-2020</a:t>
            </a:fld>
            <a:endParaRPr lang="nl-NL" dirty="0"/>
          </a:p>
        </p:txBody>
      </p:sp>
      <p:sp>
        <p:nvSpPr>
          <p:cNvPr id="5" name="Tijdelijke aanduiding voor dianummer 4"/>
          <p:cNvSpPr>
            <a:spLocks noGrp="1"/>
          </p:cNvSpPr>
          <p:nvPr>
            <p:ph type="sldNum" sz="quarter" idx="12"/>
          </p:nvPr>
        </p:nvSpPr>
        <p:spPr/>
        <p:txBody>
          <a:bodyPr rtlCol="0"/>
          <a:lstStyle/>
          <a:p>
            <a:pPr rtl="0"/>
            <a:fld id="{E31375A4-56A4-47D6-9801-1991572033F7}" type="slidenum">
              <a:rPr lang="nl-NL" smtClean="0"/>
              <a:t>‹nr.›</a:t>
            </a:fld>
            <a:endParaRPr lang="nl-NL"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p>
            <a:pPr rtl="0"/>
            <a:endParaRPr lang="nl-NL" dirty="0"/>
          </a:p>
        </p:txBody>
      </p:sp>
      <p:sp>
        <p:nvSpPr>
          <p:cNvPr id="2" name="Tijdelijke aanduiding voor datum 1"/>
          <p:cNvSpPr>
            <a:spLocks noGrp="1"/>
          </p:cNvSpPr>
          <p:nvPr>
            <p:ph type="dt" sz="half" idx="10"/>
          </p:nvPr>
        </p:nvSpPr>
        <p:spPr/>
        <p:txBody>
          <a:bodyPr rtlCol="0"/>
          <a:lstStyle/>
          <a:p>
            <a:pPr rtl="0"/>
            <a:fld id="{7C56B5A5-22A8-418B-8001-145EBAAE8E55}" type="datetime1">
              <a:rPr lang="nl-NL" smtClean="0"/>
              <a:t>6-12-2020</a:t>
            </a:fld>
            <a:endParaRPr lang="nl-NL" dirty="0"/>
          </a:p>
        </p:txBody>
      </p:sp>
      <p:sp>
        <p:nvSpPr>
          <p:cNvPr id="4" name="Tijdelijke aanduiding voor dianummer 3"/>
          <p:cNvSpPr>
            <a:spLocks noGrp="1"/>
          </p:cNvSpPr>
          <p:nvPr>
            <p:ph type="sldNum" sz="quarter" idx="12"/>
          </p:nvPr>
        </p:nvSpPr>
        <p:spPr/>
        <p:txBody>
          <a:bodyPr rtlCol="0"/>
          <a:lstStyle/>
          <a:p>
            <a:pPr rtl="0"/>
            <a:fld id="{E31375A4-56A4-47D6-9801-1991572033F7}" type="slidenum">
              <a:rPr lang="nl-NL" smtClean="0"/>
              <a:t>‹nr.›</a:t>
            </a:fld>
            <a:endParaRPr lang="nl-NL"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hoek 7" descr="Rechthoek"/>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9" name="Rechthoek 8" descr="Rechthoek"/>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p:cNvSpPr>
            <a:spLocks noGrp="1"/>
          </p:cNvSpPr>
          <p:nvPr>
            <p:ph type="title"/>
          </p:nvPr>
        </p:nvSpPr>
        <p:spPr>
          <a:xfrm>
            <a:off x="7632700" y="3200400"/>
            <a:ext cx="3932237" cy="1752600"/>
          </a:xfrm>
        </p:spPr>
        <p:txBody>
          <a:bodyPr rtlCol="0" anchor="b">
            <a:normAutofit/>
          </a:bodyPr>
          <a:lstStyle>
            <a:lvl1pPr rtl="0">
              <a:defRPr sz="3600"/>
            </a:lvl1pPr>
          </a:lstStyle>
          <a:p>
            <a:pPr rtl="0"/>
            <a:r>
              <a:rPr lang="nl-NL"/>
              <a:t>Klik om stijl te bewerken</a:t>
            </a:r>
            <a:endParaRPr lang="nl-NL" dirty="0"/>
          </a:p>
        </p:txBody>
      </p:sp>
      <p:sp>
        <p:nvSpPr>
          <p:cNvPr id="3" name="Tijdelijke aanduiding voor inhoud 2"/>
          <p:cNvSpPr>
            <a:spLocks noGrp="1"/>
          </p:cNvSpPr>
          <p:nvPr>
            <p:ph idx="1"/>
          </p:nvPr>
        </p:nvSpPr>
        <p:spPr>
          <a:xfrm>
            <a:off x="609600" y="457201"/>
            <a:ext cx="5943600" cy="5943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7632699" y="5029200"/>
            <a:ext cx="3932237" cy="1371600"/>
          </a:xfrm>
        </p:spPr>
        <p:txBody>
          <a:bodyPr rtlCol="0">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hthoek 7" descr="Rechthoek"/>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9" name="Rechthoek 8" descr="Rechthoek"/>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p:cNvSpPr>
            <a:spLocks noGrp="1"/>
          </p:cNvSpPr>
          <p:nvPr>
            <p:ph type="title"/>
          </p:nvPr>
        </p:nvSpPr>
        <p:spPr>
          <a:xfrm>
            <a:off x="7635240" y="3200400"/>
            <a:ext cx="3932237" cy="1752600"/>
          </a:xfrm>
        </p:spPr>
        <p:txBody>
          <a:bodyPr rtlCol="0" anchor="b">
            <a:normAutofit/>
          </a:bodyPr>
          <a:lstStyle>
            <a:lvl1pPr rtl="0">
              <a:defRPr sz="3600"/>
            </a:lvl1pPr>
          </a:lstStyle>
          <a:p>
            <a:pPr rtl="0"/>
            <a:r>
              <a:rPr lang="nl-NL"/>
              <a:t>Klik om stijl te bewerken</a:t>
            </a:r>
            <a:endParaRPr lang="nl-NL"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1" y="0"/>
            <a:ext cx="7008810" cy="6857999"/>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7635240" y="5029200"/>
            <a:ext cx="3932237" cy="1374648"/>
          </a:xfrm>
        </p:spPr>
        <p:txBody>
          <a:bodyPr rtlCol="0"/>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ode balk" descr="Rode balk"/>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 name="Tijdelijke aanduiding voor titel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pPr rtl="0"/>
            <a:r>
              <a:rPr lang="nl-NL" noProof="0" dirty="0"/>
              <a:t>Klik om de stijl te bewerken</a:t>
            </a:r>
          </a:p>
        </p:txBody>
      </p:sp>
      <p:sp>
        <p:nvSpPr>
          <p:cNvPr id="3" name="Tijdelijke aanduiding voor tekst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nl-NL" noProof="0" dirty="0"/>
              <a:t>Tekststijl van het model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5" name="Tijdelijke aanduiding voor voettekst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pPr rtl="0"/>
            <a:endParaRPr lang="nl-NL" noProof="0" dirty="0"/>
          </a:p>
        </p:txBody>
      </p:sp>
      <p:sp>
        <p:nvSpPr>
          <p:cNvPr id="4" name="Tijdelijke aanduiding voor datum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pPr rtl="0"/>
            <a:fld id="{4FD7E93D-B638-43B6-BCE3-9698495EC92B}" type="datetime1">
              <a:rPr lang="nl-NL" noProof="0" smtClean="0"/>
              <a:t>6-12-2020</a:t>
            </a:fld>
            <a:endParaRPr lang="nl-NL" noProof="0" dirty="0"/>
          </a:p>
        </p:txBody>
      </p:sp>
      <p:sp>
        <p:nvSpPr>
          <p:cNvPr id="6" name="Tijdelijke aanduiding voor dianumm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nl-NL" noProof="0" smtClean="0"/>
              <a:pPr rtl="0"/>
              <a:t>‹nr.›</a:t>
            </a:fld>
            <a:endParaRPr lang="nl-NL"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lds.nl/ziekten/hepatiti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64F4GtgqFJ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mlds.nl/kanker/kanker-in-de-lever/" TargetMode="External"/><Relationship Id="rId2" Type="http://schemas.openxmlformats.org/officeDocument/2006/relationships/hyperlink" Target="https://www.mlds.nl/chronische-ziekten/levercirros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lds.nl/chronische-ziekten/colitis-ulcerosa/" TargetMode="External"/><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7368" y="2564904"/>
            <a:ext cx="3740968" cy="1001116"/>
          </a:xfrm>
        </p:spPr>
        <p:txBody>
          <a:bodyPr rtlCol="0">
            <a:normAutofit fontScale="90000"/>
          </a:bodyPr>
          <a:lstStyle/>
          <a:p>
            <a:pPr rtl="0"/>
            <a:r>
              <a:rPr lang="nl-NL" sz="5400" dirty="0"/>
              <a:t>Ziekten van het spijsverteringstelsel</a:t>
            </a:r>
            <a:endParaRPr lang="nl-NL" dirty="0"/>
          </a:p>
        </p:txBody>
      </p:sp>
      <p:sp>
        <p:nvSpPr>
          <p:cNvPr id="3" name="Subtitel 2"/>
          <p:cNvSpPr>
            <a:spLocks noGrp="1"/>
          </p:cNvSpPr>
          <p:nvPr>
            <p:ph type="subTitle" idx="1"/>
          </p:nvPr>
        </p:nvSpPr>
        <p:spPr>
          <a:xfrm>
            <a:off x="594643" y="4797152"/>
            <a:ext cx="4098175" cy="685800"/>
          </a:xfrm>
        </p:spPr>
        <p:txBody>
          <a:bodyPr rtlCol="0">
            <a:normAutofit fontScale="25000" lnSpcReduction="20000"/>
          </a:bodyPr>
          <a:lstStyle/>
          <a:p>
            <a:r>
              <a:rPr lang="nl-NL" sz="6400" dirty="0">
                <a:solidFill>
                  <a:schemeClr val="tx1"/>
                </a:solidFill>
              </a:rPr>
              <a:t>Bronnen:</a:t>
            </a:r>
          </a:p>
          <a:p>
            <a:r>
              <a:rPr lang="nl-NL" sz="6400" dirty="0" err="1">
                <a:solidFill>
                  <a:schemeClr val="tx1"/>
                </a:solidFill>
              </a:rPr>
              <a:t>Zorgpad</a:t>
            </a:r>
            <a:endParaRPr lang="nl-NL" sz="6400" dirty="0">
              <a:solidFill>
                <a:schemeClr val="tx1"/>
              </a:solidFill>
            </a:endParaRPr>
          </a:p>
          <a:p>
            <a:r>
              <a:rPr lang="nl-NL" sz="6400" dirty="0">
                <a:solidFill>
                  <a:schemeClr val="tx1"/>
                </a:solidFill>
              </a:rPr>
              <a:t>Ziekteleer 15</a:t>
            </a:r>
          </a:p>
          <a:p>
            <a:r>
              <a:rPr lang="nl-NL" sz="6400" dirty="0">
                <a:solidFill>
                  <a:schemeClr val="tx1"/>
                </a:solidFill>
              </a:rPr>
              <a:t>Hoofdstuk 2:</a:t>
            </a:r>
          </a:p>
          <a:p>
            <a:r>
              <a:rPr lang="nl-NL" sz="6400" dirty="0">
                <a:solidFill>
                  <a:schemeClr val="tx1"/>
                </a:solidFill>
              </a:rPr>
              <a:t>Ziekten van het spijsverteringstelsel (TZ</a:t>
            </a:r>
            <a:r>
              <a:rPr lang="nl-NL" dirty="0"/>
              <a:t>)</a:t>
            </a:r>
          </a:p>
          <a:p>
            <a:pPr rtl="0"/>
            <a:endParaRPr lang="nl-NL" dirty="0"/>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058D2-519E-469C-8723-218048DC193E}"/>
              </a:ext>
            </a:extLst>
          </p:cNvPr>
          <p:cNvSpPr>
            <a:spLocks noGrp="1"/>
          </p:cNvSpPr>
          <p:nvPr>
            <p:ph type="title"/>
          </p:nvPr>
        </p:nvSpPr>
        <p:spPr>
          <a:xfrm>
            <a:off x="1066800" y="99220"/>
            <a:ext cx="10058400" cy="1325563"/>
          </a:xfrm>
        </p:spPr>
        <p:txBody>
          <a:bodyPr anchor="ctr">
            <a:normAutofit/>
          </a:bodyPr>
          <a:lstStyle/>
          <a:p>
            <a:r>
              <a:rPr lang="nl-NL" dirty="0"/>
              <a:t>Behandelingen</a:t>
            </a:r>
          </a:p>
        </p:txBody>
      </p:sp>
      <p:pic>
        <p:nvPicPr>
          <p:cNvPr id="4" name="Afbeelding 3">
            <a:extLst>
              <a:ext uri="{FF2B5EF4-FFF2-40B4-BE49-F238E27FC236}">
                <a16:creationId xmlns:a16="http://schemas.microsoft.com/office/drawing/2014/main" id="{41C32E19-BABE-4C6C-8554-B6350822CB30}"/>
              </a:ext>
            </a:extLst>
          </p:cNvPr>
          <p:cNvPicPr>
            <a:picLocks noChangeAspect="1"/>
          </p:cNvPicPr>
          <p:nvPr/>
        </p:nvPicPr>
        <p:blipFill>
          <a:blip r:embed="rId2"/>
          <a:stretch>
            <a:fillRect/>
          </a:stretch>
        </p:blipFill>
        <p:spPr>
          <a:xfrm>
            <a:off x="1066800" y="2510299"/>
            <a:ext cx="4800600" cy="3205824"/>
          </a:xfrm>
          <a:prstGeom prst="rect">
            <a:avLst/>
          </a:prstGeom>
          <a:noFill/>
        </p:spPr>
      </p:pic>
      <p:sp>
        <p:nvSpPr>
          <p:cNvPr id="3" name="Tijdelijke aanduiding voor inhoud 2">
            <a:extLst>
              <a:ext uri="{FF2B5EF4-FFF2-40B4-BE49-F238E27FC236}">
                <a16:creationId xmlns:a16="http://schemas.microsoft.com/office/drawing/2014/main" id="{28ADA811-E2EE-4160-AA57-B194B1AD6653}"/>
              </a:ext>
            </a:extLst>
          </p:cNvPr>
          <p:cNvSpPr>
            <a:spLocks noGrp="1"/>
          </p:cNvSpPr>
          <p:nvPr>
            <p:ph sz="half" idx="2"/>
          </p:nvPr>
        </p:nvSpPr>
        <p:spPr>
          <a:xfrm>
            <a:off x="6324600" y="1825624"/>
            <a:ext cx="4800600" cy="4575175"/>
          </a:xfrm>
        </p:spPr>
        <p:txBody>
          <a:bodyPr>
            <a:normAutofit/>
          </a:bodyPr>
          <a:lstStyle/>
          <a:p>
            <a:r>
              <a:rPr lang="nl-NL" sz="2000"/>
              <a:t>De meeste medicijnen zijn gericht op de symptomen of het remmen van ontstekingen</a:t>
            </a:r>
          </a:p>
          <a:p>
            <a:r>
              <a:rPr lang="nl-NL" sz="2000"/>
              <a:t>5 ASA gericht op het uitstellen van opvlammen van ontstekingen</a:t>
            </a:r>
          </a:p>
          <a:p>
            <a:r>
              <a:rPr lang="nl-NL" sz="2000" err="1"/>
              <a:t>Corticosteroidensterk</a:t>
            </a:r>
            <a:r>
              <a:rPr lang="nl-NL" sz="2000"/>
              <a:t> ontsteking remmend effect</a:t>
            </a:r>
          </a:p>
          <a:p>
            <a:r>
              <a:rPr lang="nl-NL" sz="2000"/>
              <a:t>Immunosuppressiva werken in op het afweer</a:t>
            </a:r>
          </a:p>
          <a:p>
            <a:r>
              <a:rPr lang="nl-NL" sz="2000"/>
              <a:t>TNF-a blokker onderdrukken afweer</a:t>
            </a:r>
          </a:p>
          <a:p>
            <a:r>
              <a:rPr lang="nl-NL" sz="2000"/>
              <a:t>Operatie het ontstoken deel word weggehaald.</a:t>
            </a:r>
          </a:p>
        </p:txBody>
      </p:sp>
    </p:spTree>
    <p:extLst>
      <p:ext uri="{BB962C8B-B14F-4D97-AF65-F5344CB8AC3E}">
        <p14:creationId xmlns:p14="http://schemas.microsoft.com/office/powerpoint/2010/main" val="59648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B9E102-5832-4952-B0B9-79F4A8D4DCCD}"/>
              </a:ext>
            </a:extLst>
          </p:cNvPr>
          <p:cNvSpPr>
            <a:spLocks noGrp="1"/>
          </p:cNvSpPr>
          <p:nvPr>
            <p:ph type="title"/>
          </p:nvPr>
        </p:nvSpPr>
        <p:spPr>
          <a:xfrm>
            <a:off x="1066800" y="99220"/>
            <a:ext cx="10058400" cy="1325563"/>
          </a:xfrm>
        </p:spPr>
        <p:txBody>
          <a:bodyPr anchor="ctr">
            <a:normAutofit/>
          </a:bodyPr>
          <a:lstStyle/>
          <a:p>
            <a:r>
              <a:rPr lang="nl-NL" dirty="0"/>
              <a:t>Ziekte van </a:t>
            </a:r>
            <a:r>
              <a:rPr lang="nl-NL" dirty="0" err="1"/>
              <a:t>Crohn</a:t>
            </a:r>
            <a:endParaRPr lang="nl-NL" dirty="0"/>
          </a:p>
        </p:txBody>
      </p:sp>
      <p:pic>
        <p:nvPicPr>
          <p:cNvPr id="5" name="Afbeelding 4">
            <a:extLst>
              <a:ext uri="{FF2B5EF4-FFF2-40B4-BE49-F238E27FC236}">
                <a16:creationId xmlns:a16="http://schemas.microsoft.com/office/drawing/2014/main" id="{499D82D0-4C08-4DA0-97B6-C4AE8E391AF6}"/>
              </a:ext>
            </a:extLst>
          </p:cNvPr>
          <p:cNvPicPr>
            <a:picLocks noChangeAspect="1"/>
          </p:cNvPicPr>
          <p:nvPr/>
        </p:nvPicPr>
        <p:blipFill>
          <a:blip r:embed="rId2"/>
          <a:stretch>
            <a:fillRect/>
          </a:stretch>
        </p:blipFill>
        <p:spPr>
          <a:xfrm>
            <a:off x="256623" y="1825624"/>
            <a:ext cx="5610777" cy="4627712"/>
          </a:xfrm>
          <a:prstGeom prst="rect">
            <a:avLst/>
          </a:prstGeom>
          <a:noFill/>
        </p:spPr>
      </p:pic>
      <p:sp>
        <p:nvSpPr>
          <p:cNvPr id="3" name="Tijdelijke aanduiding voor inhoud 2">
            <a:extLst>
              <a:ext uri="{FF2B5EF4-FFF2-40B4-BE49-F238E27FC236}">
                <a16:creationId xmlns:a16="http://schemas.microsoft.com/office/drawing/2014/main" id="{AB9EFAF2-ECE4-4BD9-BE70-4CE7D485DE81}"/>
              </a:ext>
            </a:extLst>
          </p:cNvPr>
          <p:cNvSpPr>
            <a:spLocks noGrp="1"/>
          </p:cNvSpPr>
          <p:nvPr>
            <p:ph sz="half" idx="2"/>
          </p:nvPr>
        </p:nvSpPr>
        <p:spPr>
          <a:xfrm>
            <a:off x="6324600" y="1825624"/>
            <a:ext cx="4800600" cy="4575175"/>
          </a:xfrm>
        </p:spPr>
        <p:txBody>
          <a:bodyPr>
            <a:normAutofit/>
          </a:bodyPr>
          <a:lstStyle/>
          <a:p>
            <a:r>
              <a:rPr lang="nl-NL" sz="2000" b="0" i="0">
                <a:effectLst/>
              </a:rPr>
              <a:t>De ziekte van </a:t>
            </a:r>
            <a:r>
              <a:rPr lang="nl-NL" sz="2000" b="0" i="0" err="1">
                <a:effectLst/>
              </a:rPr>
              <a:t>Crohn</a:t>
            </a:r>
            <a:r>
              <a:rPr lang="nl-NL" sz="2000" b="0" i="0">
                <a:effectLst/>
              </a:rPr>
              <a:t> is een chronische ontstekingsziekte van de darm.</a:t>
            </a:r>
          </a:p>
          <a:p>
            <a:r>
              <a:rPr lang="nl-NL" sz="2000" b="0" i="0">
                <a:effectLst/>
              </a:rPr>
              <a:t>De ziekte van </a:t>
            </a:r>
            <a:r>
              <a:rPr lang="nl-NL" sz="2000" b="0" i="0" err="1">
                <a:effectLst/>
              </a:rPr>
              <a:t>Crohn</a:t>
            </a:r>
            <a:r>
              <a:rPr lang="nl-NL" sz="2000" b="0" i="0">
                <a:effectLst/>
              </a:rPr>
              <a:t> noemt men, net als colitis ulcerosa, ook wel een </a:t>
            </a:r>
            <a:r>
              <a:rPr lang="nl-NL" sz="2000" b="0" i="0" err="1">
                <a:effectLst/>
              </a:rPr>
              <a:t>inflammatory</a:t>
            </a:r>
            <a:r>
              <a:rPr lang="nl-NL" sz="2000" b="0" i="0">
                <a:effectLst/>
              </a:rPr>
              <a:t> </a:t>
            </a:r>
            <a:r>
              <a:rPr lang="nl-NL" sz="2000" b="0" i="0" err="1">
                <a:effectLst/>
              </a:rPr>
              <a:t>bowel</a:t>
            </a:r>
            <a:r>
              <a:rPr lang="nl-NL" sz="2000" b="0" i="0">
                <a:effectLst/>
              </a:rPr>
              <a:t> </a:t>
            </a:r>
            <a:r>
              <a:rPr lang="nl-NL" sz="2000" b="0" i="0" err="1">
                <a:effectLst/>
              </a:rPr>
              <a:t>disease</a:t>
            </a:r>
            <a:r>
              <a:rPr lang="nl-NL" sz="2000" b="0" i="0">
                <a:effectLst/>
              </a:rPr>
              <a:t> (IBD). </a:t>
            </a:r>
          </a:p>
          <a:p>
            <a:r>
              <a:rPr lang="nl-NL" sz="2000" b="0" i="0">
                <a:effectLst/>
              </a:rPr>
              <a:t>Bij de meeste patiënten met de ziekte van </a:t>
            </a:r>
            <a:r>
              <a:rPr lang="nl-NL" sz="2000" b="0" i="0" err="1">
                <a:effectLst/>
              </a:rPr>
              <a:t>Crohn</a:t>
            </a:r>
            <a:r>
              <a:rPr lang="nl-NL" sz="2000" b="0" i="0">
                <a:effectLst/>
              </a:rPr>
              <a:t> zijn de dunne darm, de dikke darm, en/of de endeldarm ontstoken, maar er kan ook sprake zijn van ontstekingen in de rest van het spijsverteringskanaal. </a:t>
            </a:r>
          </a:p>
          <a:p>
            <a:r>
              <a:rPr lang="nl-NL" sz="2000" b="0" i="0">
                <a:effectLst/>
              </a:rPr>
              <a:t>De ziekte kan voorkomen vanaf de mond tot aan de anus.</a:t>
            </a:r>
            <a:endParaRPr lang="nl-NL" sz="2000"/>
          </a:p>
        </p:txBody>
      </p:sp>
    </p:spTree>
    <p:extLst>
      <p:ext uri="{BB962C8B-B14F-4D97-AF65-F5344CB8AC3E}">
        <p14:creationId xmlns:p14="http://schemas.microsoft.com/office/powerpoint/2010/main" val="171375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1FC34-A420-4732-A301-92C89E3917B9}"/>
              </a:ext>
            </a:extLst>
          </p:cNvPr>
          <p:cNvSpPr>
            <a:spLocks noGrp="1"/>
          </p:cNvSpPr>
          <p:nvPr>
            <p:ph type="title"/>
          </p:nvPr>
        </p:nvSpPr>
        <p:spPr/>
        <p:txBody>
          <a:bodyPr/>
          <a:lstStyle/>
          <a:p>
            <a:r>
              <a:rPr lang="nl-NL" dirty="0"/>
              <a:t>Oorzaak</a:t>
            </a:r>
          </a:p>
        </p:txBody>
      </p:sp>
      <p:sp>
        <p:nvSpPr>
          <p:cNvPr id="3" name="Tijdelijke aanduiding voor inhoud 2">
            <a:extLst>
              <a:ext uri="{FF2B5EF4-FFF2-40B4-BE49-F238E27FC236}">
                <a16:creationId xmlns:a16="http://schemas.microsoft.com/office/drawing/2014/main" id="{A7F4ACF2-5A8D-4CBE-B6F4-1D87A827ED47}"/>
              </a:ext>
            </a:extLst>
          </p:cNvPr>
          <p:cNvSpPr>
            <a:spLocks noGrp="1"/>
          </p:cNvSpPr>
          <p:nvPr>
            <p:ph sz="half" idx="1"/>
          </p:nvPr>
        </p:nvSpPr>
        <p:spPr/>
        <p:txBody>
          <a:bodyPr/>
          <a:lstStyle/>
          <a:p>
            <a:r>
              <a:rPr lang="nl-NL" dirty="0"/>
              <a:t>Oorzaak niet bekend</a:t>
            </a:r>
          </a:p>
          <a:p>
            <a:r>
              <a:rPr lang="nl-NL" dirty="0"/>
              <a:t>Wel erfelijke factoren auto-immuunziekte </a:t>
            </a:r>
            <a:r>
              <a:rPr lang="nl-NL" dirty="0" err="1"/>
              <a:t>veroozaken</a:t>
            </a:r>
            <a:endParaRPr lang="nl-NL" dirty="0"/>
          </a:p>
          <a:p>
            <a:endParaRPr lang="nl-NL" dirty="0"/>
          </a:p>
        </p:txBody>
      </p:sp>
      <p:sp>
        <p:nvSpPr>
          <p:cNvPr id="4" name="Tijdelijke aanduiding voor inhoud 3">
            <a:extLst>
              <a:ext uri="{FF2B5EF4-FFF2-40B4-BE49-F238E27FC236}">
                <a16:creationId xmlns:a16="http://schemas.microsoft.com/office/drawing/2014/main" id="{754C963D-E5AA-42B9-B07F-5F8E0C6B9B60}"/>
              </a:ext>
            </a:extLst>
          </p:cNvPr>
          <p:cNvSpPr>
            <a:spLocks noGrp="1"/>
          </p:cNvSpPr>
          <p:nvPr>
            <p:ph sz="half" idx="2"/>
          </p:nvPr>
        </p:nvSpPr>
        <p:spPr/>
        <p:txBody>
          <a:bodyPr/>
          <a:lstStyle/>
          <a:p>
            <a:endParaRPr lang="nl-NL"/>
          </a:p>
        </p:txBody>
      </p:sp>
    </p:spTree>
    <p:extLst>
      <p:ext uri="{BB962C8B-B14F-4D97-AF65-F5344CB8AC3E}">
        <p14:creationId xmlns:p14="http://schemas.microsoft.com/office/powerpoint/2010/main" val="185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DAC1D-329E-4E61-BE56-9D45EB15297A}"/>
              </a:ext>
            </a:extLst>
          </p:cNvPr>
          <p:cNvSpPr>
            <a:spLocks noGrp="1"/>
          </p:cNvSpPr>
          <p:nvPr>
            <p:ph type="title"/>
          </p:nvPr>
        </p:nvSpPr>
        <p:spPr>
          <a:xfrm>
            <a:off x="1066800" y="99220"/>
            <a:ext cx="10058400" cy="1325563"/>
          </a:xfrm>
        </p:spPr>
        <p:txBody>
          <a:bodyPr anchor="ctr">
            <a:normAutofit/>
          </a:bodyPr>
          <a:lstStyle/>
          <a:p>
            <a:r>
              <a:rPr lang="nl-NL" dirty="0"/>
              <a:t>Symptomen</a:t>
            </a:r>
          </a:p>
        </p:txBody>
      </p:sp>
      <p:sp>
        <p:nvSpPr>
          <p:cNvPr id="3" name="Tijdelijke aanduiding voor inhoud 2">
            <a:extLst>
              <a:ext uri="{FF2B5EF4-FFF2-40B4-BE49-F238E27FC236}">
                <a16:creationId xmlns:a16="http://schemas.microsoft.com/office/drawing/2014/main" id="{8206FA43-BD9F-45E6-80FF-1CD3EE1BC8BA}"/>
              </a:ext>
            </a:extLst>
          </p:cNvPr>
          <p:cNvSpPr>
            <a:spLocks noGrp="1"/>
          </p:cNvSpPr>
          <p:nvPr>
            <p:ph sz="half" idx="1"/>
          </p:nvPr>
        </p:nvSpPr>
        <p:spPr>
          <a:xfrm>
            <a:off x="1066800" y="1825624"/>
            <a:ext cx="4800600" cy="4575175"/>
          </a:xfrm>
        </p:spPr>
        <p:txBody>
          <a:bodyPr>
            <a:normAutofit/>
          </a:bodyPr>
          <a:lstStyle/>
          <a:p>
            <a:r>
              <a:rPr lang="nl-NL" b="0" i="0" dirty="0">
                <a:effectLst/>
              </a:rPr>
              <a:t>Klachten die kunnen duiden op de ziekte van </a:t>
            </a:r>
            <a:r>
              <a:rPr lang="nl-NL" b="0" i="0" dirty="0" err="1">
                <a:effectLst/>
              </a:rPr>
              <a:t>Crohn</a:t>
            </a:r>
            <a:r>
              <a:rPr lang="nl-NL" b="0" i="0" dirty="0">
                <a:effectLst/>
              </a:rPr>
              <a:t>:</a:t>
            </a:r>
          </a:p>
          <a:p>
            <a:pPr>
              <a:buFont typeface="Arial" panose="020B0604020202020204" pitchFamily="34" charset="0"/>
              <a:buChar char="•"/>
            </a:pPr>
            <a:r>
              <a:rPr lang="nl-NL" b="0" i="0">
                <a:effectLst/>
              </a:rPr>
              <a:t>diarree</a:t>
            </a:r>
          </a:p>
          <a:p>
            <a:pPr>
              <a:buFont typeface="Arial" panose="020B0604020202020204" pitchFamily="34" charset="0"/>
              <a:buChar char="•"/>
            </a:pPr>
            <a:r>
              <a:rPr lang="nl-NL" b="0" i="0" dirty="0">
                <a:effectLst/>
              </a:rPr>
              <a:t>buikpijn</a:t>
            </a:r>
          </a:p>
          <a:p>
            <a:pPr>
              <a:buFont typeface="Arial" panose="020B0604020202020204" pitchFamily="34" charset="0"/>
              <a:buChar char="•"/>
            </a:pPr>
            <a:r>
              <a:rPr lang="nl-NL" b="0" i="0" dirty="0">
                <a:effectLst/>
              </a:rPr>
              <a:t>koorts</a:t>
            </a:r>
          </a:p>
          <a:p>
            <a:pPr>
              <a:buFont typeface="Arial" panose="020B0604020202020204" pitchFamily="34" charset="0"/>
              <a:buChar char="•"/>
            </a:pPr>
            <a:r>
              <a:rPr lang="nl-NL" b="0" i="0" dirty="0">
                <a:effectLst/>
              </a:rPr>
              <a:t>gewichtsverlies</a:t>
            </a:r>
          </a:p>
          <a:p>
            <a:pPr>
              <a:buFont typeface="Arial" panose="020B0604020202020204" pitchFamily="34" charset="0"/>
              <a:buChar char="•"/>
            </a:pPr>
            <a:r>
              <a:rPr lang="nl-NL" b="0" i="0" dirty="0">
                <a:effectLst/>
              </a:rPr>
              <a:t>vermoeidheid</a:t>
            </a:r>
          </a:p>
          <a:p>
            <a:pPr>
              <a:buFont typeface="Arial" panose="020B0604020202020204" pitchFamily="34" charset="0"/>
              <a:buChar char="•"/>
            </a:pPr>
            <a:r>
              <a:rPr lang="nl-NL" b="0" i="0" dirty="0">
                <a:effectLst/>
              </a:rPr>
              <a:t>bloedverlies bij de ontlasting</a:t>
            </a:r>
          </a:p>
          <a:p>
            <a:endParaRPr lang="nl-NL" dirty="0"/>
          </a:p>
        </p:txBody>
      </p:sp>
      <p:pic>
        <p:nvPicPr>
          <p:cNvPr id="4" name="Afbeelding 3">
            <a:extLst>
              <a:ext uri="{FF2B5EF4-FFF2-40B4-BE49-F238E27FC236}">
                <a16:creationId xmlns:a16="http://schemas.microsoft.com/office/drawing/2014/main" id="{F3E53900-7119-48D8-A555-1134F9182CF8}"/>
              </a:ext>
            </a:extLst>
          </p:cNvPr>
          <p:cNvPicPr>
            <a:picLocks noChangeAspect="1"/>
          </p:cNvPicPr>
          <p:nvPr/>
        </p:nvPicPr>
        <p:blipFill>
          <a:blip r:embed="rId2"/>
          <a:stretch>
            <a:fillRect/>
          </a:stretch>
        </p:blipFill>
        <p:spPr>
          <a:xfrm>
            <a:off x="6586006" y="1825624"/>
            <a:ext cx="4277788" cy="4575175"/>
          </a:xfrm>
          <a:prstGeom prst="rect">
            <a:avLst/>
          </a:prstGeom>
          <a:noFill/>
        </p:spPr>
      </p:pic>
    </p:spTree>
    <p:extLst>
      <p:ext uri="{BB962C8B-B14F-4D97-AF65-F5344CB8AC3E}">
        <p14:creationId xmlns:p14="http://schemas.microsoft.com/office/powerpoint/2010/main" val="43576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55AF5-BB4C-4BD1-90FB-78FA734F669F}"/>
              </a:ext>
            </a:extLst>
          </p:cNvPr>
          <p:cNvSpPr>
            <a:spLocks noGrp="1"/>
          </p:cNvSpPr>
          <p:nvPr>
            <p:ph type="title"/>
          </p:nvPr>
        </p:nvSpPr>
        <p:spPr/>
        <p:txBody>
          <a:bodyPr/>
          <a:lstStyle/>
          <a:p>
            <a:r>
              <a:rPr lang="nl-NL" dirty="0"/>
              <a:t>Gevolgen</a:t>
            </a:r>
          </a:p>
        </p:txBody>
      </p:sp>
      <p:sp>
        <p:nvSpPr>
          <p:cNvPr id="3" name="Tijdelijke aanduiding voor inhoud 2">
            <a:extLst>
              <a:ext uri="{FF2B5EF4-FFF2-40B4-BE49-F238E27FC236}">
                <a16:creationId xmlns:a16="http://schemas.microsoft.com/office/drawing/2014/main" id="{F34CF06C-B0B3-408E-9A52-5FEE432BE014}"/>
              </a:ext>
            </a:extLst>
          </p:cNvPr>
          <p:cNvSpPr>
            <a:spLocks noGrp="1"/>
          </p:cNvSpPr>
          <p:nvPr>
            <p:ph idx="1"/>
          </p:nvPr>
        </p:nvSpPr>
        <p:spPr/>
        <p:txBody>
          <a:bodyPr/>
          <a:lstStyle/>
          <a:p>
            <a:r>
              <a:rPr lang="nl-NL" dirty="0"/>
              <a:t>Fistelvorming</a:t>
            </a:r>
          </a:p>
          <a:p>
            <a:r>
              <a:rPr lang="nl-NL" dirty="0"/>
              <a:t>Buikvliesontstekingen</a:t>
            </a:r>
          </a:p>
          <a:p>
            <a:r>
              <a:rPr lang="nl-NL" dirty="0" err="1"/>
              <a:t>Absesvormingen</a:t>
            </a:r>
            <a:endParaRPr lang="nl-NL" dirty="0"/>
          </a:p>
          <a:p>
            <a:r>
              <a:rPr lang="nl-NL" dirty="0"/>
              <a:t>Obstructie (darm afsluiting)</a:t>
            </a:r>
          </a:p>
        </p:txBody>
      </p:sp>
    </p:spTree>
    <p:extLst>
      <p:ext uri="{BB962C8B-B14F-4D97-AF65-F5344CB8AC3E}">
        <p14:creationId xmlns:p14="http://schemas.microsoft.com/office/powerpoint/2010/main" val="157122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9D0D6-11A9-4A08-B9EA-97342052C09A}"/>
              </a:ext>
            </a:extLst>
          </p:cNvPr>
          <p:cNvSpPr>
            <a:spLocks noGrp="1"/>
          </p:cNvSpPr>
          <p:nvPr>
            <p:ph type="title"/>
          </p:nvPr>
        </p:nvSpPr>
        <p:spPr/>
        <p:txBody>
          <a:bodyPr/>
          <a:lstStyle/>
          <a:p>
            <a:r>
              <a:rPr lang="nl-NL" dirty="0"/>
              <a:t>Goede raad</a:t>
            </a:r>
          </a:p>
        </p:txBody>
      </p:sp>
      <p:pic>
        <p:nvPicPr>
          <p:cNvPr id="4" name="Tijdelijke aanduiding voor inhoud 3">
            <a:extLst>
              <a:ext uri="{FF2B5EF4-FFF2-40B4-BE49-F238E27FC236}">
                <a16:creationId xmlns:a16="http://schemas.microsoft.com/office/drawing/2014/main" id="{BF510010-0CC1-4B8D-BA3E-5C1A96EA81E3}"/>
              </a:ext>
            </a:extLst>
          </p:cNvPr>
          <p:cNvPicPr>
            <a:picLocks noGrp="1" noChangeAspect="1"/>
          </p:cNvPicPr>
          <p:nvPr>
            <p:ph idx="1"/>
          </p:nvPr>
        </p:nvPicPr>
        <p:blipFill>
          <a:blip r:embed="rId2"/>
          <a:stretch>
            <a:fillRect/>
          </a:stretch>
        </p:blipFill>
        <p:spPr>
          <a:xfrm>
            <a:off x="1524000" y="2186281"/>
            <a:ext cx="10286754" cy="4339063"/>
          </a:xfrm>
          <a:prstGeom prst="rect">
            <a:avLst/>
          </a:prstGeom>
        </p:spPr>
      </p:pic>
    </p:spTree>
    <p:extLst>
      <p:ext uri="{BB962C8B-B14F-4D97-AF65-F5344CB8AC3E}">
        <p14:creationId xmlns:p14="http://schemas.microsoft.com/office/powerpoint/2010/main" val="362598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11ADB05-114D-4C35-B51B-B9352D9CA135}"/>
              </a:ext>
            </a:extLst>
          </p:cNvPr>
          <p:cNvSpPr>
            <a:spLocks noGrp="1"/>
          </p:cNvSpPr>
          <p:nvPr>
            <p:ph type="title"/>
          </p:nvPr>
        </p:nvSpPr>
        <p:spPr>
          <a:xfrm>
            <a:off x="7635240" y="3200400"/>
            <a:ext cx="3932237" cy="1752600"/>
          </a:xfrm>
        </p:spPr>
        <p:txBody>
          <a:bodyPr/>
          <a:lstStyle/>
          <a:p>
            <a:r>
              <a:rPr lang="en-US" dirty="0" err="1"/>
              <a:t>Adviezen</a:t>
            </a:r>
            <a:endParaRPr lang="en-US" dirty="0"/>
          </a:p>
        </p:txBody>
      </p:sp>
      <p:pic>
        <p:nvPicPr>
          <p:cNvPr id="4" name="Tijdelijke aanduiding voor inhoud 3">
            <a:extLst>
              <a:ext uri="{FF2B5EF4-FFF2-40B4-BE49-F238E27FC236}">
                <a16:creationId xmlns:a16="http://schemas.microsoft.com/office/drawing/2014/main" id="{175810ED-8DCA-4770-898B-8C436A935C68}"/>
              </a:ext>
            </a:extLst>
          </p:cNvPr>
          <p:cNvPicPr>
            <a:picLocks noGrp="1" noChangeAspect="1"/>
          </p:cNvPicPr>
          <p:nvPr>
            <p:ph type="pic" idx="1"/>
          </p:nvPr>
        </p:nvPicPr>
        <p:blipFill rotWithShape="1">
          <a:blip r:embed="rId2"/>
          <a:stretch/>
        </p:blipFill>
        <p:spPr>
          <a:xfrm>
            <a:off x="1035526" y="0"/>
            <a:ext cx="4937759" cy="6857999"/>
          </a:xfrm>
          <a:prstGeom prst="rect">
            <a:avLst/>
          </a:prstGeom>
          <a:noFill/>
        </p:spPr>
      </p:pic>
      <p:sp>
        <p:nvSpPr>
          <p:cNvPr id="11" name="Text Placeholder 3">
            <a:extLst>
              <a:ext uri="{FF2B5EF4-FFF2-40B4-BE49-F238E27FC236}">
                <a16:creationId xmlns:a16="http://schemas.microsoft.com/office/drawing/2014/main" id="{2F43CF2E-FA7A-455B-98E3-9EAD6E98FD9F}"/>
              </a:ext>
            </a:extLst>
          </p:cNvPr>
          <p:cNvSpPr>
            <a:spLocks noGrp="1"/>
          </p:cNvSpPr>
          <p:nvPr>
            <p:ph type="body" sz="half" idx="2"/>
          </p:nvPr>
        </p:nvSpPr>
        <p:spPr>
          <a:xfrm>
            <a:off x="7635240" y="5029200"/>
            <a:ext cx="3932237" cy="1374648"/>
          </a:xfrm>
        </p:spPr>
        <p:txBody>
          <a:bodyPr/>
          <a:lstStyle/>
          <a:p>
            <a:endParaRPr lang="en-US"/>
          </a:p>
        </p:txBody>
      </p:sp>
    </p:spTree>
    <p:extLst>
      <p:ext uri="{BB962C8B-B14F-4D97-AF65-F5344CB8AC3E}">
        <p14:creationId xmlns:p14="http://schemas.microsoft.com/office/powerpoint/2010/main" val="39915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EBBFF-5353-43CC-A899-FFA664834BA1}"/>
              </a:ext>
            </a:extLst>
          </p:cNvPr>
          <p:cNvSpPr>
            <a:spLocks noGrp="1"/>
          </p:cNvSpPr>
          <p:nvPr>
            <p:ph type="title"/>
          </p:nvPr>
        </p:nvSpPr>
        <p:spPr/>
        <p:txBody>
          <a:bodyPr/>
          <a:lstStyle/>
          <a:p>
            <a:br>
              <a:rPr lang="nl-NL" b="1" i="0" dirty="0">
                <a:solidFill>
                  <a:srgbClr val="FFFFFF"/>
                </a:solidFill>
                <a:effectLst/>
                <a:latin typeface="Quosm"/>
              </a:rPr>
            </a:br>
            <a:endParaRPr lang="nl-NL" dirty="0"/>
          </a:p>
        </p:txBody>
      </p:sp>
      <p:sp>
        <p:nvSpPr>
          <p:cNvPr id="3" name="Tijdelijke aanduiding voor inhoud 2">
            <a:extLst>
              <a:ext uri="{FF2B5EF4-FFF2-40B4-BE49-F238E27FC236}">
                <a16:creationId xmlns:a16="http://schemas.microsoft.com/office/drawing/2014/main" id="{627AEB79-CF61-47E6-A0A2-414890A58E4D}"/>
              </a:ext>
            </a:extLst>
          </p:cNvPr>
          <p:cNvSpPr>
            <a:spLocks noGrp="1"/>
          </p:cNvSpPr>
          <p:nvPr>
            <p:ph idx="1"/>
          </p:nvPr>
        </p:nvSpPr>
        <p:spPr/>
        <p:txBody>
          <a:bodyPr/>
          <a:lstStyle/>
          <a:p>
            <a:r>
              <a:rPr lang="nl-NL" b="0" i="0" u="sng" dirty="0">
                <a:effectLst/>
                <a:latin typeface="Nunito"/>
                <a:hlinkClick r:id="rId2"/>
              </a:rPr>
              <a:t>Hepatitis</a:t>
            </a:r>
            <a:r>
              <a:rPr lang="nl-NL" b="0" i="0" dirty="0">
                <a:solidFill>
                  <a:srgbClr val="000000"/>
                </a:solidFill>
                <a:effectLst/>
                <a:latin typeface="Nunito"/>
              </a:rPr>
              <a:t> betekent ontsteking van de lever. </a:t>
            </a:r>
          </a:p>
          <a:p>
            <a:r>
              <a:rPr lang="nl-NL" b="0" i="0" dirty="0">
                <a:solidFill>
                  <a:srgbClr val="000000"/>
                </a:solidFill>
                <a:effectLst/>
                <a:latin typeface="Nunito"/>
              </a:rPr>
              <a:t>Het woord hepatitis is afgeleid uit het Grieks.</a:t>
            </a:r>
          </a:p>
          <a:p>
            <a:r>
              <a:rPr lang="nl-NL" b="0" i="0" dirty="0">
                <a:solidFill>
                  <a:srgbClr val="000000"/>
                </a:solidFill>
                <a:effectLst/>
                <a:latin typeface="Nunito"/>
              </a:rPr>
              <a:t> </a:t>
            </a:r>
            <a:r>
              <a:rPr lang="nl-NL" b="0" i="0" dirty="0" err="1">
                <a:solidFill>
                  <a:srgbClr val="000000"/>
                </a:solidFill>
                <a:effectLst/>
                <a:latin typeface="Nunito"/>
              </a:rPr>
              <a:t>Hepar</a:t>
            </a:r>
            <a:r>
              <a:rPr lang="nl-NL" b="0" i="0" dirty="0">
                <a:solidFill>
                  <a:srgbClr val="000000"/>
                </a:solidFill>
                <a:effectLst/>
                <a:latin typeface="Nunito"/>
              </a:rPr>
              <a:t> betekent lever </a:t>
            </a:r>
          </a:p>
          <a:p>
            <a:r>
              <a:rPr lang="nl-NL" b="0" i="0" dirty="0" err="1">
                <a:solidFill>
                  <a:srgbClr val="000000"/>
                </a:solidFill>
                <a:effectLst/>
                <a:latin typeface="Nunito"/>
              </a:rPr>
              <a:t>itis</a:t>
            </a:r>
            <a:r>
              <a:rPr lang="nl-NL" b="0" i="0" dirty="0">
                <a:solidFill>
                  <a:srgbClr val="000000"/>
                </a:solidFill>
                <a:effectLst/>
                <a:latin typeface="Nunito"/>
              </a:rPr>
              <a:t> betekent ontsteking. </a:t>
            </a:r>
          </a:p>
        </p:txBody>
      </p:sp>
      <p:sp>
        <p:nvSpPr>
          <p:cNvPr id="5" name="Tekstvak 4">
            <a:extLst>
              <a:ext uri="{FF2B5EF4-FFF2-40B4-BE49-F238E27FC236}">
                <a16:creationId xmlns:a16="http://schemas.microsoft.com/office/drawing/2014/main" id="{1B4EF716-BF29-415C-860A-9ED6AAEDE756}"/>
              </a:ext>
            </a:extLst>
          </p:cNvPr>
          <p:cNvSpPr txBox="1"/>
          <p:nvPr/>
        </p:nvSpPr>
        <p:spPr>
          <a:xfrm>
            <a:off x="1271464" y="99220"/>
            <a:ext cx="8064896" cy="646331"/>
          </a:xfrm>
          <a:prstGeom prst="rect">
            <a:avLst/>
          </a:prstGeom>
          <a:noFill/>
        </p:spPr>
        <p:txBody>
          <a:bodyPr wrap="square">
            <a:spAutoFit/>
          </a:bodyPr>
          <a:lstStyle/>
          <a:p>
            <a:pPr algn="ctr"/>
            <a:r>
              <a:rPr lang="nl-NL" sz="3600" b="1" i="0" dirty="0">
                <a:solidFill>
                  <a:srgbClr val="FFFFFF"/>
                </a:solidFill>
                <a:effectLst/>
                <a:latin typeface="Quosm"/>
              </a:rPr>
              <a:t>Hepatitis </a:t>
            </a:r>
            <a:endParaRPr lang="nl-NL" sz="3600" dirty="0"/>
          </a:p>
        </p:txBody>
      </p:sp>
      <p:pic>
        <p:nvPicPr>
          <p:cNvPr id="6" name="Afbeelding 5">
            <a:extLst>
              <a:ext uri="{FF2B5EF4-FFF2-40B4-BE49-F238E27FC236}">
                <a16:creationId xmlns:a16="http://schemas.microsoft.com/office/drawing/2014/main" id="{E7582B71-D542-40A3-BD8B-81510B022DC5}"/>
              </a:ext>
            </a:extLst>
          </p:cNvPr>
          <p:cNvPicPr>
            <a:picLocks noChangeAspect="1"/>
          </p:cNvPicPr>
          <p:nvPr/>
        </p:nvPicPr>
        <p:blipFill>
          <a:blip r:embed="rId3"/>
          <a:stretch>
            <a:fillRect/>
          </a:stretch>
        </p:blipFill>
        <p:spPr>
          <a:xfrm>
            <a:off x="5231904" y="2931140"/>
            <a:ext cx="6773237" cy="3090147"/>
          </a:xfrm>
          <a:prstGeom prst="rect">
            <a:avLst/>
          </a:prstGeom>
        </p:spPr>
      </p:pic>
    </p:spTree>
    <p:extLst>
      <p:ext uri="{BB962C8B-B14F-4D97-AF65-F5344CB8AC3E}">
        <p14:creationId xmlns:p14="http://schemas.microsoft.com/office/powerpoint/2010/main" val="65335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3DFE39-C13B-4E0B-B1B0-D3DBD4975131}"/>
              </a:ext>
            </a:extLst>
          </p:cNvPr>
          <p:cNvSpPr>
            <a:spLocks noGrp="1"/>
          </p:cNvSpPr>
          <p:nvPr>
            <p:ph type="title"/>
          </p:nvPr>
        </p:nvSpPr>
        <p:spPr/>
        <p:txBody>
          <a:bodyPr/>
          <a:lstStyle/>
          <a:p>
            <a:pPr algn="ctr"/>
            <a:r>
              <a:rPr lang="nl-NL" b="0" i="0" dirty="0">
                <a:effectLst/>
                <a:latin typeface="Nunito"/>
              </a:rPr>
              <a:t>Hepatitis A</a:t>
            </a:r>
            <a:endParaRPr lang="nl-NL" dirty="0"/>
          </a:p>
        </p:txBody>
      </p:sp>
      <p:sp>
        <p:nvSpPr>
          <p:cNvPr id="3" name="Tijdelijke aanduiding voor inhoud 2">
            <a:extLst>
              <a:ext uri="{FF2B5EF4-FFF2-40B4-BE49-F238E27FC236}">
                <a16:creationId xmlns:a16="http://schemas.microsoft.com/office/drawing/2014/main" id="{0A465E76-3F4D-4C87-9090-5FF3BCF8161C}"/>
              </a:ext>
            </a:extLst>
          </p:cNvPr>
          <p:cNvSpPr>
            <a:spLocks noGrp="1"/>
          </p:cNvSpPr>
          <p:nvPr>
            <p:ph idx="1"/>
          </p:nvPr>
        </p:nvSpPr>
        <p:spPr/>
        <p:txBody>
          <a:bodyPr/>
          <a:lstStyle/>
          <a:p>
            <a:r>
              <a:rPr lang="nl-NL" b="0" i="0" dirty="0">
                <a:solidFill>
                  <a:srgbClr val="000000"/>
                </a:solidFill>
                <a:effectLst/>
                <a:latin typeface="Nunito"/>
              </a:rPr>
              <a:t>In Nederland kan de ziekte voorkomen bij schoolkinderen en bij mensen die op reis zijn geweest in een land waar hepatitis A veel voorkomt, zoals Azië, Afrika, Zuid-Amerika.</a:t>
            </a:r>
          </a:p>
          <a:p>
            <a:r>
              <a:rPr lang="nl-NL" b="0" i="0" dirty="0">
                <a:solidFill>
                  <a:srgbClr val="000000"/>
                </a:solidFill>
                <a:effectLst/>
                <a:latin typeface="Nunito"/>
              </a:rPr>
              <a:t>Besmetting vindt vooral plaats via verontreinigd voedsel en drinkwater.</a:t>
            </a:r>
          </a:p>
          <a:p>
            <a:r>
              <a:rPr lang="nl-NL" b="0" i="0" dirty="0">
                <a:solidFill>
                  <a:srgbClr val="000000"/>
                </a:solidFill>
                <a:effectLst/>
                <a:latin typeface="Nunito"/>
              </a:rPr>
              <a:t>Hepatitis A wordt veroorzaakt door het hepatitis A-virus. </a:t>
            </a:r>
          </a:p>
          <a:p>
            <a:r>
              <a:rPr lang="nl-NL" b="0" i="0" dirty="0">
                <a:solidFill>
                  <a:srgbClr val="000000"/>
                </a:solidFill>
                <a:effectLst/>
                <a:latin typeface="Nunito"/>
              </a:rPr>
              <a:t>veroorzaakt door een virus </a:t>
            </a:r>
            <a:r>
              <a:rPr lang="nl-NL" b="0" i="0" dirty="0">
                <a:solidFill>
                  <a:srgbClr val="000000"/>
                </a:solidFill>
                <a:effectLst/>
                <a:latin typeface="Nunito"/>
                <a:sym typeface="Wingdings" panose="05000000000000000000" pitchFamily="2" charset="2"/>
              </a:rPr>
              <a:t> </a:t>
            </a:r>
            <a:r>
              <a:rPr lang="nl-NL" b="0" i="0" dirty="0">
                <a:solidFill>
                  <a:srgbClr val="000000"/>
                </a:solidFill>
                <a:effectLst/>
                <a:latin typeface="Nunito"/>
              </a:rPr>
              <a:t>virale hepatitis. </a:t>
            </a:r>
          </a:p>
          <a:p>
            <a:r>
              <a:rPr lang="nl-NL" b="0" i="0" dirty="0">
                <a:solidFill>
                  <a:srgbClr val="000000"/>
                </a:solidFill>
                <a:effectLst/>
                <a:latin typeface="Nunito"/>
              </a:rPr>
              <a:t>Hepatitis A is de minst ernstige vorm van hepatitis. </a:t>
            </a:r>
          </a:p>
          <a:p>
            <a:r>
              <a:rPr lang="nl-NL" b="0" i="0" dirty="0">
                <a:solidFill>
                  <a:srgbClr val="000000"/>
                </a:solidFill>
                <a:effectLst/>
                <a:latin typeface="Nunito"/>
              </a:rPr>
              <a:t>Deze vorm komt vooral bij kinderen voor, maar ook volwassenen kunnen de ziekte krijgen.</a:t>
            </a:r>
            <a:endParaRPr lang="nl-NL" dirty="0"/>
          </a:p>
        </p:txBody>
      </p:sp>
    </p:spTree>
    <p:extLst>
      <p:ext uri="{BB962C8B-B14F-4D97-AF65-F5344CB8AC3E}">
        <p14:creationId xmlns:p14="http://schemas.microsoft.com/office/powerpoint/2010/main" val="395307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BE340-C746-4F68-9F91-FCFF49E7BEE7}"/>
              </a:ext>
            </a:extLst>
          </p:cNvPr>
          <p:cNvSpPr>
            <a:spLocks noGrp="1"/>
          </p:cNvSpPr>
          <p:nvPr>
            <p:ph type="title"/>
          </p:nvPr>
        </p:nvSpPr>
        <p:spPr>
          <a:xfrm>
            <a:off x="1066800" y="99220"/>
            <a:ext cx="10058400" cy="1325563"/>
          </a:xfrm>
        </p:spPr>
        <p:txBody>
          <a:bodyPr anchor="ctr">
            <a:normAutofit/>
          </a:bodyPr>
          <a:lstStyle/>
          <a:p>
            <a:r>
              <a:rPr lang="nl-NL" dirty="0"/>
              <a:t>Besmetting</a:t>
            </a:r>
            <a:endParaRPr lang="nl-NL"/>
          </a:p>
        </p:txBody>
      </p:sp>
      <p:sp>
        <p:nvSpPr>
          <p:cNvPr id="3" name="Tijdelijke aanduiding voor inhoud 2">
            <a:extLst>
              <a:ext uri="{FF2B5EF4-FFF2-40B4-BE49-F238E27FC236}">
                <a16:creationId xmlns:a16="http://schemas.microsoft.com/office/drawing/2014/main" id="{0E3A73EE-BFA9-439E-A0CF-C2523E1ADF25}"/>
              </a:ext>
            </a:extLst>
          </p:cNvPr>
          <p:cNvSpPr>
            <a:spLocks noGrp="1"/>
          </p:cNvSpPr>
          <p:nvPr>
            <p:ph sz="half" idx="1"/>
          </p:nvPr>
        </p:nvSpPr>
        <p:spPr>
          <a:xfrm>
            <a:off x="1066800" y="1825624"/>
            <a:ext cx="4800600" cy="4575175"/>
          </a:xfrm>
        </p:spPr>
        <p:txBody>
          <a:bodyPr>
            <a:normAutofit/>
          </a:bodyPr>
          <a:lstStyle/>
          <a:p>
            <a:r>
              <a:rPr lang="nl-NL" sz="1900" b="0" i="0">
                <a:effectLst/>
              </a:rPr>
              <a:t>Het hepatitis A-virus wordt uitgescheiden via de ontlasting </a:t>
            </a:r>
          </a:p>
          <a:p>
            <a:r>
              <a:rPr lang="nl-NL" sz="1900" b="0" i="0">
                <a:effectLst/>
              </a:rPr>
              <a:t>ontlasting van iemand die besmet is. neer het virus in jouw mond terechtkomt.</a:t>
            </a:r>
          </a:p>
          <a:p>
            <a:pPr>
              <a:buFont typeface="Arial" panose="020B0604020202020204" pitchFamily="34" charset="0"/>
              <a:buChar char="•"/>
            </a:pPr>
            <a:r>
              <a:rPr lang="nl-NL" sz="1900" b="0" i="0">
                <a:effectLst/>
              </a:rPr>
              <a:t>Via besmet voedsel of water dat verontreinigd is met ontlasting waarin het virus zit. </a:t>
            </a:r>
          </a:p>
          <a:p>
            <a:pPr>
              <a:buFont typeface="Arial" panose="020B0604020202020204" pitchFamily="34" charset="0"/>
              <a:buChar char="•"/>
            </a:pPr>
            <a:r>
              <a:rPr lang="nl-NL" sz="1900" b="0" i="0">
                <a:effectLst/>
              </a:rPr>
              <a:t>Het risico op besmetting neemt toe als de hygiënische omstandigheden slecht zijn. (Azië, Afrika, Zuid-Amerika).</a:t>
            </a:r>
          </a:p>
          <a:p>
            <a:pPr>
              <a:buFont typeface="Arial" panose="020B0604020202020204" pitchFamily="34" charset="0"/>
              <a:buChar char="•"/>
            </a:pPr>
            <a:r>
              <a:rPr lang="nl-NL" sz="1900" b="0" i="0">
                <a:effectLst/>
              </a:rPr>
              <a:t>Via seksueel contact (oraal-anaal=mond of anus)</a:t>
            </a:r>
            <a:br>
              <a:rPr lang="nl-NL" sz="1900" b="0" i="0">
                <a:effectLst/>
              </a:rPr>
            </a:br>
            <a:endParaRPr lang="nl-NL" sz="1900" b="0" i="0">
              <a:effectLst/>
            </a:endParaRPr>
          </a:p>
          <a:p>
            <a:endParaRPr lang="nl-NL" sz="1900"/>
          </a:p>
        </p:txBody>
      </p:sp>
      <p:pic>
        <p:nvPicPr>
          <p:cNvPr id="4" name="Afbeelding 3">
            <a:extLst>
              <a:ext uri="{FF2B5EF4-FFF2-40B4-BE49-F238E27FC236}">
                <a16:creationId xmlns:a16="http://schemas.microsoft.com/office/drawing/2014/main" id="{B94C3F69-BD85-4645-9075-5EB609DF053A}"/>
              </a:ext>
            </a:extLst>
          </p:cNvPr>
          <p:cNvPicPr>
            <a:picLocks noChangeAspect="1"/>
          </p:cNvPicPr>
          <p:nvPr/>
        </p:nvPicPr>
        <p:blipFill>
          <a:blip r:embed="rId2"/>
          <a:stretch>
            <a:fillRect/>
          </a:stretch>
        </p:blipFill>
        <p:spPr>
          <a:xfrm>
            <a:off x="6324600" y="2306986"/>
            <a:ext cx="4800600" cy="3612451"/>
          </a:xfrm>
          <a:prstGeom prst="rect">
            <a:avLst/>
          </a:prstGeom>
          <a:noFill/>
        </p:spPr>
      </p:pic>
    </p:spTree>
    <p:extLst>
      <p:ext uri="{BB962C8B-B14F-4D97-AF65-F5344CB8AC3E}">
        <p14:creationId xmlns:p14="http://schemas.microsoft.com/office/powerpoint/2010/main" val="5268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Indeling van titel en inhoud met lijst</a:t>
            </a:r>
          </a:p>
        </p:txBody>
      </p:sp>
      <p:sp>
        <p:nvSpPr>
          <p:cNvPr id="3" name="Tijdelijke aanduiding voor inhoud 2"/>
          <p:cNvSpPr>
            <a:spLocks noGrp="1"/>
          </p:cNvSpPr>
          <p:nvPr>
            <p:ph idx="1"/>
          </p:nvPr>
        </p:nvSpPr>
        <p:spPr/>
        <p:txBody>
          <a:bodyPr rtlCol="0">
            <a:normAutofit fontScale="92500" lnSpcReduction="20000"/>
          </a:bodyPr>
          <a:lstStyle/>
          <a:p>
            <a:r>
              <a:rPr lang="nl-NL" dirty="0"/>
              <a:t>Hoofddoel:  </a:t>
            </a:r>
            <a:br>
              <a:rPr lang="nl-NL" dirty="0"/>
            </a:br>
            <a:r>
              <a:rPr lang="nl-NL" dirty="0"/>
              <a:t>Je kunt in de thuissituatie volgens het zorgplan zorg verlenen aan mensen met ziekten van het spijsverteringsstelsel.  </a:t>
            </a:r>
          </a:p>
          <a:p>
            <a:r>
              <a:rPr lang="nl-NL" dirty="0"/>
              <a:t>Sub leerdoelen:  </a:t>
            </a:r>
          </a:p>
          <a:p>
            <a:pPr>
              <a:buFont typeface="Arial" panose="020B0604020202020204" pitchFamily="34" charset="0"/>
              <a:buChar char="•"/>
            </a:pPr>
            <a:r>
              <a:rPr lang="nl-NL" dirty="0"/>
              <a:t>Je kunt van een aantal aandoeningen die je tegenkomt in de thuissituatie beschrijven wat de oorzaak is, de verschijnselen, de behandeling en de specifieke zorg voor zorgvragers met deze aandoening: Chronische darmontstekingen: de ziekte van </a:t>
            </a:r>
            <a:r>
              <a:rPr lang="nl-NL" dirty="0" err="1"/>
              <a:t>Crohn</a:t>
            </a:r>
            <a:r>
              <a:rPr lang="nl-NL" dirty="0"/>
              <a:t> en colitis ulcerosa, Hepatitis B en C.</a:t>
            </a:r>
          </a:p>
          <a:p>
            <a:pPr>
              <a:buFont typeface="Arial" panose="020B0604020202020204" pitchFamily="34" charset="0"/>
              <a:buChar char="•"/>
            </a:pPr>
            <a:r>
              <a:rPr lang="nl-NL" dirty="0"/>
              <a:t>Je kunt tekenen van overbelasting bij zorgvragers met een ziekte van het spijsverteringsstelsel, zijn naasten en mantelzorgers signaleren en doorgeven aan je leidinggevende, (multidisciplinair) team of collega’s.</a:t>
            </a:r>
          </a:p>
          <a:p>
            <a:pPr>
              <a:buFont typeface="Arial" panose="020B0604020202020204" pitchFamily="34" charset="0"/>
              <a:buChar char="•"/>
            </a:pPr>
            <a:r>
              <a:rPr lang="nl-NL" dirty="0"/>
              <a:t>Je kunt omgaan met de problemen die zich voordoen bij een zorgvrager met een ziekte van het spijsverteringsstelsel en zijn naasten.</a:t>
            </a:r>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4518B-6354-412E-B733-6542A53686D3}"/>
              </a:ext>
            </a:extLst>
          </p:cNvPr>
          <p:cNvSpPr>
            <a:spLocks noGrp="1"/>
          </p:cNvSpPr>
          <p:nvPr>
            <p:ph type="title"/>
          </p:nvPr>
        </p:nvSpPr>
        <p:spPr>
          <a:xfrm>
            <a:off x="1066800" y="99220"/>
            <a:ext cx="10058400" cy="1325563"/>
          </a:xfrm>
        </p:spPr>
        <p:txBody>
          <a:bodyPr anchor="ctr">
            <a:normAutofit/>
          </a:bodyPr>
          <a:lstStyle/>
          <a:p>
            <a:r>
              <a:rPr lang="nl-NL" b="1" i="0">
                <a:effectLst/>
              </a:rPr>
              <a:t>Klachten en symptomen bij hepatitis A</a:t>
            </a:r>
            <a:br>
              <a:rPr lang="nl-NL" b="1" i="0">
                <a:effectLst/>
              </a:rPr>
            </a:br>
            <a:endParaRPr lang="nl-NL"/>
          </a:p>
        </p:txBody>
      </p:sp>
      <p:sp>
        <p:nvSpPr>
          <p:cNvPr id="3" name="Tijdelijke aanduiding voor inhoud 2">
            <a:extLst>
              <a:ext uri="{FF2B5EF4-FFF2-40B4-BE49-F238E27FC236}">
                <a16:creationId xmlns:a16="http://schemas.microsoft.com/office/drawing/2014/main" id="{9DF14181-1C19-4B9A-A69D-EFA32FBA8686}"/>
              </a:ext>
            </a:extLst>
          </p:cNvPr>
          <p:cNvSpPr>
            <a:spLocks noGrp="1"/>
          </p:cNvSpPr>
          <p:nvPr>
            <p:ph sz="half" idx="1"/>
          </p:nvPr>
        </p:nvSpPr>
        <p:spPr>
          <a:xfrm>
            <a:off x="1066800" y="1825624"/>
            <a:ext cx="4800600" cy="4575175"/>
          </a:xfrm>
        </p:spPr>
        <p:txBody>
          <a:bodyPr>
            <a:normAutofit/>
          </a:bodyPr>
          <a:lstStyle/>
          <a:p>
            <a:pPr>
              <a:buFont typeface="Arial" panose="020B0604020202020204" pitchFamily="34" charset="0"/>
              <a:buChar char="•"/>
            </a:pPr>
            <a:r>
              <a:rPr lang="nl-NL" sz="2200" b="0" i="0" dirty="0">
                <a:effectLst/>
              </a:rPr>
              <a:t>misselijkheid</a:t>
            </a:r>
          </a:p>
          <a:p>
            <a:pPr>
              <a:buFont typeface="Arial" panose="020B0604020202020204" pitchFamily="34" charset="0"/>
              <a:buChar char="•"/>
            </a:pPr>
            <a:r>
              <a:rPr lang="nl-NL" sz="2200" b="0" i="0" dirty="0">
                <a:effectLst/>
              </a:rPr>
              <a:t>moeheid</a:t>
            </a:r>
          </a:p>
          <a:p>
            <a:pPr>
              <a:buFont typeface="Arial" panose="020B0604020202020204" pitchFamily="34" charset="0"/>
              <a:buChar char="•"/>
            </a:pPr>
            <a:r>
              <a:rPr lang="nl-NL" sz="2200" b="0" i="0" dirty="0">
                <a:effectLst/>
              </a:rPr>
              <a:t>weinig zin in eten</a:t>
            </a:r>
          </a:p>
          <a:p>
            <a:pPr>
              <a:buFont typeface="Arial" panose="020B0604020202020204" pitchFamily="34" charset="0"/>
              <a:buChar char="•"/>
            </a:pPr>
            <a:r>
              <a:rPr lang="nl-NL" sz="2200" b="0" i="0" dirty="0">
                <a:effectLst/>
              </a:rPr>
              <a:t>koorts</a:t>
            </a:r>
          </a:p>
          <a:p>
            <a:pPr>
              <a:buFont typeface="Arial" panose="020B0604020202020204" pitchFamily="34" charset="0"/>
              <a:buChar char="•"/>
            </a:pPr>
            <a:r>
              <a:rPr lang="nl-NL" sz="2200" b="0" i="0" dirty="0">
                <a:effectLst/>
              </a:rPr>
              <a:t>een gevoel van griep</a:t>
            </a:r>
          </a:p>
          <a:p>
            <a:pPr>
              <a:buFont typeface="Arial" panose="020B0604020202020204" pitchFamily="34" charset="0"/>
              <a:buChar char="•"/>
            </a:pPr>
            <a:r>
              <a:rPr lang="nl-NL" sz="2200" b="0" i="0" dirty="0">
                <a:effectLst/>
              </a:rPr>
              <a:t>pijn boven in de buik aan de rechterkant</a:t>
            </a:r>
          </a:p>
          <a:p>
            <a:pPr>
              <a:buFont typeface="Arial" panose="020B0604020202020204" pitchFamily="34" charset="0"/>
              <a:buChar char="•"/>
            </a:pPr>
            <a:r>
              <a:rPr lang="nl-NL" sz="2200" b="0" i="0" dirty="0">
                <a:effectLst/>
              </a:rPr>
              <a:t>jeuk</a:t>
            </a:r>
          </a:p>
          <a:p>
            <a:pPr>
              <a:buFont typeface="Arial" panose="020B0604020202020204" pitchFamily="34" charset="0"/>
              <a:buChar char="•"/>
            </a:pPr>
            <a:r>
              <a:rPr lang="nl-NL" sz="2200" b="0" i="0" dirty="0">
                <a:effectLst/>
              </a:rPr>
              <a:t>geelzucht</a:t>
            </a:r>
          </a:p>
          <a:p>
            <a:endParaRPr lang="nl-NL" sz="2200" dirty="0"/>
          </a:p>
        </p:txBody>
      </p:sp>
      <p:pic>
        <p:nvPicPr>
          <p:cNvPr id="4" name="Afbeelding 3">
            <a:extLst>
              <a:ext uri="{FF2B5EF4-FFF2-40B4-BE49-F238E27FC236}">
                <a16:creationId xmlns:a16="http://schemas.microsoft.com/office/drawing/2014/main" id="{9FC81F94-8058-4E9D-9748-82ECA01EA1B3}"/>
              </a:ext>
            </a:extLst>
          </p:cNvPr>
          <p:cNvPicPr>
            <a:picLocks noChangeAspect="1"/>
          </p:cNvPicPr>
          <p:nvPr/>
        </p:nvPicPr>
        <p:blipFill>
          <a:blip r:embed="rId2"/>
          <a:stretch>
            <a:fillRect/>
          </a:stretch>
        </p:blipFill>
        <p:spPr>
          <a:xfrm>
            <a:off x="5375920" y="2194173"/>
            <a:ext cx="5862894" cy="4206626"/>
          </a:xfrm>
          <a:prstGeom prst="rect">
            <a:avLst/>
          </a:prstGeom>
          <a:noFill/>
        </p:spPr>
      </p:pic>
    </p:spTree>
    <p:extLst>
      <p:ext uri="{BB962C8B-B14F-4D97-AF65-F5344CB8AC3E}">
        <p14:creationId xmlns:p14="http://schemas.microsoft.com/office/powerpoint/2010/main" val="361141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9DDED9-F9FE-46BE-A937-69102A66B43F}"/>
              </a:ext>
            </a:extLst>
          </p:cNvPr>
          <p:cNvSpPr>
            <a:spLocks noGrp="1"/>
          </p:cNvSpPr>
          <p:nvPr>
            <p:ph type="title"/>
          </p:nvPr>
        </p:nvSpPr>
        <p:spPr/>
        <p:txBody>
          <a:bodyPr/>
          <a:lstStyle/>
          <a:p>
            <a:pPr algn="ctr"/>
            <a:r>
              <a:rPr lang="nl-NL" b="1" i="0" dirty="0">
                <a:effectLst/>
                <a:latin typeface="Quosm"/>
              </a:rPr>
              <a:t>Tips en adviezen bij hepatitis A</a:t>
            </a:r>
            <a:br>
              <a:rPr lang="nl-NL" b="1" i="0" dirty="0">
                <a:solidFill>
                  <a:srgbClr val="000000"/>
                </a:solidFill>
                <a:effectLst/>
                <a:latin typeface="Quosm"/>
              </a:rPr>
            </a:br>
            <a:endParaRPr lang="nl-NL" dirty="0"/>
          </a:p>
        </p:txBody>
      </p:sp>
      <p:sp>
        <p:nvSpPr>
          <p:cNvPr id="3" name="Tijdelijke aanduiding voor inhoud 2">
            <a:extLst>
              <a:ext uri="{FF2B5EF4-FFF2-40B4-BE49-F238E27FC236}">
                <a16:creationId xmlns:a16="http://schemas.microsoft.com/office/drawing/2014/main" id="{684C6CC2-D2C3-45B5-B54F-05966C15A876}"/>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nl-NL" dirty="0">
                <a:effectLst/>
              </a:rPr>
              <a:t>Meld aan jouw omgeving dat je besmet bent met het hepatitis A-virus</a:t>
            </a:r>
          </a:p>
          <a:p>
            <a:pPr>
              <a:buFont typeface="Arial" panose="020B0604020202020204" pitchFamily="34" charset="0"/>
              <a:buChar char="•"/>
            </a:pPr>
            <a:r>
              <a:rPr lang="nl-NL" dirty="0">
                <a:effectLst/>
              </a:rPr>
              <a:t>Zorg voor een goede persoonlijke hygiëne. Was jouw handen met zeep na ieder toiletbezoek, voor het bereiden van eten en voor het eten</a:t>
            </a:r>
          </a:p>
          <a:p>
            <a:pPr>
              <a:buFont typeface="Arial" panose="020B0604020202020204" pitchFamily="34" charset="0"/>
              <a:buChar char="•"/>
            </a:pPr>
            <a:r>
              <a:rPr lang="nl-NL" dirty="0">
                <a:effectLst/>
              </a:rPr>
              <a:t>Vermijd contact met ontlasting</a:t>
            </a:r>
          </a:p>
          <a:p>
            <a:pPr>
              <a:buFont typeface="Arial" panose="020B0604020202020204" pitchFamily="34" charset="0"/>
              <a:buChar char="•"/>
            </a:pPr>
            <a:r>
              <a:rPr lang="nl-NL" dirty="0">
                <a:effectLst/>
              </a:rPr>
              <a:t>Zorg voor een goede persoonlijke hygiëne. Was jouw handen met zeep na ieder toiletbezoek, voor het bereiden van eten en voor het eten</a:t>
            </a:r>
          </a:p>
          <a:p>
            <a:pPr>
              <a:buFont typeface="Arial" panose="020B0604020202020204" pitchFamily="34" charset="0"/>
              <a:buChar char="•"/>
            </a:pPr>
            <a:r>
              <a:rPr lang="nl-NL" dirty="0">
                <a:effectLst/>
              </a:rPr>
              <a:t>Het is aan te raden om je te laten vaccineren tegen hepatitis A</a:t>
            </a:r>
          </a:p>
          <a:p>
            <a:pPr>
              <a:buFont typeface="Arial" panose="020B0604020202020204" pitchFamily="34" charset="0"/>
              <a:buChar char="•"/>
            </a:pPr>
            <a:r>
              <a:rPr lang="nl-NL" dirty="0">
                <a:effectLst/>
              </a:rPr>
              <a:t>Drink geen alcohol</a:t>
            </a:r>
          </a:p>
          <a:p>
            <a:pPr>
              <a:buFont typeface="Arial" panose="020B0604020202020204" pitchFamily="34" charset="0"/>
              <a:buChar char="•"/>
            </a:pPr>
            <a:r>
              <a:rPr lang="nl-NL" dirty="0">
                <a:effectLst/>
              </a:rPr>
              <a:t>Gezonde voeding</a:t>
            </a:r>
          </a:p>
          <a:p>
            <a:pPr>
              <a:buFont typeface="Arial" panose="020B0604020202020204" pitchFamily="34" charset="0"/>
              <a:buChar char="•"/>
            </a:pPr>
            <a:r>
              <a:rPr lang="nl-NL" dirty="0">
                <a:effectLst/>
              </a:rPr>
              <a:t>Bespreek jouw medicijngebruik met jouw arts</a:t>
            </a:r>
          </a:p>
          <a:p>
            <a:endParaRPr lang="nl-NL" dirty="0"/>
          </a:p>
        </p:txBody>
      </p:sp>
    </p:spTree>
    <p:extLst>
      <p:ext uri="{BB962C8B-B14F-4D97-AF65-F5344CB8AC3E}">
        <p14:creationId xmlns:p14="http://schemas.microsoft.com/office/powerpoint/2010/main" val="216392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6B198-D044-4FEF-9676-E78588D8CDDF}"/>
              </a:ext>
            </a:extLst>
          </p:cNvPr>
          <p:cNvSpPr>
            <a:spLocks noGrp="1"/>
          </p:cNvSpPr>
          <p:nvPr>
            <p:ph type="title"/>
          </p:nvPr>
        </p:nvSpPr>
        <p:spPr/>
        <p:txBody>
          <a:bodyPr/>
          <a:lstStyle/>
          <a:p>
            <a:pPr algn="ctr"/>
            <a:r>
              <a:rPr lang="nl-NL" b="1" i="0" dirty="0">
                <a:effectLst/>
                <a:latin typeface="Quosm"/>
              </a:rPr>
              <a:t>Ziekteverloop</a:t>
            </a:r>
            <a:br>
              <a:rPr lang="nl-NL" b="1" i="0" dirty="0">
                <a:solidFill>
                  <a:srgbClr val="000000"/>
                </a:solidFill>
                <a:effectLst/>
                <a:latin typeface="Quosm"/>
              </a:rPr>
            </a:br>
            <a:endParaRPr lang="nl-NL" dirty="0"/>
          </a:p>
        </p:txBody>
      </p:sp>
      <p:sp>
        <p:nvSpPr>
          <p:cNvPr id="3" name="Tijdelijke aanduiding voor inhoud 2">
            <a:extLst>
              <a:ext uri="{FF2B5EF4-FFF2-40B4-BE49-F238E27FC236}">
                <a16:creationId xmlns:a16="http://schemas.microsoft.com/office/drawing/2014/main" id="{D2433931-4C76-4668-AC08-1B1C4DB24CA8}"/>
              </a:ext>
            </a:extLst>
          </p:cNvPr>
          <p:cNvSpPr>
            <a:spLocks noGrp="1"/>
          </p:cNvSpPr>
          <p:nvPr>
            <p:ph idx="1"/>
          </p:nvPr>
        </p:nvSpPr>
        <p:spPr/>
        <p:txBody>
          <a:bodyPr>
            <a:normAutofit fontScale="70000" lnSpcReduction="20000"/>
          </a:bodyPr>
          <a:lstStyle/>
          <a:p>
            <a:pPr algn="l"/>
            <a:r>
              <a:rPr lang="nl-NL" b="0" i="0" dirty="0">
                <a:solidFill>
                  <a:srgbClr val="000000"/>
                </a:solidFill>
                <a:effectLst/>
                <a:latin typeface="Nunito"/>
              </a:rPr>
              <a:t>kinderen nauwelijks ziek van hepatitis A. </a:t>
            </a:r>
          </a:p>
          <a:p>
            <a:pPr algn="l"/>
            <a:r>
              <a:rPr lang="nl-NL" b="0" i="0" dirty="0">
                <a:solidFill>
                  <a:srgbClr val="000000"/>
                </a:solidFill>
                <a:effectLst/>
                <a:latin typeface="Nunito"/>
              </a:rPr>
              <a:t>Volwassenen voelen zich meestal zieker dan kinderen. </a:t>
            </a:r>
          </a:p>
          <a:p>
            <a:pPr algn="l"/>
            <a:r>
              <a:rPr lang="nl-NL" b="0" i="0" dirty="0">
                <a:solidFill>
                  <a:srgbClr val="000000"/>
                </a:solidFill>
                <a:effectLst/>
                <a:latin typeface="Nunito"/>
              </a:rPr>
              <a:t>Duurt ongeveer enkele weken tot drie maanden of langer. </a:t>
            </a:r>
          </a:p>
          <a:p>
            <a:pPr algn="l"/>
            <a:r>
              <a:rPr lang="nl-NL" b="0" i="0" dirty="0">
                <a:solidFill>
                  <a:srgbClr val="000000"/>
                </a:solidFill>
                <a:effectLst/>
                <a:latin typeface="Nunito"/>
              </a:rPr>
              <a:t>Incubatietijd = de tijd tussen besmetting met het virus en het optreden van klachten </a:t>
            </a:r>
          </a:p>
          <a:p>
            <a:pPr algn="l"/>
            <a:r>
              <a:rPr lang="nl-NL" b="0" i="0" dirty="0">
                <a:solidFill>
                  <a:srgbClr val="000000"/>
                </a:solidFill>
                <a:effectLst/>
                <a:latin typeface="Nunito"/>
              </a:rPr>
              <a:t>Incubatietijd duurt twee tot zeven weken. </a:t>
            </a:r>
          </a:p>
          <a:p>
            <a:pPr algn="l"/>
            <a:r>
              <a:rPr lang="nl-NL" b="0" i="0" dirty="0">
                <a:solidFill>
                  <a:srgbClr val="000000"/>
                </a:solidFill>
                <a:effectLst/>
                <a:latin typeface="Nunito"/>
              </a:rPr>
              <a:t>Na besmetting gaat het virus na verloop van tijd weer uit jouw lichaam.</a:t>
            </a:r>
          </a:p>
          <a:p>
            <a:pPr algn="l"/>
            <a:r>
              <a:rPr lang="nl-NL" b="0" i="0" dirty="0">
                <a:solidFill>
                  <a:srgbClr val="000000"/>
                </a:solidFill>
                <a:effectLst/>
                <a:latin typeface="Nunito"/>
              </a:rPr>
              <a:t> Hepatitis A wordt nooit chronisch</a:t>
            </a:r>
          </a:p>
          <a:p>
            <a:pPr algn="l"/>
            <a:r>
              <a:rPr lang="nl-NL" b="0" i="0" dirty="0">
                <a:solidFill>
                  <a:srgbClr val="000000"/>
                </a:solidFill>
                <a:effectLst/>
                <a:latin typeface="Nunito"/>
              </a:rPr>
              <a:t>Er bestaan geen medicijnen voor hepatitis A. </a:t>
            </a:r>
          </a:p>
          <a:p>
            <a:pPr algn="l"/>
            <a:r>
              <a:rPr lang="nl-NL" b="0" i="0" dirty="0">
                <a:solidFill>
                  <a:srgbClr val="000000"/>
                </a:solidFill>
                <a:effectLst/>
                <a:latin typeface="Nunito"/>
              </a:rPr>
              <a:t>Wel is er een vaccin waarmee de ziekte kan worden voorkomen. </a:t>
            </a:r>
          </a:p>
          <a:p>
            <a:pPr algn="l"/>
            <a:r>
              <a:rPr lang="nl-NL" b="0" i="0" dirty="0">
                <a:solidFill>
                  <a:srgbClr val="000000"/>
                </a:solidFill>
                <a:effectLst/>
                <a:latin typeface="Nunito"/>
              </a:rPr>
              <a:t>Als je eenmaal hepatitis A hebt gehad, dan ben je er de rest van jouw leven immuun voor. </a:t>
            </a:r>
          </a:p>
          <a:p>
            <a:pPr algn="l"/>
            <a:r>
              <a:rPr lang="nl-NL" b="0" i="0" dirty="0">
                <a:solidFill>
                  <a:srgbClr val="000000"/>
                </a:solidFill>
                <a:effectLst/>
                <a:latin typeface="Nunito"/>
              </a:rPr>
              <a:t>Je krijgt het dan niet opnieuw.</a:t>
            </a:r>
          </a:p>
          <a:p>
            <a:endParaRPr lang="nl-NL" b="1" dirty="0"/>
          </a:p>
        </p:txBody>
      </p:sp>
    </p:spTree>
    <p:extLst>
      <p:ext uri="{BB962C8B-B14F-4D97-AF65-F5344CB8AC3E}">
        <p14:creationId xmlns:p14="http://schemas.microsoft.com/office/powerpoint/2010/main" val="244429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25E9E6-DC4A-4955-A70D-69CCA0F72C5F}"/>
              </a:ext>
            </a:extLst>
          </p:cNvPr>
          <p:cNvSpPr>
            <a:spLocks noGrp="1"/>
          </p:cNvSpPr>
          <p:nvPr>
            <p:ph type="title"/>
          </p:nvPr>
        </p:nvSpPr>
        <p:spPr/>
        <p:txBody>
          <a:bodyPr/>
          <a:lstStyle/>
          <a:p>
            <a:r>
              <a:rPr lang="nl-NL" dirty="0"/>
              <a:t>Verschil tussen </a:t>
            </a:r>
            <a:r>
              <a:rPr lang="nl-NL" dirty="0" err="1"/>
              <a:t>Hep</a:t>
            </a:r>
            <a:r>
              <a:rPr lang="nl-NL" dirty="0"/>
              <a:t> A en C</a:t>
            </a:r>
          </a:p>
        </p:txBody>
      </p:sp>
      <p:pic>
        <p:nvPicPr>
          <p:cNvPr id="4" name="Tijdelijke aanduiding voor inhoud 3">
            <a:extLst>
              <a:ext uri="{FF2B5EF4-FFF2-40B4-BE49-F238E27FC236}">
                <a16:creationId xmlns:a16="http://schemas.microsoft.com/office/drawing/2014/main" id="{1318F339-3EA3-462C-86BD-9FFDC3E9BCF4}"/>
              </a:ext>
            </a:extLst>
          </p:cNvPr>
          <p:cNvPicPr>
            <a:picLocks noGrp="1" noChangeAspect="1"/>
          </p:cNvPicPr>
          <p:nvPr>
            <p:ph idx="1"/>
          </p:nvPr>
        </p:nvPicPr>
        <p:blipFill>
          <a:blip r:embed="rId2"/>
          <a:stretch>
            <a:fillRect/>
          </a:stretch>
        </p:blipFill>
        <p:spPr>
          <a:xfrm>
            <a:off x="3071664" y="1637141"/>
            <a:ext cx="5380031" cy="5220859"/>
          </a:xfrm>
          <a:prstGeom prst="rect">
            <a:avLst/>
          </a:prstGeom>
        </p:spPr>
      </p:pic>
    </p:spTree>
    <p:extLst>
      <p:ext uri="{BB962C8B-B14F-4D97-AF65-F5344CB8AC3E}">
        <p14:creationId xmlns:p14="http://schemas.microsoft.com/office/powerpoint/2010/main" val="141502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EEC3DC-1138-4754-9783-8B95C80FCA3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83FEC31-7882-4C48-BF42-269573642239}"/>
              </a:ext>
            </a:extLst>
          </p:cNvPr>
          <p:cNvSpPr>
            <a:spLocks noGrp="1"/>
          </p:cNvSpPr>
          <p:nvPr>
            <p:ph idx="1"/>
          </p:nvPr>
        </p:nvSpPr>
        <p:spPr/>
        <p:txBody>
          <a:bodyPr>
            <a:normAutofit fontScale="92500" lnSpcReduction="10000"/>
          </a:bodyPr>
          <a:lstStyle/>
          <a:p>
            <a:r>
              <a:rPr lang="nl-NL" b="0" i="0" dirty="0">
                <a:solidFill>
                  <a:srgbClr val="000000"/>
                </a:solidFill>
                <a:effectLst/>
                <a:latin typeface="Nunito"/>
              </a:rPr>
              <a:t>Hepatitis C wordt veroorzaakt door het hepatitis C-virus. Daarom spreken we over virale hepatitis</a:t>
            </a:r>
          </a:p>
          <a:p>
            <a:r>
              <a:rPr lang="nl-NL" b="0" i="0" dirty="0">
                <a:solidFill>
                  <a:srgbClr val="000000"/>
                </a:solidFill>
                <a:effectLst/>
                <a:latin typeface="Nunito"/>
              </a:rPr>
              <a:t>Wanneer je een hepatitis C-infectie hebt gehad, ben je niet immuun voor het hepatitis C-virus.</a:t>
            </a:r>
          </a:p>
          <a:p>
            <a:r>
              <a:rPr lang="nl-NL" b="0" i="0" dirty="0">
                <a:solidFill>
                  <a:srgbClr val="000000"/>
                </a:solidFill>
                <a:effectLst/>
                <a:latin typeface="Nunito"/>
              </a:rPr>
              <a:t> Als je dan opnieuw in contact komt met het virus, kun je </a:t>
            </a:r>
            <a:r>
              <a:rPr lang="nl-NL" b="1" i="0" u="sng" dirty="0">
                <a:solidFill>
                  <a:srgbClr val="000000"/>
                </a:solidFill>
                <a:effectLst/>
                <a:latin typeface="Nunito"/>
              </a:rPr>
              <a:t>weer</a:t>
            </a:r>
            <a:r>
              <a:rPr lang="nl-NL" b="0" i="0" dirty="0">
                <a:solidFill>
                  <a:srgbClr val="000000"/>
                </a:solidFill>
                <a:effectLst/>
                <a:latin typeface="Nunito"/>
              </a:rPr>
              <a:t> besmet te raken. </a:t>
            </a:r>
          </a:p>
          <a:p>
            <a:r>
              <a:rPr lang="nl-NL" b="0" i="0" dirty="0">
                <a:solidFill>
                  <a:srgbClr val="000000"/>
                </a:solidFill>
                <a:effectLst/>
                <a:latin typeface="Nunito"/>
              </a:rPr>
              <a:t>Er bestaat geen vaccin tegen hepatitis C. </a:t>
            </a:r>
          </a:p>
          <a:p>
            <a:r>
              <a:rPr lang="nl-NL" b="0" i="0" dirty="0">
                <a:solidFill>
                  <a:srgbClr val="000000"/>
                </a:solidFill>
                <a:effectLst/>
                <a:latin typeface="Nunito"/>
              </a:rPr>
              <a:t>Voor hepatitis A en B bestaat er </a:t>
            </a:r>
            <a:r>
              <a:rPr lang="nl-NL" b="1" i="0" u="sng" dirty="0">
                <a:solidFill>
                  <a:srgbClr val="000000"/>
                </a:solidFill>
                <a:effectLst/>
                <a:latin typeface="Nunito"/>
              </a:rPr>
              <a:t>wel</a:t>
            </a:r>
            <a:r>
              <a:rPr lang="nl-NL" b="0" i="0" dirty="0">
                <a:solidFill>
                  <a:srgbClr val="000000"/>
                </a:solidFill>
                <a:effectLst/>
                <a:latin typeface="Nunito"/>
              </a:rPr>
              <a:t> een vaccin</a:t>
            </a:r>
          </a:p>
          <a:p>
            <a:r>
              <a:rPr lang="nl-NL" b="0" i="0" dirty="0">
                <a:solidFill>
                  <a:srgbClr val="000000"/>
                </a:solidFill>
                <a:effectLst/>
                <a:latin typeface="Nunito"/>
              </a:rPr>
              <a:t>Hepatitis C kan acuut zijn of chronisch worden. Acuut houdt in dat de ontsteking kortdurend is </a:t>
            </a:r>
          </a:p>
          <a:p>
            <a:r>
              <a:rPr lang="nl-NL" b="0" i="0" dirty="0">
                <a:solidFill>
                  <a:srgbClr val="000000"/>
                </a:solidFill>
                <a:effectLst/>
                <a:latin typeface="Nunito"/>
              </a:rPr>
              <a:t>chronisch wil zeggen van lange duur</a:t>
            </a:r>
            <a:endParaRPr lang="nl-NL" dirty="0"/>
          </a:p>
        </p:txBody>
      </p:sp>
    </p:spTree>
    <p:extLst>
      <p:ext uri="{BB962C8B-B14F-4D97-AF65-F5344CB8AC3E}">
        <p14:creationId xmlns:p14="http://schemas.microsoft.com/office/powerpoint/2010/main" val="308781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79CF3-F0C5-49E8-9CFF-D8CF3192B067}"/>
              </a:ext>
            </a:extLst>
          </p:cNvPr>
          <p:cNvSpPr>
            <a:spLocks noGrp="1"/>
          </p:cNvSpPr>
          <p:nvPr>
            <p:ph type="title"/>
          </p:nvPr>
        </p:nvSpPr>
        <p:spPr/>
        <p:txBody>
          <a:bodyPr/>
          <a:lstStyle/>
          <a:p>
            <a:pPr algn="ctr"/>
            <a:r>
              <a:rPr lang="nl-NL" b="1" i="0" dirty="0">
                <a:effectLst/>
                <a:latin typeface="Quosm"/>
              </a:rPr>
              <a:t>Hoe herken ik het?</a:t>
            </a:r>
            <a:br>
              <a:rPr lang="nl-NL" b="1" i="0" dirty="0">
                <a:solidFill>
                  <a:srgbClr val="000000"/>
                </a:solidFill>
                <a:effectLst/>
                <a:latin typeface="Quosm"/>
              </a:rPr>
            </a:br>
            <a:endParaRPr lang="nl-NL" dirty="0"/>
          </a:p>
        </p:txBody>
      </p:sp>
      <p:sp>
        <p:nvSpPr>
          <p:cNvPr id="3" name="Tijdelijke aanduiding voor inhoud 2">
            <a:extLst>
              <a:ext uri="{FF2B5EF4-FFF2-40B4-BE49-F238E27FC236}">
                <a16:creationId xmlns:a16="http://schemas.microsoft.com/office/drawing/2014/main" id="{307182D1-D0B5-4EBB-ACB8-44FD18691502}"/>
              </a:ext>
            </a:extLst>
          </p:cNvPr>
          <p:cNvSpPr>
            <a:spLocks noGrp="1"/>
          </p:cNvSpPr>
          <p:nvPr>
            <p:ph idx="1"/>
          </p:nvPr>
        </p:nvSpPr>
        <p:spPr/>
        <p:txBody>
          <a:bodyPr>
            <a:normAutofit fontScale="92500"/>
          </a:bodyPr>
          <a:lstStyle/>
          <a:p>
            <a:pPr algn="l"/>
            <a:r>
              <a:rPr lang="nl-NL" b="0" i="0" dirty="0">
                <a:solidFill>
                  <a:srgbClr val="000000"/>
                </a:solidFill>
                <a:effectLst/>
                <a:latin typeface="Nunito"/>
              </a:rPr>
              <a:t>Het hepatitis C-virus veroorzaakt in eerste instantie een meestal ongemerkte acute leverontsteking. </a:t>
            </a:r>
          </a:p>
          <a:p>
            <a:pPr algn="l"/>
            <a:r>
              <a:rPr lang="nl-NL" b="0" i="0" dirty="0">
                <a:solidFill>
                  <a:srgbClr val="000000"/>
                </a:solidFill>
                <a:effectLst/>
                <a:latin typeface="Nunito"/>
              </a:rPr>
              <a:t>Deze gaat bij 80% van de patiënten over in een chronische leverontsteking. </a:t>
            </a:r>
          </a:p>
          <a:p>
            <a:pPr algn="l"/>
            <a:r>
              <a:rPr lang="nl-NL" b="0" i="0" dirty="0">
                <a:solidFill>
                  <a:srgbClr val="000000"/>
                </a:solidFill>
                <a:effectLst/>
                <a:latin typeface="Nunito"/>
              </a:rPr>
              <a:t>Veel mensen merken lange tijd weinig of niets van een besmetting met hepatitis C.</a:t>
            </a:r>
          </a:p>
          <a:p>
            <a:pPr algn="l"/>
            <a:r>
              <a:rPr lang="nl-NL" b="0" i="0" dirty="0">
                <a:solidFill>
                  <a:srgbClr val="000000"/>
                </a:solidFill>
                <a:effectLst/>
                <a:latin typeface="Nunito"/>
              </a:rPr>
              <a:t>Vanwege de grote reservecapaciteit van de lever veroorzaken leverziekten, zoals hepatitis, vaak pas in een laat stadium klachten. </a:t>
            </a:r>
          </a:p>
          <a:p>
            <a:pPr algn="l"/>
            <a:r>
              <a:rPr lang="nl-NL" b="0" i="0" dirty="0">
                <a:solidFill>
                  <a:srgbClr val="000000"/>
                </a:solidFill>
                <a:effectLst/>
                <a:latin typeface="Nunito"/>
              </a:rPr>
              <a:t>Dit komt doordat het gezonde deel van de lever de verschillende functies goed genoeg kan uitvoeren. </a:t>
            </a:r>
          </a:p>
          <a:p>
            <a:pPr algn="l"/>
            <a:r>
              <a:rPr lang="nl-NL" b="0" i="0" dirty="0">
                <a:solidFill>
                  <a:srgbClr val="000000"/>
                </a:solidFill>
                <a:effectLst/>
                <a:latin typeface="Nunito"/>
              </a:rPr>
              <a:t>Wanneer er klachten optreden is de ziekte meestal al in een ver gevorderd stadium.</a:t>
            </a:r>
          </a:p>
          <a:p>
            <a:endParaRPr lang="nl-NL" dirty="0"/>
          </a:p>
        </p:txBody>
      </p:sp>
    </p:spTree>
    <p:extLst>
      <p:ext uri="{BB962C8B-B14F-4D97-AF65-F5344CB8AC3E}">
        <p14:creationId xmlns:p14="http://schemas.microsoft.com/office/powerpoint/2010/main" val="254276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1FE7A-D5D4-4EE3-A632-21141BDC0305}"/>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id="{BE57DC31-FF2D-46E8-8E42-C23DD77555B0}"/>
              </a:ext>
            </a:extLst>
          </p:cNvPr>
          <p:cNvPicPr>
            <a:picLocks noChangeAspect="1"/>
          </p:cNvPicPr>
          <p:nvPr/>
        </p:nvPicPr>
        <p:blipFill>
          <a:blip r:embed="rId2"/>
          <a:stretch>
            <a:fillRect/>
          </a:stretch>
        </p:blipFill>
        <p:spPr>
          <a:xfrm>
            <a:off x="2135560" y="2492896"/>
            <a:ext cx="7543800" cy="4114800"/>
          </a:xfrm>
          <a:prstGeom prst="rect">
            <a:avLst/>
          </a:prstGeom>
        </p:spPr>
      </p:pic>
    </p:spTree>
    <p:extLst>
      <p:ext uri="{BB962C8B-B14F-4D97-AF65-F5344CB8AC3E}">
        <p14:creationId xmlns:p14="http://schemas.microsoft.com/office/powerpoint/2010/main" val="11462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41F358B-4F3E-4DD6-97E8-CE8C3379E6F1}"/>
              </a:ext>
            </a:extLst>
          </p:cNvPr>
          <p:cNvSpPr>
            <a:spLocks noGrp="1"/>
          </p:cNvSpPr>
          <p:nvPr>
            <p:ph type="title"/>
          </p:nvPr>
        </p:nvSpPr>
        <p:spPr>
          <a:xfrm>
            <a:off x="7635240" y="3200400"/>
            <a:ext cx="3932237" cy="1752600"/>
          </a:xfrm>
        </p:spPr>
        <p:txBody>
          <a:bodyPr/>
          <a:lstStyle/>
          <a:p>
            <a:r>
              <a:rPr lang="en-US" dirty="0"/>
              <a:t>Acute vs </a:t>
            </a:r>
            <a:r>
              <a:rPr lang="en-US" dirty="0" err="1"/>
              <a:t>chronische</a:t>
            </a:r>
            <a:r>
              <a:rPr lang="en-US" dirty="0"/>
              <a:t> Hep C</a:t>
            </a:r>
          </a:p>
        </p:txBody>
      </p:sp>
      <p:pic>
        <p:nvPicPr>
          <p:cNvPr id="4" name="Tijdelijke aanduiding voor inhoud 3">
            <a:extLst>
              <a:ext uri="{FF2B5EF4-FFF2-40B4-BE49-F238E27FC236}">
                <a16:creationId xmlns:a16="http://schemas.microsoft.com/office/drawing/2014/main" id="{DCBC7B7E-0628-4715-B489-519BC565A410}"/>
              </a:ext>
            </a:extLst>
          </p:cNvPr>
          <p:cNvPicPr>
            <a:picLocks noGrp="1" noChangeAspect="1"/>
          </p:cNvPicPr>
          <p:nvPr>
            <p:ph type="pic" idx="1"/>
          </p:nvPr>
        </p:nvPicPr>
        <p:blipFill rotWithShape="1">
          <a:blip r:embed="rId2"/>
          <a:stretch/>
        </p:blipFill>
        <p:spPr>
          <a:xfrm>
            <a:off x="1127448" y="4748"/>
            <a:ext cx="4633560" cy="6857999"/>
          </a:xfrm>
          <a:prstGeom prst="rect">
            <a:avLst/>
          </a:prstGeom>
          <a:noFill/>
        </p:spPr>
      </p:pic>
      <p:sp>
        <p:nvSpPr>
          <p:cNvPr id="11" name="Text Placeholder 3">
            <a:extLst>
              <a:ext uri="{FF2B5EF4-FFF2-40B4-BE49-F238E27FC236}">
                <a16:creationId xmlns:a16="http://schemas.microsoft.com/office/drawing/2014/main" id="{D2FCAA33-9042-4DFA-8414-96DEBB9F6447}"/>
              </a:ext>
            </a:extLst>
          </p:cNvPr>
          <p:cNvSpPr>
            <a:spLocks noGrp="1"/>
          </p:cNvSpPr>
          <p:nvPr>
            <p:ph type="body" sz="half" idx="2"/>
          </p:nvPr>
        </p:nvSpPr>
        <p:spPr>
          <a:xfrm>
            <a:off x="7635240" y="5029200"/>
            <a:ext cx="3932237" cy="1374648"/>
          </a:xfrm>
        </p:spPr>
        <p:txBody>
          <a:bodyPr/>
          <a:lstStyle/>
          <a:p>
            <a:endParaRPr lang="en-US"/>
          </a:p>
        </p:txBody>
      </p:sp>
    </p:spTree>
    <p:extLst>
      <p:ext uri="{BB962C8B-B14F-4D97-AF65-F5344CB8AC3E}">
        <p14:creationId xmlns:p14="http://schemas.microsoft.com/office/powerpoint/2010/main" val="425689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296369-815D-4480-AFC1-BA523C63B4F5}"/>
              </a:ext>
            </a:extLst>
          </p:cNvPr>
          <p:cNvSpPr>
            <a:spLocks noGrp="1"/>
          </p:cNvSpPr>
          <p:nvPr>
            <p:ph type="title"/>
          </p:nvPr>
        </p:nvSpPr>
        <p:spPr/>
        <p:txBody>
          <a:bodyPr/>
          <a:lstStyle/>
          <a:p>
            <a:pPr algn="ctr"/>
            <a:r>
              <a:rPr lang="nl-NL" dirty="0">
                <a:latin typeface="Nunito"/>
              </a:rPr>
              <a:t>A</a:t>
            </a:r>
            <a:r>
              <a:rPr lang="nl-NL" b="0" i="0" dirty="0">
                <a:effectLst/>
                <a:latin typeface="Nunito"/>
              </a:rPr>
              <a:t>cute hepatitis C</a:t>
            </a:r>
            <a:endParaRPr lang="nl-NL" dirty="0"/>
          </a:p>
        </p:txBody>
      </p:sp>
      <p:sp>
        <p:nvSpPr>
          <p:cNvPr id="3" name="Tijdelijke aanduiding voor inhoud 2">
            <a:extLst>
              <a:ext uri="{FF2B5EF4-FFF2-40B4-BE49-F238E27FC236}">
                <a16:creationId xmlns:a16="http://schemas.microsoft.com/office/drawing/2014/main" id="{A5937002-A9E8-443A-8836-F95C8D97BB60}"/>
              </a:ext>
            </a:extLst>
          </p:cNvPr>
          <p:cNvSpPr>
            <a:spLocks noGrp="1"/>
          </p:cNvSpPr>
          <p:nvPr>
            <p:ph idx="1"/>
          </p:nvPr>
        </p:nvSpPr>
        <p:spPr/>
        <p:txBody>
          <a:bodyPr>
            <a:normAutofit fontScale="62500" lnSpcReduction="20000"/>
          </a:bodyPr>
          <a:lstStyle/>
          <a:p>
            <a:pPr algn="l"/>
            <a:r>
              <a:rPr lang="nl-NL" b="0" i="0" dirty="0">
                <a:solidFill>
                  <a:srgbClr val="000000"/>
                </a:solidFill>
                <a:effectLst/>
                <a:latin typeface="Nunito"/>
              </a:rPr>
              <a:t>Bij ongeveer 20% van de volwassen mensen geneest de leverontsteking vanzelf binnen drie maanden. Vaak zijn er geen of weinig klachten. Een klein percentage van de mensen met acute hepatitis C heeft klachten.</a:t>
            </a:r>
          </a:p>
          <a:p>
            <a:pPr algn="l"/>
            <a:r>
              <a:rPr lang="nl-NL" b="0" i="0" dirty="0">
                <a:solidFill>
                  <a:srgbClr val="000000"/>
                </a:solidFill>
                <a:effectLst/>
                <a:latin typeface="Nunito"/>
              </a:rPr>
              <a:t>Klachten die kunnen optreden zijn:</a:t>
            </a:r>
          </a:p>
          <a:p>
            <a:pPr algn="l">
              <a:buFont typeface="Arial" panose="020B0604020202020204" pitchFamily="34" charset="0"/>
              <a:buChar char="•"/>
            </a:pPr>
            <a:r>
              <a:rPr lang="nl-NL" b="0" i="0" dirty="0">
                <a:solidFill>
                  <a:srgbClr val="000000"/>
                </a:solidFill>
                <a:effectLst/>
                <a:latin typeface="Nunito"/>
              </a:rPr>
              <a:t>vermoeidheid</a:t>
            </a:r>
          </a:p>
          <a:p>
            <a:pPr algn="l">
              <a:buFont typeface="Arial" panose="020B0604020202020204" pitchFamily="34" charset="0"/>
              <a:buChar char="•"/>
            </a:pPr>
            <a:r>
              <a:rPr lang="nl-NL" b="0" i="0" dirty="0">
                <a:solidFill>
                  <a:srgbClr val="000000"/>
                </a:solidFill>
                <a:effectLst/>
                <a:latin typeface="Nunito"/>
              </a:rPr>
              <a:t>misselijk en braken</a:t>
            </a:r>
          </a:p>
          <a:p>
            <a:pPr algn="l">
              <a:buFont typeface="Arial" panose="020B0604020202020204" pitchFamily="34" charset="0"/>
              <a:buChar char="•"/>
            </a:pPr>
            <a:r>
              <a:rPr lang="nl-NL" b="0" i="0" dirty="0">
                <a:solidFill>
                  <a:srgbClr val="000000"/>
                </a:solidFill>
                <a:effectLst/>
                <a:latin typeface="Nunito"/>
              </a:rPr>
              <a:t>verminderde eetlust</a:t>
            </a:r>
          </a:p>
          <a:p>
            <a:pPr algn="l">
              <a:buFont typeface="Arial" panose="020B0604020202020204" pitchFamily="34" charset="0"/>
              <a:buChar char="•"/>
            </a:pPr>
            <a:r>
              <a:rPr lang="nl-NL" b="0" i="0" dirty="0">
                <a:solidFill>
                  <a:srgbClr val="000000"/>
                </a:solidFill>
                <a:effectLst/>
                <a:latin typeface="Nunito"/>
              </a:rPr>
              <a:t>een grieperig gevoel</a:t>
            </a:r>
          </a:p>
          <a:p>
            <a:pPr algn="l">
              <a:buFont typeface="Arial" panose="020B0604020202020204" pitchFamily="34" charset="0"/>
              <a:buChar char="•"/>
            </a:pPr>
            <a:r>
              <a:rPr lang="nl-NL" b="0" i="0" dirty="0">
                <a:solidFill>
                  <a:srgbClr val="000000"/>
                </a:solidFill>
                <a:effectLst/>
                <a:latin typeface="Nunito"/>
              </a:rPr>
              <a:t>gewrichtspijn</a:t>
            </a:r>
          </a:p>
          <a:p>
            <a:pPr algn="l">
              <a:buFont typeface="Arial" panose="020B0604020202020204" pitchFamily="34" charset="0"/>
              <a:buChar char="•"/>
            </a:pPr>
            <a:r>
              <a:rPr lang="nl-NL" b="0" i="0" dirty="0">
                <a:solidFill>
                  <a:srgbClr val="000000"/>
                </a:solidFill>
                <a:effectLst/>
                <a:latin typeface="Nunito"/>
              </a:rPr>
              <a:t>pijn boven in de buik aan de rechterkant</a:t>
            </a:r>
          </a:p>
          <a:p>
            <a:pPr algn="l">
              <a:buFont typeface="Arial" panose="020B0604020202020204" pitchFamily="34" charset="0"/>
              <a:buChar char="•"/>
            </a:pPr>
            <a:r>
              <a:rPr lang="nl-NL" b="0" i="0" dirty="0">
                <a:solidFill>
                  <a:srgbClr val="000000"/>
                </a:solidFill>
                <a:effectLst/>
                <a:latin typeface="Nunito"/>
              </a:rPr>
              <a:t>geel worden van de huid en het oogwit</a:t>
            </a:r>
          </a:p>
          <a:p>
            <a:pPr algn="l">
              <a:buFont typeface="Arial" panose="020B0604020202020204" pitchFamily="34" charset="0"/>
              <a:buChar char="•"/>
            </a:pPr>
            <a:r>
              <a:rPr lang="nl-NL" b="0" i="0" dirty="0">
                <a:solidFill>
                  <a:srgbClr val="000000"/>
                </a:solidFill>
                <a:effectLst/>
                <a:latin typeface="Nunito"/>
              </a:rPr>
              <a:t>donkere urine</a:t>
            </a:r>
          </a:p>
          <a:p>
            <a:pPr algn="l">
              <a:buFont typeface="Arial" panose="020B0604020202020204" pitchFamily="34" charset="0"/>
              <a:buChar char="•"/>
            </a:pPr>
            <a:r>
              <a:rPr lang="nl-NL" b="0" i="0" dirty="0">
                <a:solidFill>
                  <a:srgbClr val="000000"/>
                </a:solidFill>
                <a:effectLst/>
                <a:latin typeface="Nunito"/>
              </a:rPr>
              <a:t>licht gekleurde ontlasting (grijs-wit)</a:t>
            </a:r>
          </a:p>
          <a:p>
            <a:endParaRPr lang="nl-NL" dirty="0"/>
          </a:p>
        </p:txBody>
      </p:sp>
    </p:spTree>
    <p:extLst>
      <p:ext uri="{BB962C8B-B14F-4D97-AF65-F5344CB8AC3E}">
        <p14:creationId xmlns:p14="http://schemas.microsoft.com/office/powerpoint/2010/main" val="146059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A4E03-FC18-4BD4-BF2E-FC5BAF7A5A63}"/>
              </a:ext>
            </a:extLst>
          </p:cNvPr>
          <p:cNvSpPr>
            <a:spLocks noGrp="1"/>
          </p:cNvSpPr>
          <p:nvPr>
            <p:ph type="title"/>
          </p:nvPr>
        </p:nvSpPr>
        <p:spPr/>
        <p:txBody>
          <a:bodyPr/>
          <a:lstStyle/>
          <a:p>
            <a:pPr algn="ctr"/>
            <a:r>
              <a:rPr lang="nl-NL" b="0" i="0" dirty="0">
                <a:effectLst/>
                <a:latin typeface="Nunito"/>
              </a:rPr>
              <a:t>Chronische hepatitis C</a:t>
            </a:r>
            <a:endParaRPr lang="nl-NL" dirty="0"/>
          </a:p>
        </p:txBody>
      </p:sp>
      <p:sp>
        <p:nvSpPr>
          <p:cNvPr id="3" name="Tijdelijke aanduiding voor inhoud 2">
            <a:extLst>
              <a:ext uri="{FF2B5EF4-FFF2-40B4-BE49-F238E27FC236}">
                <a16:creationId xmlns:a16="http://schemas.microsoft.com/office/drawing/2014/main" id="{3F78B1D2-F846-4841-8F11-A8091688BB02}"/>
              </a:ext>
            </a:extLst>
          </p:cNvPr>
          <p:cNvSpPr>
            <a:spLocks noGrp="1"/>
          </p:cNvSpPr>
          <p:nvPr>
            <p:ph idx="1"/>
          </p:nvPr>
        </p:nvSpPr>
        <p:spPr/>
        <p:txBody>
          <a:bodyPr/>
          <a:lstStyle/>
          <a:p>
            <a:r>
              <a:rPr lang="nl-NL" b="0" i="0" dirty="0">
                <a:solidFill>
                  <a:srgbClr val="000000"/>
                </a:solidFill>
                <a:effectLst/>
                <a:latin typeface="Nunito"/>
              </a:rPr>
              <a:t>De meeste mensen hebben de eerste jaren geen klachten of zijn alleen wat moe. </a:t>
            </a:r>
          </a:p>
          <a:p>
            <a:r>
              <a:rPr lang="nl-NL" b="0" i="0" dirty="0">
                <a:solidFill>
                  <a:srgbClr val="000000"/>
                </a:solidFill>
                <a:effectLst/>
                <a:latin typeface="Nunito"/>
              </a:rPr>
              <a:t>Het virus is dan aanwezig zonder klachten te veroorzaken. Het kan ongeveer tien tot veertig jaar duren voordat iemand die besmet is klachten krijgt. </a:t>
            </a:r>
          </a:p>
        </p:txBody>
      </p:sp>
    </p:spTree>
    <p:extLst>
      <p:ext uri="{BB962C8B-B14F-4D97-AF65-F5344CB8AC3E}">
        <p14:creationId xmlns:p14="http://schemas.microsoft.com/office/powerpoint/2010/main" val="48315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F7E7C-F240-4684-944B-F7C5A124C6B2}"/>
              </a:ext>
            </a:extLst>
          </p:cNvPr>
          <p:cNvSpPr>
            <a:spLocks noGrp="1"/>
          </p:cNvSpPr>
          <p:nvPr>
            <p:ph type="title"/>
          </p:nvPr>
        </p:nvSpPr>
        <p:spPr/>
        <p:txBody>
          <a:bodyPr/>
          <a:lstStyle/>
          <a:p>
            <a:pPr algn="ctr"/>
            <a:r>
              <a:rPr lang="nl-NL" dirty="0"/>
              <a:t>Hoe werkt het spijsverteringskanaal</a:t>
            </a:r>
          </a:p>
        </p:txBody>
      </p:sp>
      <p:sp>
        <p:nvSpPr>
          <p:cNvPr id="3" name="Tijdelijke aanduiding voor inhoud 2">
            <a:extLst>
              <a:ext uri="{FF2B5EF4-FFF2-40B4-BE49-F238E27FC236}">
                <a16:creationId xmlns:a16="http://schemas.microsoft.com/office/drawing/2014/main" id="{42DADC6D-1FF3-4D02-8B7A-537B6C7E00A2}"/>
              </a:ext>
            </a:extLst>
          </p:cNvPr>
          <p:cNvSpPr>
            <a:spLocks noGrp="1"/>
          </p:cNvSpPr>
          <p:nvPr>
            <p:ph idx="1"/>
          </p:nvPr>
        </p:nvSpPr>
        <p:spPr/>
        <p:txBody>
          <a:bodyPr/>
          <a:lstStyle/>
          <a:p>
            <a:endParaRPr lang="nl-NL" dirty="0"/>
          </a:p>
          <a:p>
            <a:r>
              <a:rPr lang="nl-NL" b="0" i="0" u="sng" dirty="0">
                <a:solidFill>
                  <a:srgbClr val="0088CC"/>
                </a:solidFill>
                <a:effectLst/>
                <a:latin typeface="Arial" panose="020B0604020202020204" pitchFamily="34" charset="0"/>
                <a:hlinkClick r:id="rId2"/>
              </a:rPr>
              <a:t>Spijsverteringskanaal</a:t>
            </a:r>
            <a:endParaRPr lang="nl-NL" b="0" i="0" u="sng" dirty="0">
              <a:solidFill>
                <a:srgbClr val="0088CC"/>
              </a:solidFill>
              <a:effectLst/>
              <a:latin typeface="Arial" panose="020B0604020202020204" pitchFamily="34" charset="0"/>
            </a:endParaRPr>
          </a:p>
          <a:p>
            <a:endParaRPr lang="nl-NL" dirty="0"/>
          </a:p>
        </p:txBody>
      </p:sp>
    </p:spTree>
    <p:extLst>
      <p:ext uri="{BB962C8B-B14F-4D97-AF65-F5344CB8AC3E}">
        <p14:creationId xmlns:p14="http://schemas.microsoft.com/office/powerpoint/2010/main" val="341041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E3B2B-C9AB-4F88-A575-08790483CEEE}"/>
              </a:ext>
            </a:extLst>
          </p:cNvPr>
          <p:cNvSpPr>
            <a:spLocks noGrp="1"/>
          </p:cNvSpPr>
          <p:nvPr>
            <p:ph type="title"/>
          </p:nvPr>
        </p:nvSpPr>
        <p:spPr>
          <a:xfrm>
            <a:off x="1066800" y="99220"/>
            <a:ext cx="10058400" cy="1325563"/>
          </a:xfrm>
        </p:spPr>
        <p:txBody>
          <a:bodyPr anchor="ctr">
            <a:normAutofit/>
          </a:bodyPr>
          <a:lstStyle/>
          <a:p>
            <a:r>
              <a:rPr lang="nl-NL" b="0" i="0">
                <a:effectLst/>
              </a:rPr>
              <a:t>Klachten als gevolg van levercirrose</a:t>
            </a:r>
            <a:br>
              <a:rPr lang="nl-NL" b="0" i="0">
                <a:effectLst/>
              </a:rPr>
            </a:br>
            <a:endParaRPr lang="nl-NL" dirty="0"/>
          </a:p>
        </p:txBody>
      </p:sp>
      <p:sp>
        <p:nvSpPr>
          <p:cNvPr id="3" name="Tijdelijke aanduiding voor inhoud 2">
            <a:extLst>
              <a:ext uri="{FF2B5EF4-FFF2-40B4-BE49-F238E27FC236}">
                <a16:creationId xmlns:a16="http://schemas.microsoft.com/office/drawing/2014/main" id="{A692EBB5-698D-4A5C-8C3A-3CF80AE15711}"/>
              </a:ext>
            </a:extLst>
          </p:cNvPr>
          <p:cNvSpPr>
            <a:spLocks noGrp="1"/>
          </p:cNvSpPr>
          <p:nvPr>
            <p:ph sz="half" idx="1"/>
          </p:nvPr>
        </p:nvSpPr>
        <p:spPr>
          <a:xfrm>
            <a:off x="1066800" y="1825624"/>
            <a:ext cx="4800600" cy="4575175"/>
          </a:xfrm>
        </p:spPr>
        <p:txBody>
          <a:bodyPr>
            <a:normAutofit/>
          </a:bodyPr>
          <a:lstStyle/>
          <a:p>
            <a:r>
              <a:rPr lang="nl-NL" sz="2200" b="0" i="0" dirty="0">
                <a:effectLst/>
              </a:rPr>
              <a:t>Levercirrose= verharding van de lever (littekens)</a:t>
            </a:r>
          </a:p>
          <a:p>
            <a:r>
              <a:rPr lang="nl-NL" sz="2200" b="0" i="0" dirty="0">
                <a:effectLst/>
              </a:rPr>
              <a:t>vermoeidheid, </a:t>
            </a:r>
          </a:p>
          <a:p>
            <a:r>
              <a:rPr lang="nl-NL" sz="2200" b="0" i="0" dirty="0">
                <a:effectLst/>
              </a:rPr>
              <a:t>zwakte, </a:t>
            </a:r>
          </a:p>
          <a:p>
            <a:r>
              <a:rPr lang="nl-NL" sz="2200" b="0" i="0" dirty="0">
                <a:effectLst/>
              </a:rPr>
              <a:t>concentratieverlies, </a:t>
            </a:r>
          </a:p>
          <a:p>
            <a:r>
              <a:rPr lang="nl-NL" sz="2200" b="0" i="0" dirty="0">
                <a:effectLst/>
              </a:rPr>
              <a:t>gewichtsverlies, </a:t>
            </a:r>
          </a:p>
          <a:p>
            <a:r>
              <a:rPr lang="nl-NL" sz="2200" b="0" i="0" dirty="0">
                <a:effectLst/>
              </a:rPr>
              <a:t>geelzucht, </a:t>
            </a:r>
          </a:p>
          <a:p>
            <a:r>
              <a:rPr lang="nl-NL" sz="2200" b="0" i="0" dirty="0">
                <a:effectLst/>
              </a:rPr>
              <a:t>verwardheid </a:t>
            </a:r>
          </a:p>
          <a:p>
            <a:r>
              <a:rPr lang="nl-NL" sz="2200" b="0" i="0" dirty="0">
                <a:effectLst/>
              </a:rPr>
              <a:t>vocht in de buik.</a:t>
            </a:r>
            <a:endParaRPr lang="nl-NL" sz="2200" dirty="0"/>
          </a:p>
          <a:p>
            <a:endParaRPr lang="nl-NL" sz="2200" dirty="0"/>
          </a:p>
        </p:txBody>
      </p:sp>
      <p:pic>
        <p:nvPicPr>
          <p:cNvPr id="4" name="Afbeelding 3">
            <a:extLst>
              <a:ext uri="{FF2B5EF4-FFF2-40B4-BE49-F238E27FC236}">
                <a16:creationId xmlns:a16="http://schemas.microsoft.com/office/drawing/2014/main" id="{EECBC38A-A267-4BBF-B573-81347DDEB448}"/>
              </a:ext>
            </a:extLst>
          </p:cNvPr>
          <p:cNvPicPr>
            <a:picLocks noChangeAspect="1"/>
          </p:cNvPicPr>
          <p:nvPr/>
        </p:nvPicPr>
        <p:blipFill>
          <a:blip r:embed="rId2"/>
          <a:stretch>
            <a:fillRect/>
          </a:stretch>
        </p:blipFill>
        <p:spPr>
          <a:xfrm>
            <a:off x="5406035" y="1825624"/>
            <a:ext cx="5719165" cy="4411688"/>
          </a:xfrm>
          <a:prstGeom prst="rect">
            <a:avLst/>
          </a:prstGeom>
          <a:noFill/>
        </p:spPr>
      </p:pic>
    </p:spTree>
    <p:extLst>
      <p:ext uri="{BB962C8B-B14F-4D97-AF65-F5344CB8AC3E}">
        <p14:creationId xmlns:p14="http://schemas.microsoft.com/office/powerpoint/2010/main" val="335349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B3EB49-A597-46AB-80D2-E4F236AD4991}"/>
              </a:ext>
            </a:extLst>
          </p:cNvPr>
          <p:cNvSpPr>
            <a:spLocks noGrp="1"/>
          </p:cNvSpPr>
          <p:nvPr>
            <p:ph type="title"/>
          </p:nvPr>
        </p:nvSpPr>
        <p:spPr/>
        <p:txBody>
          <a:bodyPr/>
          <a:lstStyle/>
          <a:p>
            <a:pPr algn="ctr"/>
            <a:r>
              <a:rPr lang="nl-NL" b="1" i="0" dirty="0">
                <a:effectLst/>
                <a:latin typeface="Quosm"/>
              </a:rPr>
              <a:t>Behandeling van hepatitis C</a:t>
            </a:r>
            <a:br>
              <a:rPr lang="nl-NL" b="1" i="0" dirty="0">
                <a:solidFill>
                  <a:srgbClr val="000000"/>
                </a:solidFill>
                <a:effectLst/>
                <a:latin typeface="Quosm"/>
              </a:rPr>
            </a:br>
            <a:endParaRPr lang="nl-NL" dirty="0"/>
          </a:p>
        </p:txBody>
      </p:sp>
      <p:sp>
        <p:nvSpPr>
          <p:cNvPr id="3" name="Tijdelijke aanduiding voor inhoud 2">
            <a:extLst>
              <a:ext uri="{FF2B5EF4-FFF2-40B4-BE49-F238E27FC236}">
                <a16:creationId xmlns:a16="http://schemas.microsoft.com/office/drawing/2014/main" id="{D5D036EF-5B21-452E-B538-3EA2081CB8E1}"/>
              </a:ext>
            </a:extLst>
          </p:cNvPr>
          <p:cNvSpPr>
            <a:spLocks noGrp="1"/>
          </p:cNvSpPr>
          <p:nvPr>
            <p:ph idx="1"/>
          </p:nvPr>
        </p:nvSpPr>
        <p:spPr/>
        <p:txBody>
          <a:bodyPr/>
          <a:lstStyle/>
          <a:p>
            <a:pPr algn="l"/>
            <a:r>
              <a:rPr lang="nl-NL" b="0" i="0" dirty="0">
                <a:solidFill>
                  <a:srgbClr val="000000"/>
                </a:solidFill>
                <a:effectLst/>
                <a:latin typeface="Nunito"/>
              </a:rPr>
              <a:t>Chronische hepatitis C is goed te behandelen met medicijnen. </a:t>
            </a:r>
          </a:p>
          <a:p>
            <a:pPr algn="l"/>
            <a:r>
              <a:rPr lang="nl-NL" b="0" i="0" dirty="0">
                <a:solidFill>
                  <a:srgbClr val="000000"/>
                </a:solidFill>
                <a:effectLst/>
                <a:latin typeface="Nunito"/>
              </a:rPr>
              <a:t>zeer hoge kans op genezing en minder bijwerkingen. </a:t>
            </a:r>
          </a:p>
          <a:p>
            <a:pPr algn="l"/>
            <a:r>
              <a:rPr lang="nl-NL" b="0" i="0" dirty="0">
                <a:solidFill>
                  <a:srgbClr val="000000"/>
                </a:solidFill>
                <a:effectLst/>
                <a:latin typeface="Nunito"/>
              </a:rPr>
              <a:t>Het genezingspercentage is bijna 100 als er geen sprake is</a:t>
            </a:r>
          </a:p>
          <a:p>
            <a:pPr algn="l"/>
            <a:r>
              <a:rPr lang="nl-NL" b="0" i="0" dirty="0">
                <a:solidFill>
                  <a:srgbClr val="000000"/>
                </a:solidFill>
                <a:effectLst/>
                <a:latin typeface="Nunito"/>
              </a:rPr>
              <a:t>Als er al </a:t>
            </a:r>
            <a:r>
              <a:rPr lang="nl-NL" b="0" i="0" u="sng" dirty="0">
                <a:solidFill>
                  <a:srgbClr val="000000"/>
                </a:solidFill>
                <a:effectLst/>
                <a:latin typeface="Nunito"/>
                <a:hlinkClick r:id="rId2"/>
              </a:rPr>
              <a:t>levercirrose</a:t>
            </a:r>
            <a:r>
              <a:rPr lang="nl-NL" b="0" i="0" dirty="0">
                <a:solidFill>
                  <a:srgbClr val="000000"/>
                </a:solidFill>
                <a:effectLst/>
                <a:latin typeface="Nunito"/>
              </a:rPr>
              <a:t> aanwezig is </a:t>
            </a:r>
            <a:r>
              <a:rPr lang="nl-NL" b="0" i="0" dirty="0">
                <a:solidFill>
                  <a:srgbClr val="000000"/>
                </a:solidFill>
                <a:effectLst/>
                <a:latin typeface="Nunito"/>
                <a:sym typeface="Wingdings" panose="05000000000000000000" pitchFamily="2" charset="2"/>
              </a:rPr>
              <a:t> </a:t>
            </a:r>
            <a:r>
              <a:rPr lang="nl-NL" b="0" i="0" dirty="0">
                <a:solidFill>
                  <a:srgbClr val="000000"/>
                </a:solidFill>
                <a:effectLst/>
                <a:latin typeface="Nunito"/>
              </a:rPr>
              <a:t>80 tot 90 % genezing . </a:t>
            </a:r>
          </a:p>
          <a:p>
            <a:pPr algn="l"/>
            <a:r>
              <a:rPr lang="nl-NL" b="0" i="0" dirty="0">
                <a:solidFill>
                  <a:srgbClr val="000000"/>
                </a:solidFill>
                <a:effectLst/>
                <a:latin typeface="Nunito"/>
              </a:rPr>
              <a:t>De behandeling is met name gericht op het voorkómen van levercirrose en </a:t>
            </a:r>
            <a:r>
              <a:rPr lang="nl-NL" b="0" i="0" u="sng" dirty="0">
                <a:solidFill>
                  <a:srgbClr val="000000"/>
                </a:solidFill>
                <a:effectLst/>
                <a:latin typeface="Nunito"/>
                <a:hlinkClick r:id="rId3"/>
              </a:rPr>
              <a:t>leverkanker</a:t>
            </a:r>
            <a:r>
              <a:rPr lang="nl-NL" b="0" i="0" dirty="0">
                <a:solidFill>
                  <a:srgbClr val="000000"/>
                </a:solidFill>
                <a:effectLst/>
                <a:latin typeface="Nunito"/>
              </a:rPr>
              <a:t>.</a:t>
            </a:r>
          </a:p>
          <a:p>
            <a:endParaRPr lang="nl-NL" dirty="0"/>
          </a:p>
        </p:txBody>
      </p:sp>
    </p:spTree>
    <p:extLst>
      <p:ext uri="{BB962C8B-B14F-4D97-AF65-F5344CB8AC3E}">
        <p14:creationId xmlns:p14="http://schemas.microsoft.com/office/powerpoint/2010/main" val="54276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C3115F-A007-415E-9E80-9E05740868EB}"/>
              </a:ext>
            </a:extLst>
          </p:cNvPr>
          <p:cNvSpPr>
            <a:spLocks noGrp="1"/>
          </p:cNvSpPr>
          <p:nvPr>
            <p:ph type="title"/>
          </p:nvPr>
        </p:nvSpPr>
        <p:spPr/>
        <p:txBody>
          <a:bodyPr/>
          <a:lstStyle/>
          <a:p>
            <a:r>
              <a:rPr lang="nl-NL" b="0" i="0" dirty="0">
                <a:effectLst/>
                <a:latin typeface="Nunito"/>
              </a:rPr>
              <a:t>Adviezen om genezing van hepatitis C te bevorderen</a:t>
            </a:r>
            <a:endParaRPr lang="nl-NL" dirty="0"/>
          </a:p>
        </p:txBody>
      </p:sp>
      <p:sp>
        <p:nvSpPr>
          <p:cNvPr id="3" name="Tijdelijke aanduiding voor inhoud 2">
            <a:extLst>
              <a:ext uri="{FF2B5EF4-FFF2-40B4-BE49-F238E27FC236}">
                <a16:creationId xmlns:a16="http://schemas.microsoft.com/office/drawing/2014/main" id="{26F93FD6-0847-45F1-9D40-4E22779E4AF3}"/>
              </a:ext>
            </a:extLst>
          </p:cNvPr>
          <p:cNvSpPr>
            <a:spLocks noGrp="1"/>
          </p:cNvSpPr>
          <p:nvPr>
            <p:ph idx="1"/>
          </p:nvPr>
        </p:nvSpPr>
        <p:spPr/>
        <p:txBody>
          <a:bodyPr>
            <a:normAutofit/>
          </a:bodyPr>
          <a:lstStyle/>
          <a:p>
            <a:pPr algn="l">
              <a:buFont typeface="Arial" panose="020B0604020202020204" pitchFamily="34" charset="0"/>
              <a:buChar char="•"/>
            </a:pPr>
            <a:r>
              <a:rPr lang="nl-NL" b="0" i="0" dirty="0">
                <a:solidFill>
                  <a:srgbClr val="000000"/>
                </a:solidFill>
                <a:effectLst/>
                <a:latin typeface="Nunito"/>
              </a:rPr>
              <a:t>drink geen alcohol. </a:t>
            </a:r>
            <a:r>
              <a:rPr lang="nl-NL" b="0" i="0" dirty="0">
                <a:solidFill>
                  <a:srgbClr val="000000"/>
                </a:solidFill>
                <a:effectLst/>
                <a:latin typeface="Nunito"/>
                <a:sym typeface="Wingdings" panose="05000000000000000000" pitchFamily="2" charset="2"/>
              </a:rPr>
              <a:t> het vergroot de kans op het </a:t>
            </a:r>
            <a:r>
              <a:rPr lang="nl-NL" b="0" i="0" dirty="0">
                <a:solidFill>
                  <a:srgbClr val="000000"/>
                </a:solidFill>
                <a:effectLst/>
                <a:latin typeface="Nunito"/>
              </a:rPr>
              <a:t>ontstaan van leverkanker bij hepatitis C-patiënten met levercirrose.</a:t>
            </a:r>
          </a:p>
          <a:p>
            <a:pPr algn="l">
              <a:buFont typeface="Arial" panose="020B0604020202020204" pitchFamily="34" charset="0"/>
              <a:buChar char="•"/>
            </a:pPr>
            <a:r>
              <a:rPr lang="nl-NL" b="0" i="0" dirty="0">
                <a:solidFill>
                  <a:srgbClr val="000000"/>
                </a:solidFill>
                <a:effectLst/>
                <a:latin typeface="Nunito"/>
              </a:rPr>
              <a:t>gezonde voeding</a:t>
            </a:r>
          </a:p>
          <a:p>
            <a:pPr algn="l">
              <a:buFont typeface="Arial" panose="020B0604020202020204" pitchFamily="34" charset="0"/>
              <a:buChar char="•"/>
            </a:pPr>
            <a:r>
              <a:rPr lang="nl-NL" b="0" i="0" dirty="0">
                <a:solidFill>
                  <a:srgbClr val="000000"/>
                </a:solidFill>
                <a:effectLst/>
                <a:latin typeface="Nunito"/>
              </a:rPr>
              <a:t>uit verschillende onderzoeken blijkt dat zwarte koffie een gunstige invloed heeft op de lever. Het drinken van koffie lijkt de kans op levercirrose te verkleinen. Vier koppen koffie per dag werken beschermend tegen leverkanker.</a:t>
            </a:r>
          </a:p>
          <a:p>
            <a:pPr algn="l">
              <a:buFont typeface="Arial" panose="020B0604020202020204" pitchFamily="34" charset="0"/>
              <a:buChar char="•"/>
            </a:pPr>
            <a:r>
              <a:rPr lang="nl-NL" b="0" i="0" dirty="0">
                <a:solidFill>
                  <a:srgbClr val="000000"/>
                </a:solidFill>
                <a:effectLst/>
                <a:latin typeface="Nunito"/>
              </a:rPr>
              <a:t>bij gewone activiteiten is er geen kans op besmetting. Thuis blijven is niet nodig.</a:t>
            </a:r>
          </a:p>
          <a:p>
            <a:endParaRPr lang="nl-NL" dirty="0"/>
          </a:p>
        </p:txBody>
      </p:sp>
    </p:spTree>
    <p:extLst>
      <p:ext uri="{BB962C8B-B14F-4D97-AF65-F5344CB8AC3E}">
        <p14:creationId xmlns:p14="http://schemas.microsoft.com/office/powerpoint/2010/main" val="62285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EC3FB9-AF7D-4DD7-810B-D82428C48D50}"/>
              </a:ext>
            </a:extLst>
          </p:cNvPr>
          <p:cNvSpPr>
            <a:spLocks noGrp="1"/>
          </p:cNvSpPr>
          <p:nvPr>
            <p:ph type="title"/>
          </p:nvPr>
        </p:nvSpPr>
        <p:spPr/>
        <p:txBody>
          <a:bodyPr/>
          <a:lstStyle/>
          <a:p>
            <a:pPr algn="ctr"/>
            <a:r>
              <a:rPr lang="nl-NL" b="0" i="0" dirty="0">
                <a:effectLst/>
                <a:latin typeface="Nunito"/>
              </a:rPr>
              <a:t>Tips en adviezen om de kans op hepatitis C te verkleinen</a:t>
            </a:r>
            <a:endParaRPr lang="nl-NL" dirty="0"/>
          </a:p>
        </p:txBody>
      </p:sp>
      <p:sp>
        <p:nvSpPr>
          <p:cNvPr id="3" name="Tijdelijke aanduiding voor inhoud 2">
            <a:extLst>
              <a:ext uri="{FF2B5EF4-FFF2-40B4-BE49-F238E27FC236}">
                <a16:creationId xmlns:a16="http://schemas.microsoft.com/office/drawing/2014/main" id="{52EDB17F-A4AE-4B2F-BAC7-05C9AD28301D}"/>
              </a:ext>
            </a:extLst>
          </p:cNvPr>
          <p:cNvSpPr>
            <a:spLocks noGrp="1"/>
          </p:cNvSpPr>
          <p:nvPr>
            <p:ph idx="1"/>
          </p:nvPr>
        </p:nvSpPr>
        <p:spPr/>
        <p:txBody>
          <a:bodyPr>
            <a:normAutofit lnSpcReduction="10000"/>
          </a:bodyPr>
          <a:lstStyle/>
          <a:p>
            <a:pPr algn="l">
              <a:buFont typeface="Arial" panose="020B0604020202020204" pitchFamily="34" charset="0"/>
              <a:buChar char="•"/>
            </a:pPr>
            <a:r>
              <a:rPr lang="nl-NL" b="0" i="0" dirty="0">
                <a:solidFill>
                  <a:srgbClr val="000000"/>
                </a:solidFill>
                <a:effectLst/>
                <a:latin typeface="Nunito"/>
              </a:rPr>
              <a:t>gebruik geen scheermesjes, scheerapparatuur, nagelschaartjes, haarborstels en tandenborstels van anderen</a:t>
            </a:r>
          </a:p>
          <a:p>
            <a:pPr algn="l">
              <a:buFont typeface="Arial" panose="020B0604020202020204" pitchFamily="34" charset="0"/>
              <a:buChar char="•"/>
            </a:pPr>
            <a:r>
              <a:rPr lang="nl-NL" b="0" i="0" dirty="0">
                <a:solidFill>
                  <a:srgbClr val="000000"/>
                </a:solidFill>
                <a:effectLst/>
                <a:latin typeface="Nunito"/>
              </a:rPr>
              <a:t>wees ook voorzichtig bij kappers, vooral in niet-westerse landen</a:t>
            </a:r>
          </a:p>
          <a:p>
            <a:pPr algn="l">
              <a:buFont typeface="Arial" panose="020B0604020202020204" pitchFamily="34" charset="0"/>
              <a:buChar char="•"/>
            </a:pPr>
            <a:r>
              <a:rPr lang="nl-NL" b="0" i="0" dirty="0">
                <a:solidFill>
                  <a:srgbClr val="000000"/>
                </a:solidFill>
                <a:effectLst/>
                <a:latin typeface="Nunito"/>
              </a:rPr>
              <a:t>gebruik nieuwe, ongebruikte injectienaalden</a:t>
            </a:r>
          </a:p>
          <a:p>
            <a:pPr algn="l">
              <a:buFont typeface="Arial" panose="020B0604020202020204" pitchFamily="34" charset="0"/>
              <a:buChar char="•"/>
            </a:pPr>
            <a:r>
              <a:rPr lang="nl-NL" b="0" i="0" dirty="0">
                <a:solidFill>
                  <a:srgbClr val="000000"/>
                </a:solidFill>
                <a:effectLst/>
                <a:latin typeface="Nunito"/>
              </a:rPr>
              <a:t>let op bij het laten zetten van een tatoeage dat de naalden goed zijn ontsmet of nieuw zijn. Eveneens bij het laten zetten van een piercing of bij acupunctuur. Hetzelfde geldt voor apparatuur die gebruikt wordt door tandartsen en schoonheidsspecialisten</a:t>
            </a:r>
          </a:p>
          <a:p>
            <a:pPr algn="l">
              <a:buFont typeface="Arial" panose="020B0604020202020204" pitchFamily="34" charset="0"/>
              <a:buChar char="•"/>
            </a:pPr>
            <a:r>
              <a:rPr lang="nl-NL" b="0" i="0" dirty="0">
                <a:solidFill>
                  <a:srgbClr val="000000"/>
                </a:solidFill>
                <a:effectLst/>
                <a:latin typeface="Nunito"/>
              </a:rPr>
              <a:t>vrij veilig. Gebruik een condoom bij anale seks en in de menstruatieperiode</a:t>
            </a:r>
          </a:p>
          <a:p>
            <a:pPr algn="l">
              <a:buFont typeface="Arial" panose="020B0604020202020204" pitchFamily="34" charset="0"/>
              <a:buChar char="•"/>
            </a:pPr>
            <a:r>
              <a:rPr lang="nl-NL" b="0" i="0" dirty="0">
                <a:solidFill>
                  <a:srgbClr val="000000"/>
                </a:solidFill>
                <a:effectLst/>
                <a:latin typeface="Nunito"/>
              </a:rPr>
              <a:t>er bestaat geen vaccin voor hepatitis C</a:t>
            </a:r>
          </a:p>
          <a:p>
            <a:endParaRPr lang="nl-NL" dirty="0"/>
          </a:p>
        </p:txBody>
      </p:sp>
    </p:spTree>
    <p:extLst>
      <p:ext uri="{BB962C8B-B14F-4D97-AF65-F5344CB8AC3E}">
        <p14:creationId xmlns:p14="http://schemas.microsoft.com/office/powerpoint/2010/main" val="42817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2EAE5-EBCC-494C-A4C9-8E943B548BB7}"/>
              </a:ext>
            </a:extLst>
          </p:cNvPr>
          <p:cNvSpPr>
            <a:spLocks noGrp="1"/>
          </p:cNvSpPr>
          <p:nvPr>
            <p:ph type="title"/>
          </p:nvPr>
        </p:nvSpPr>
        <p:spPr>
          <a:xfrm>
            <a:off x="7635240" y="3200400"/>
            <a:ext cx="3932237" cy="1752600"/>
          </a:xfrm>
        </p:spPr>
        <p:txBody>
          <a:bodyPr anchor="b">
            <a:normAutofit/>
          </a:bodyPr>
          <a:lstStyle/>
          <a:p>
            <a:r>
              <a:rPr lang="nl-NL" dirty="0"/>
              <a:t>Colitis ulcerosa</a:t>
            </a:r>
            <a:endParaRPr lang="nl-NL"/>
          </a:p>
        </p:txBody>
      </p:sp>
      <p:pic>
        <p:nvPicPr>
          <p:cNvPr id="4" name="Afbeelding 3">
            <a:extLst>
              <a:ext uri="{FF2B5EF4-FFF2-40B4-BE49-F238E27FC236}">
                <a16:creationId xmlns:a16="http://schemas.microsoft.com/office/drawing/2014/main" id="{E394AA50-546F-4B85-81E9-59BE4A81655A}"/>
              </a:ext>
            </a:extLst>
          </p:cNvPr>
          <p:cNvPicPr>
            <a:picLocks noChangeAspect="1"/>
          </p:cNvPicPr>
          <p:nvPr/>
        </p:nvPicPr>
        <p:blipFill>
          <a:blip r:embed="rId2"/>
          <a:stretch>
            <a:fillRect/>
          </a:stretch>
        </p:blipFill>
        <p:spPr>
          <a:xfrm>
            <a:off x="1061244" y="0"/>
            <a:ext cx="4886324" cy="6857999"/>
          </a:xfrm>
          <a:prstGeom prst="rect">
            <a:avLst/>
          </a:prstGeom>
          <a:noFill/>
        </p:spPr>
      </p:pic>
      <p:sp>
        <p:nvSpPr>
          <p:cNvPr id="3" name="Tijdelijke aanduiding voor inhoud 2">
            <a:extLst>
              <a:ext uri="{FF2B5EF4-FFF2-40B4-BE49-F238E27FC236}">
                <a16:creationId xmlns:a16="http://schemas.microsoft.com/office/drawing/2014/main" id="{8C25136C-7C7A-4413-B6E5-7331204E2711}"/>
              </a:ext>
            </a:extLst>
          </p:cNvPr>
          <p:cNvSpPr>
            <a:spLocks noGrp="1"/>
          </p:cNvSpPr>
          <p:nvPr>
            <p:ph type="body" sz="half" idx="2"/>
          </p:nvPr>
        </p:nvSpPr>
        <p:spPr>
          <a:xfrm>
            <a:off x="7635240" y="5029200"/>
            <a:ext cx="3932237" cy="1374648"/>
          </a:xfrm>
        </p:spPr>
        <p:txBody>
          <a:bodyPr>
            <a:normAutofit/>
          </a:bodyPr>
          <a:lstStyle/>
          <a:p>
            <a:r>
              <a:rPr lang="nl-NL" b="0" i="0" u="sng">
                <a:effectLst/>
                <a:hlinkClick r:id="rId3"/>
              </a:rPr>
              <a:t>Colitis ulcerosa</a:t>
            </a:r>
            <a:endParaRPr lang="nl-NL" dirty="0"/>
          </a:p>
        </p:txBody>
      </p:sp>
    </p:spTree>
    <p:extLst>
      <p:ext uri="{BB962C8B-B14F-4D97-AF65-F5344CB8AC3E}">
        <p14:creationId xmlns:p14="http://schemas.microsoft.com/office/powerpoint/2010/main" val="162308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1E7324-CCC5-43A0-8601-DB5AA743892C}"/>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D0FE456D-45EE-4561-BF9A-B71EE4D47E9E}"/>
              </a:ext>
            </a:extLst>
          </p:cNvPr>
          <p:cNvPicPr>
            <a:picLocks noGrp="1" noChangeAspect="1"/>
          </p:cNvPicPr>
          <p:nvPr>
            <p:ph sz="half" idx="1"/>
          </p:nvPr>
        </p:nvPicPr>
        <p:blipFill>
          <a:blip r:embed="rId2"/>
          <a:stretch>
            <a:fillRect/>
          </a:stretch>
        </p:blipFill>
        <p:spPr>
          <a:xfrm>
            <a:off x="623392" y="1916832"/>
            <a:ext cx="5969675" cy="4392488"/>
          </a:xfrm>
          <a:prstGeom prst="rect">
            <a:avLst/>
          </a:prstGeom>
        </p:spPr>
      </p:pic>
      <p:pic>
        <p:nvPicPr>
          <p:cNvPr id="6" name="Tijdelijke aanduiding voor inhoud 5">
            <a:extLst>
              <a:ext uri="{FF2B5EF4-FFF2-40B4-BE49-F238E27FC236}">
                <a16:creationId xmlns:a16="http://schemas.microsoft.com/office/drawing/2014/main" id="{24C61C39-8B7F-4EAD-B8C8-B55793DB80FF}"/>
              </a:ext>
            </a:extLst>
          </p:cNvPr>
          <p:cNvPicPr>
            <a:picLocks noGrp="1" noChangeAspect="1"/>
          </p:cNvPicPr>
          <p:nvPr>
            <p:ph sz="half" idx="2"/>
          </p:nvPr>
        </p:nvPicPr>
        <p:blipFill>
          <a:blip r:embed="rId3"/>
          <a:stretch>
            <a:fillRect/>
          </a:stretch>
        </p:blipFill>
        <p:spPr>
          <a:xfrm>
            <a:off x="7062787" y="2276872"/>
            <a:ext cx="4155820" cy="3060303"/>
          </a:xfrm>
          <a:prstGeom prst="rect">
            <a:avLst/>
          </a:prstGeom>
        </p:spPr>
      </p:pic>
    </p:spTree>
    <p:extLst>
      <p:ext uri="{BB962C8B-B14F-4D97-AF65-F5344CB8AC3E}">
        <p14:creationId xmlns:p14="http://schemas.microsoft.com/office/powerpoint/2010/main" val="271931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623BF-969F-46CC-82BD-981A988DA47D}"/>
              </a:ext>
            </a:extLst>
          </p:cNvPr>
          <p:cNvSpPr>
            <a:spLocks noGrp="1"/>
          </p:cNvSpPr>
          <p:nvPr>
            <p:ph type="title"/>
          </p:nvPr>
        </p:nvSpPr>
        <p:spPr/>
        <p:txBody>
          <a:bodyPr/>
          <a:lstStyle/>
          <a:p>
            <a:r>
              <a:rPr lang="nl-NL" dirty="0"/>
              <a:t>Wat gaat er mis</a:t>
            </a:r>
          </a:p>
        </p:txBody>
      </p:sp>
      <p:sp>
        <p:nvSpPr>
          <p:cNvPr id="3" name="Tijdelijke aanduiding voor inhoud 2">
            <a:extLst>
              <a:ext uri="{FF2B5EF4-FFF2-40B4-BE49-F238E27FC236}">
                <a16:creationId xmlns:a16="http://schemas.microsoft.com/office/drawing/2014/main" id="{284A1541-0EA8-44D9-8251-8D793EA7BAE8}"/>
              </a:ext>
            </a:extLst>
          </p:cNvPr>
          <p:cNvSpPr>
            <a:spLocks noGrp="1"/>
          </p:cNvSpPr>
          <p:nvPr>
            <p:ph idx="1"/>
          </p:nvPr>
        </p:nvSpPr>
        <p:spPr/>
        <p:txBody>
          <a:bodyPr/>
          <a:lstStyle/>
          <a:p>
            <a:r>
              <a:rPr lang="nl-NL" dirty="0"/>
              <a:t>Colitis ulcerosa is een auto-immuunziekte</a:t>
            </a:r>
          </a:p>
          <a:p>
            <a:r>
              <a:rPr lang="nl-NL" dirty="0"/>
              <a:t>Het afweersysteem vecht niet alleen tegen lichaamsvreemde stoffen</a:t>
            </a:r>
          </a:p>
          <a:p>
            <a:r>
              <a:rPr lang="nl-NL" dirty="0"/>
              <a:t>Maar het afweersysteem vecht tegen lichaamseigen stoffen.</a:t>
            </a:r>
          </a:p>
          <a:p>
            <a:r>
              <a:rPr lang="nl-NL" dirty="0"/>
              <a:t>Bij colitis </a:t>
            </a:r>
            <a:r>
              <a:rPr lang="nl-NL" dirty="0" err="1"/>
              <a:t>ulcerose</a:t>
            </a:r>
            <a:r>
              <a:rPr lang="nl-NL" dirty="0"/>
              <a:t> vecht het lichaam tegen lichaamseigen stoffen</a:t>
            </a:r>
          </a:p>
          <a:p>
            <a:r>
              <a:rPr lang="nl-NL" dirty="0"/>
              <a:t>Hierdoor ontstaan ontstekingen</a:t>
            </a:r>
          </a:p>
          <a:p>
            <a:r>
              <a:rPr lang="nl-NL" dirty="0"/>
              <a:t>Is vaak erfelijk 5-10% van de gevallen</a:t>
            </a:r>
          </a:p>
          <a:p>
            <a:r>
              <a:rPr lang="nl-NL" dirty="0"/>
              <a:t>Stress </a:t>
            </a:r>
            <a:r>
              <a:rPr lang="nl-NL" dirty="0">
                <a:sym typeface="Wingdings" panose="05000000000000000000" pitchFamily="2" charset="2"/>
              </a:rPr>
              <a:t> negatieve factor</a:t>
            </a:r>
            <a:endParaRPr lang="nl-NL" dirty="0"/>
          </a:p>
        </p:txBody>
      </p:sp>
    </p:spTree>
    <p:extLst>
      <p:ext uri="{BB962C8B-B14F-4D97-AF65-F5344CB8AC3E}">
        <p14:creationId xmlns:p14="http://schemas.microsoft.com/office/powerpoint/2010/main" val="376855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76588-C812-4F24-AD25-6C76096E3C83}"/>
              </a:ext>
            </a:extLst>
          </p:cNvPr>
          <p:cNvSpPr>
            <a:spLocks noGrp="1"/>
          </p:cNvSpPr>
          <p:nvPr>
            <p:ph type="title"/>
          </p:nvPr>
        </p:nvSpPr>
        <p:spPr/>
        <p:txBody>
          <a:bodyPr/>
          <a:lstStyle/>
          <a:p>
            <a:r>
              <a:rPr lang="nl-NL" dirty="0"/>
              <a:t>Oorzaken</a:t>
            </a:r>
          </a:p>
        </p:txBody>
      </p:sp>
      <p:sp>
        <p:nvSpPr>
          <p:cNvPr id="3" name="Tijdelijke aanduiding voor inhoud 2">
            <a:extLst>
              <a:ext uri="{FF2B5EF4-FFF2-40B4-BE49-F238E27FC236}">
                <a16:creationId xmlns:a16="http://schemas.microsoft.com/office/drawing/2014/main" id="{C5017994-50D7-4BEA-88DB-E53D60CDB895}"/>
              </a:ext>
            </a:extLst>
          </p:cNvPr>
          <p:cNvSpPr>
            <a:spLocks noGrp="1"/>
          </p:cNvSpPr>
          <p:nvPr>
            <p:ph idx="1"/>
          </p:nvPr>
        </p:nvSpPr>
        <p:spPr/>
        <p:txBody>
          <a:bodyPr/>
          <a:lstStyle/>
          <a:p>
            <a:r>
              <a:rPr lang="nl-NL" dirty="0"/>
              <a:t>Er is geen duidelijke oorzaak van het ontstaan van de auto-immuun ziekte.</a:t>
            </a:r>
          </a:p>
          <a:p>
            <a:r>
              <a:rPr lang="nl-NL" dirty="0"/>
              <a:t>Voeding of hygiëne </a:t>
            </a:r>
            <a:r>
              <a:rPr lang="nl-NL" dirty="0" err="1"/>
              <a:t>beinvloed</a:t>
            </a:r>
            <a:r>
              <a:rPr lang="nl-NL" dirty="0"/>
              <a:t> het ontstaan van ontstekingen</a:t>
            </a:r>
          </a:p>
        </p:txBody>
      </p:sp>
    </p:spTree>
    <p:extLst>
      <p:ext uri="{BB962C8B-B14F-4D97-AF65-F5344CB8AC3E}">
        <p14:creationId xmlns:p14="http://schemas.microsoft.com/office/powerpoint/2010/main" val="96922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D09AB-74BE-4EF6-B94C-A3077BE6A906}"/>
              </a:ext>
            </a:extLst>
          </p:cNvPr>
          <p:cNvSpPr>
            <a:spLocks noGrp="1"/>
          </p:cNvSpPr>
          <p:nvPr>
            <p:ph type="title"/>
          </p:nvPr>
        </p:nvSpPr>
        <p:spPr>
          <a:xfrm>
            <a:off x="1066800" y="99220"/>
            <a:ext cx="10058400" cy="1325563"/>
          </a:xfrm>
        </p:spPr>
        <p:txBody>
          <a:bodyPr anchor="ctr">
            <a:normAutofit/>
          </a:bodyPr>
          <a:lstStyle/>
          <a:p>
            <a:r>
              <a:rPr lang="nl-NL" sz="3300" b="1" i="0">
                <a:effectLst/>
              </a:rPr>
              <a:t>Meest voorkomende klachten bij de colitis ulcerosa</a:t>
            </a:r>
            <a:br>
              <a:rPr lang="nl-NL" sz="3300" b="1" i="0">
                <a:effectLst/>
              </a:rPr>
            </a:br>
            <a:endParaRPr lang="nl-NL" sz="3300"/>
          </a:p>
        </p:txBody>
      </p:sp>
      <p:sp>
        <p:nvSpPr>
          <p:cNvPr id="3" name="Tijdelijke aanduiding voor inhoud 2">
            <a:extLst>
              <a:ext uri="{FF2B5EF4-FFF2-40B4-BE49-F238E27FC236}">
                <a16:creationId xmlns:a16="http://schemas.microsoft.com/office/drawing/2014/main" id="{64B5CD02-0FB4-4891-8BE0-122928431C9C}"/>
              </a:ext>
            </a:extLst>
          </p:cNvPr>
          <p:cNvSpPr>
            <a:spLocks noGrp="1"/>
          </p:cNvSpPr>
          <p:nvPr>
            <p:ph sz="half" idx="1"/>
          </p:nvPr>
        </p:nvSpPr>
        <p:spPr>
          <a:xfrm>
            <a:off x="1066800" y="1825624"/>
            <a:ext cx="4800600" cy="4575175"/>
          </a:xfrm>
        </p:spPr>
        <p:txBody>
          <a:bodyPr>
            <a:normAutofit/>
          </a:bodyPr>
          <a:lstStyle/>
          <a:p>
            <a:pPr>
              <a:buFont typeface="Arial" panose="020B0604020202020204" pitchFamily="34" charset="0"/>
              <a:buChar char="•"/>
            </a:pPr>
            <a:r>
              <a:rPr lang="nl-NL" sz="2200" b="0" i="0">
                <a:effectLst/>
              </a:rPr>
              <a:t>Diarree, vaak met bloed en slijm</a:t>
            </a:r>
          </a:p>
          <a:p>
            <a:pPr>
              <a:buFont typeface="Arial" panose="020B0604020202020204" pitchFamily="34" charset="0"/>
              <a:buChar char="•"/>
            </a:pPr>
            <a:r>
              <a:rPr lang="nl-NL" sz="2200" b="0" i="0">
                <a:effectLst/>
              </a:rPr>
              <a:t>Buikpijn</a:t>
            </a:r>
          </a:p>
          <a:p>
            <a:pPr>
              <a:buFont typeface="Arial" panose="020B0604020202020204" pitchFamily="34" charset="0"/>
              <a:buChar char="•"/>
            </a:pPr>
            <a:r>
              <a:rPr lang="nl-NL" sz="2200" b="0" i="0">
                <a:effectLst/>
              </a:rPr>
              <a:t>Vermoeidheid</a:t>
            </a:r>
          </a:p>
          <a:p>
            <a:pPr>
              <a:buFont typeface="Arial" panose="020B0604020202020204" pitchFamily="34" charset="0"/>
              <a:buChar char="•"/>
            </a:pPr>
            <a:r>
              <a:rPr lang="nl-NL" sz="2200" b="0" i="0">
                <a:effectLst/>
              </a:rPr>
              <a:t>Gewichtsverlies</a:t>
            </a:r>
          </a:p>
          <a:p>
            <a:pPr>
              <a:buFont typeface="Arial" panose="020B0604020202020204" pitchFamily="34" charset="0"/>
              <a:buChar char="•"/>
            </a:pPr>
            <a:r>
              <a:rPr lang="nl-NL" sz="2200" b="0" i="0">
                <a:effectLst/>
              </a:rPr>
              <a:t>Moeite met het ophouden van de ontlasting</a:t>
            </a:r>
          </a:p>
          <a:p>
            <a:pPr>
              <a:buFont typeface="Arial" panose="020B0604020202020204" pitchFamily="34" charset="0"/>
              <a:buChar char="•"/>
            </a:pPr>
            <a:r>
              <a:rPr lang="nl-NL" sz="2200" b="0" i="0">
                <a:effectLst/>
              </a:rPr>
              <a:t>Een opgezette buik</a:t>
            </a:r>
          </a:p>
          <a:p>
            <a:pPr>
              <a:buFont typeface="Arial" panose="020B0604020202020204" pitchFamily="34" charset="0"/>
              <a:buChar char="•"/>
            </a:pPr>
            <a:r>
              <a:rPr lang="nl-NL" sz="2200" b="0" i="0">
                <a:effectLst/>
              </a:rPr>
              <a:t>Misselijkheid en minder eetlust</a:t>
            </a:r>
          </a:p>
          <a:p>
            <a:pPr>
              <a:buFont typeface="Arial" panose="020B0604020202020204" pitchFamily="34" charset="0"/>
              <a:buChar char="•"/>
            </a:pPr>
            <a:r>
              <a:rPr lang="nl-NL" sz="2200" b="0" i="0">
                <a:effectLst/>
              </a:rPr>
              <a:t>Koorts</a:t>
            </a:r>
          </a:p>
          <a:p>
            <a:endParaRPr lang="nl-NL" sz="2200"/>
          </a:p>
        </p:txBody>
      </p:sp>
      <p:pic>
        <p:nvPicPr>
          <p:cNvPr id="4" name="Afbeelding 3">
            <a:extLst>
              <a:ext uri="{FF2B5EF4-FFF2-40B4-BE49-F238E27FC236}">
                <a16:creationId xmlns:a16="http://schemas.microsoft.com/office/drawing/2014/main" id="{9384A599-18CA-4B61-94C7-E3FF0EEC80BA}"/>
              </a:ext>
            </a:extLst>
          </p:cNvPr>
          <p:cNvPicPr>
            <a:picLocks noChangeAspect="1"/>
          </p:cNvPicPr>
          <p:nvPr/>
        </p:nvPicPr>
        <p:blipFill>
          <a:blip r:embed="rId2"/>
          <a:stretch>
            <a:fillRect/>
          </a:stretch>
        </p:blipFill>
        <p:spPr>
          <a:xfrm>
            <a:off x="6324600" y="2889058"/>
            <a:ext cx="4800600" cy="2448306"/>
          </a:xfrm>
          <a:prstGeom prst="rect">
            <a:avLst/>
          </a:prstGeom>
          <a:noFill/>
        </p:spPr>
      </p:pic>
    </p:spTree>
    <p:extLst>
      <p:ext uri="{BB962C8B-B14F-4D97-AF65-F5344CB8AC3E}">
        <p14:creationId xmlns:p14="http://schemas.microsoft.com/office/powerpoint/2010/main" val="3549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78746-F657-4519-85EB-CD0CFDE05EA2}"/>
              </a:ext>
            </a:extLst>
          </p:cNvPr>
          <p:cNvSpPr>
            <a:spLocks noGrp="1"/>
          </p:cNvSpPr>
          <p:nvPr>
            <p:ph type="title"/>
          </p:nvPr>
        </p:nvSpPr>
        <p:spPr/>
        <p:txBody>
          <a:bodyPr/>
          <a:lstStyle/>
          <a:p>
            <a:r>
              <a:rPr lang="nl-NL" dirty="0"/>
              <a:t>Gevolgen</a:t>
            </a:r>
          </a:p>
        </p:txBody>
      </p:sp>
      <p:pic>
        <p:nvPicPr>
          <p:cNvPr id="4" name="Tijdelijke aanduiding voor inhoud 3">
            <a:extLst>
              <a:ext uri="{FF2B5EF4-FFF2-40B4-BE49-F238E27FC236}">
                <a16:creationId xmlns:a16="http://schemas.microsoft.com/office/drawing/2014/main" id="{DDAE7430-33D4-46EC-AE64-4DA0805198ED}"/>
              </a:ext>
            </a:extLst>
          </p:cNvPr>
          <p:cNvPicPr>
            <a:picLocks noGrp="1" noChangeAspect="1"/>
          </p:cNvPicPr>
          <p:nvPr>
            <p:ph idx="1"/>
          </p:nvPr>
        </p:nvPicPr>
        <p:blipFill>
          <a:blip r:embed="rId2"/>
          <a:stretch>
            <a:fillRect/>
          </a:stretch>
        </p:blipFill>
        <p:spPr>
          <a:xfrm>
            <a:off x="3850604" y="1828800"/>
            <a:ext cx="4490792" cy="4572000"/>
          </a:xfrm>
          <a:prstGeom prst="rect">
            <a:avLst/>
          </a:prstGeom>
        </p:spPr>
      </p:pic>
    </p:spTree>
    <p:extLst>
      <p:ext uri="{BB962C8B-B14F-4D97-AF65-F5344CB8AC3E}">
        <p14:creationId xmlns:p14="http://schemas.microsoft.com/office/powerpoint/2010/main" val="159846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sch ontwerp (16: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0163_TF02901024" id="{90B6D0ED-065E-48EA-8C07-0AD5B7937B3B}" vid="{822A3345-6D01-4F74-ABC3-578599EAA64E}"/>
    </a:ext>
  </a:extLst>
</a:theme>
</file>

<file path=ppt/theme/theme2.xml><?xml version="1.0" encoding="utf-8"?>
<a:theme xmlns:a="http://schemas.openxmlformats.org/drawingml/2006/main" name="Office-thema">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1476</Words>
  <Application>Microsoft Office PowerPoint</Application>
  <PresentationFormat>Breedbeeld</PresentationFormat>
  <Paragraphs>177</Paragraphs>
  <Slides>33</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33</vt:i4>
      </vt:variant>
    </vt:vector>
  </HeadingPairs>
  <TitlesOfParts>
    <vt:vector size="38" baseType="lpstr">
      <vt:lpstr>Arial</vt:lpstr>
      <vt:lpstr>Franklin Gothic Medium</vt:lpstr>
      <vt:lpstr>Nunito</vt:lpstr>
      <vt:lpstr>Quosm</vt:lpstr>
      <vt:lpstr>Medisch ontwerp (16:9)</vt:lpstr>
      <vt:lpstr>Ziekten van het spijsverteringstelsel</vt:lpstr>
      <vt:lpstr>Indeling van titel en inhoud met lijst</vt:lpstr>
      <vt:lpstr>Hoe werkt het spijsverteringskanaal</vt:lpstr>
      <vt:lpstr>Colitis ulcerosa</vt:lpstr>
      <vt:lpstr>PowerPoint-presentatie</vt:lpstr>
      <vt:lpstr>Wat gaat er mis</vt:lpstr>
      <vt:lpstr>Oorzaken</vt:lpstr>
      <vt:lpstr>Meest voorkomende klachten bij de colitis ulcerosa </vt:lpstr>
      <vt:lpstr>Gevolgen</vt:lpstr>
      <vt:lpstr>Behandelingen</vt:lpstr>
      <vt:lpstr>Ziekte van Crohn</vt:lpstr>
      <vt:lpstr>Oorzaak</vt:lpstr>
      <vt:lpstr>Symptomen</vt:lpstr>
      <vt:lpstr>Gevolgen</vt:lpstr>
      <vt:lpstr>Goede raad</vt:lpstr>
      <vt:lpstr>Adviezen</vt:lpstr>
      <vt:lpstr> </vt:lpstr>
      <vt:lpstr>Hepatitis A</vt:lpstr>
      <vt:lpstr>Besmetting</vt:lpstr>
      <vt:lpstr>Klachten en symptomen bij hepatitis A </vt:lpstr>
      <vt:lpstr>Tips en adviezen bij hepatitis A </vt:lpstr>
      <vt:lpstr>Ziekteverloop </vt:lpstr>
      <vt:lpstr>Verschil tussen Hep A en C</vt:lpstr>
      <vt:lpstr>PowerPoint-presentatie</vt:lpstr>
      <vt:lpstr>Hoe herken ik het? </vt:lpstr>
      <vt:lpstr>PowerPoint-presentatie</vt:lpstr>
      <vt:lpstr>Acute vs chronische Hep C</vt:lpstr>
      <vt:lpstr>Acute hepatitis C</vt:lpstr>
      <vt:lpstr>Chronische hepatitis C</vt:lpstr>
      <vt:lpstr>Klachten als gevolg van levercirrose </vt:lpstr>
      <vt:lpstr>Behandeling van hepatitis C </vt:lpstr>
      <vt:lpstr>Adviezen om genezing van hepatitis C te bevorderen</vt:lpstr>
      <vt:lpstr>Tips en adviezen om de kans op hepatitis C te verkleinen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Ziekten van het spijsverteringstelsel</dc:title>
  <dc:creator>Joanna Rodrigues</dc:creator>
  <cp:lastModifiedBy>Joanna Rodrigues</cp:lastModifiedBy>
  <cp:revision>3</cp:revision>
  <dcterms:created xsi:type="dcterms:W3CDTF">2020-12-06T22:22:01Z</dcterms:created>
  <dcterms:modified xsi:type="dcterms:W3CDTF">2020-12-06T22:42:51Z</dcterms:modified>
</cp:coreProperties>
</file>