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77" r:id="rId12"/>
    <p:sldId id="263" r:id="rId13"/>
    <p:sldId id="271" r:id="rId14"/>
    <p:sldId id="272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3" r:id="rId23"/>
    <p:sldId id="274" r:id="rId24"/>
    <p:sldId id="275" r:id="rId25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25BED5-27FE-47A3-B5BE-C75E690E22CF}" v="10" dt="2020-12-04T09:55:59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894" autoAdjust="0"/>
  </p:normalViewPr>
  <p:slideViewPr>
    <p:cSldViewPr snapToGrid="0">
      <p:cViewPr varScale="1">
        <p:scale>
          <a:sx n="102" d="100"/>
          <a:sy n="102" d="100"/>
        </p:scale>
        <p:origin x="9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4-12-2020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4-12-2020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3893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223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8431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835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523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5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marketingmannen-tv.nl/marketingmodellen/adoptiecurve-roger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7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png"/><Relationship Id="rId5" Type="http://schemas.microsoft.com/office/2007/relationships/hdphoto" Target="../media/hdphoto2.wdp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r>
              <a:rPr lang="nl-NL" dirty="0"/>
              <a:t>Doelgroepanalyse (deel 2)</a:t>
            </a:r>
          </a:p>
        </p:txBody>
      </p:sp>
      <p:pic>
        <p:nvPicPr>
          <p:cNvPr id="1032" name="Picture 8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424" y="2233987"/>
            <a:ext cx="7987152" cy="339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0635"/>
          <a:stretch/>
        </p:blipFill>
        <p:spPr>
          <a:xfrm>
            <a:off x="3540468" y="1690688"/>
            <a:ext cx="5111063" cy="4267211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r>
              <a:rPr lang="nl-NL" sz="2800" i="1" dirty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620591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17"/>
          <a:stretch/>
        </p:blipFill>
        <p:spPr>
          <a:xfrm>
            <a:off x="2063079" y="1879374"/>
            <a:ext cx="8065841" cy="2416855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r>
              <a:rPr lang="nl-NL" sz="2800" i="1" dirty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4066608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11) </a:t>
            </a:r>
            <a:r>
              <a:rPr lang="nl-NL" sz="3200" dirty="0"/>
              <a:t>Brutowinst als % van de Inkoopwaarde van de omzet (IWO) 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411617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125.000,-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        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30 %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132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11)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476218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125.000,-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130 %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  <a:r>
                        <a:rPr lang="nl-NL" baseline="0" dirty="0"/>
                        <a:t>  96.153,85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100 %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28.846,15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30 %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78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16) </a:t>
            </a:r>
            <a:r>
              <a:rPr lang="nl-NL" dirty="0"/>
              <a:t>Brutowinst als % van de omzet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11314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125.000,-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40 %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501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16)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80626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125.000,-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100  %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75.000,-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60 %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50.000,-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40 %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388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20) </a:t>
            </a:r>
            <a:r>
              <a:rPr lang="nl-NL" dirty="0"/>
              <a:t>Brutowinst als % van de omzet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636335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348.798,-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33 %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971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20)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589731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348.798,-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100 %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€ 233.694,66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67 %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€ 115.103,34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33 %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726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21) </a:t>
            </a:r>
            <a:r>
              <a:rPr lang="nl-NL" dirty="0">
                <a:solidFill>
                  <a:prstClr val="black"/>
                </a:solidFill>
              </a:rPr>
              <a:t>Brutowinst als % van de omzet</a:t>
            </a:r>
            <a:endParaRPr lang="nl-NL" sz="4000" dirty="0"/>
          </a:p>
          <a:p>
            <a:pPr marL="0" indent="0">
              <a:buNone/>
            </a:pPr>
            <a:r>
              <a:rPr lang="nl-NL" sz="4000" dirty="0"/>
              <a:t>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956406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€ 74.525,-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€ 35,772,-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276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21)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763354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€ 74.525,-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100 %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€ 35,772,-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 48 %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€ 38.753,-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52 %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74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r>
              <a:rPr lang="nl-NL" dirty="0"/>
              <a:t>Doelgroepanalyse (deel 2)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653" y="3450303"/>
            <a:ext cx="9998669" cy="180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64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lvl="0" indent="0">
              <a:buNone/>
            </a:pPr>
            <a:r>
              <a:rPr lang="nl-NL" sz="4000" dirty="0"/>
              <a:t>32</a:t>
            </a:r>
            <a:r>
              <a:rPr lang="nl-NL" sz="4000"/>
              <a:t>) </a:t>
            </a:r>
            <a:r>
              <a:rPr lang="nl-NL" sz="3200">
                <a:solidFill>
                  <a:prstClr val="black"/>
                </a:solidFill>
              </a:rPr>
              <a:t>Brutowinst als % van de Inkoopwaarde van de omzet (IWO) </a:t>
            </a:r>
            <a:endParaRPr lang="nl-NL" sz="200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997315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€ 123.175,-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98.540,-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346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32)  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683778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Omzet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€ 123.175,-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125 %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 98.540,-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100 %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€  24.635,-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 25 %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810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+mj-lt"/>
              </a:rPr>
              <a:t>Doelgroepanalyse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  <a:p>
            <a:endParaRPr lang="nl-NL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latin typeface="+mj-lt"/>
              </a:rPr>
              <a:t>Analyseer jullie doelgroep op basis van:</a:t>
            </a:r>
          </a:p>
          <a:p>
            <a:endParaRPr lang="nl-NL" sz="2000" dirty="0">
              <a:latin typeface="+mj-lt"/>
            </a:endParaRPr>
          </a:p>
          <a:p>
            <a:pPr lvl="1"/>
            <a:r>
              <a:rPr lang="nl-NL" sz="2000" b="1" i="1" dirty="0">
                <a:latin typeface="+mj-lt"/>
              </a:rPr>
              <a:t>Geografische factoren </a:t>
            </a:r>
            <a:r>
              <a:rPr lang="nl-NL" sz="2000" dirty="0">
                <a:latin typeface="+mj-lt"/>
              </a:rPr>
              <a:t>(bijv. woonplaats, buurt en regio)</a:t>
            </a:r>
          </a:p>
          <a:p>
            <a:pPr lvl="1"/>
            <a:r>
              <a:rPr lang="nl-NL" sz="2000" b="1" i="1" dirty="0">
                <a:latin typeface="+mj-lt"/>
              </a:rPr>
              <a:t>Demografische factoren </a:t>
            </a:r>
            <a:r>
              <a:rPr lang="nl-NL" sz="2000" dirty="0">
                <a:latin typeface="+mj-lt"/>
              </a:rPr>
              <a:t>(bijv. leeftijd, geslacht, nationaliteit en gezinssamenstelling)</a:t>
            </a:r>
          </a:p>
          <a:p>
            <a:pPr lvl="1"/>
            <a:r>
              <a:rPr lang="nl-NL" sz="2000" b="1" i="1" dirty="0">
                <a:latin typeface="+mj-lt"/>
              </a:rPr>
              <a:t>Psychografische factoren </a:t>
            </a:r>
            <a:r>
              <a:rPr lang="nl-NL" sz="2000" dirty="0">
                <a:latin typeface="+mj-lt"/>
              </a:rPr>
              <a:t>(bijv. trendgevoelig, sportief, vegetarisch en milieubewust)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95399" y="3275215"/>
            <a:ext cx="91528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nl-NL" dirty="0"/>
              <a:t>In welke categorie van de </a:t>
            </a:r>
            <a:r>
              <a:rPr lang="nl-NL" b="1" i="1" dirty="0"/>
              <a:t>adoptiecurve</a:t>
            </a:r>
            <a:r>
              <a:rPr lang="nl-NL" dirty="0"/>
              <a:t> behoort jullie doelgroep?  </a:t>
            </a:r>
            <a:r>
              <a:rPr lang="nl-NL" dirty="0">
                <a:hlinkClick r:id="rId4"/>
              </a:rPr>
              <a:t>Meer info</a:t>
            </a:r>
            <a:endParaRPr lang="nl-NL" dirty="0"/>
          </a:p>
        </p:txBody>
      </p:sp>
      <p:pic>
        <p:nvPicPr>
          <p:cNvPr id="7" name="Picture 2" descr="Afbeeldingsresultaat voor adoptiecurv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778" y="4103171"/>
            <a:ext cx="4474615" cy="171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63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+mj-lt"/>
              </a:rPr>
              <a:t>Adoptiecurve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  <p:pic>
        <p:nvPicPr>
          <p:cNvPr id="2052" name="Picture 4" descr="Afbeeldingsresultaat voor aida mod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937" y="1296784"/>
            <a:ext cx="4546165" cy="3701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4715012" y="4642770"/>
            <a:ext cx="5793331" cy="1308087"/>
            <a:chOff x="4715012" y="4642770"/>
            <a:chExt cx="5793331" cy="1308087"/>
          </a:xfrm>
        </p:grpSpPr>
        <p:pic>
          <p:nvPicPr>
            <p:cNvPr id="8" name="Afbeelding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47313" y="4998662"/>
              <a:ext cx="1569488" cy="419566"/>
            </a:xfrm>
            <a:prstGeom prst="rect">
              <a:avLst/>
            </a:prstGeom>
          </p:spPr>
        </p:pic>
        <p:pic>
          <p:nvPicPr>
            <p:cNvPr id="2054" name="Picture 6" descr="Afbeeldingsresultaat voor repurchase ico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5012" y="4642770"/>
              <a:ext cx="1308087" cy="13080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kstvak 6"/>
            <p:cNvSpPr txBox="1"/>
            <p:nvPr/>
          </p:nvSpPr>
          <p:spPr>
            <a:xfrm>
              <a:off x="7416800" y="4883549"/>
              <a:ext cx="309154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200" b="1" dirty="0">
                  <a:latin typeface="Bradley Hand ITC" panose="03070402050302030203" pitchFamily="66" charset="0"/>
                </a:rPr>
                <a:t>Adoptie</a:t>
              </a:r>
              <a:endParaRPr lang="nl-NL" b="1" dirty="0">
                <a:latin typeface="Bradley Hand ITC" panose="03070402050302030203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522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+mj-lt"/>
              </a:rPr>
              <a:t>Adoptiecurve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0" name="Picture 2" descr="Afbeeldingsresultaat voor adoptiecur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5625"/>
            <a:ext cx="97536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6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+mj-lt"/>
              </a:rPr>
              <a:t>Productlevenscyclus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  <p:pic>
        <p:nvPicPr>
          <p:cNvPr id="6" name="Picture 2" descr="http://www.vilia.nl/site/images/stories/IDOO_rapport/figuur_1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228286" y="1546956"/>
            <a:ext cx="7619925" cy="4682278"/>
          </a:xfrm>
          <a:prstGeom prst="rect">
            <a:avLst/>
          </a:prstGeom>
          <a:noFill/>
        </p:spPr>
      </p:pic>
      <p:pic>
        <p:nvPicPr>
          <p:cNvPr id="6146" name="Picture 2" descr="Afbeeldingsresultaat voor cybertruc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746" y="3466209"/>
            <a:ext cx="1277321" cy="71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fbeeldingsresultaat voor cybertruck 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62"/>
          <a:stretch/>
        </p:blipFill>
        <p:spPr bwMode="auto">
          <a:xfrm>
            <a:off x="2869746" y="4281071"/>
            <a:ext cx="1279948" cy="52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www.justdrones.co.uk/media/wysiwyg/cx-20-dron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219" y="2394307"/>
            <a:ext cx="1504514" cy="859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://www.heimweewinkel.nl/is-bin/intershop.static/WFS/org-hwshop-Site/org/nl_NL/L/8722700462958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97639" y="1280645"/>
            <a:ext cx="1249392" cy="1249394"/>
          </a:xfrm>
          <a:prstGeom prst="rect">
            <a:avLst/>
          </a:prstGeom>
          <a:noFill/>
        </p:spPr>
      </p:pic>
      <p:pic>
        <p:nvPicPr>
          <p:cNvPr id="6150" name="Picture 6" descr="Afbeeldingsresultaat voor oordopjes pn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63" r="12582" b="8085"/>
          <a:stretch/>
        </p:blipFill>
        <p:spPr bwMode="auto">
          <a:xfrm>
            <a:off x="8502153" y="1218650"/>
            <a:ext cx="1238246" cy="1647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 descr="Afbeelding met binnen, tafel, klein, zitten&#10;&#10;Automatisch gegenereerde beschrijving">
            <a:extLst>
              <a:ext uri="{FF2B5EF4-FFF2-40B4-BE49-F238E27FC236}">
                <a16:creationId xmlns:a16="http://schemas.microsoft.com/office/drawing/2014/main" id="{110EE76D-84FF-4E70-9262-8F3ACCF7A89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456" y="2754627"/>
            <a:ext cx="1805067" cy="1274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51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+mj-lt"/>
              </a:rPr>
              <a:t>Productlevenscyclus 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  <p:pic>
        <p:nvPicPr>
          <p:cNvPr id="6" name="Picture 2" descr="http://www.vilia.nl/site/images/stories/IDOO_rapport/figuur_1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320771" y="1355962"/>
            <a:ext cx="7619925" cy="4682278"/>
          </a:xfrm>
          <a:prstGeom prst="rect">
            <a:avLst/>
          </a:prstGeom>
          <a:noFill/>
        </p:spPr>
      </p:pic>
      <p:sp>
        <p:nvSpPr>
          <p:cNvPr id="2" name="Tekstvak 1"/>
          <p:cNvSpPr txBox="1"/>
          <p:nvPr/>
        </p:nvSpPr>
        <p:spPr>
          <a:xfrm>
            <a:off x="3136079" y="1904090"/>
            <a:ext cx="119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Ma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4737056" y="1904089"/>
            <a:ext cx="715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Di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127142" y="1904088"/>
            <a:ext cx="946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Wo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7366548" y="1904087"/>
            <a:ext cx="804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Do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8578847" y="1904086"/>
            <a:ext cx="652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Vr</a:t>
            </a:r>
          </a:p>
        </p:txBody>
      </p:sp>
    </p:spTree>
    <p:extLst>
      <p:ext uri="{BB962C8B-B14F-4D97-AF65-F5344CB8AC3E}">
        <p14:creationId xmlns:p14="http://schemas.microsoft.com/office/powerpoint/2010/main" val="26871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901846" y="624819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+mj-lt"/>
              </a:rPr>
              <a:t>Productlevenscyclus en adoptiecurve 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  <p:pic>
        <p:nvPicPr>
          <p:cNvPr id="6" name="Picture 2" descr="http://www.vilia.nl/site/images/stories/IDOO_rapport/figuur_14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 t="21258" b="8996"/>
          <a:stretch/>
        </p:blipFill>
        <p:spPr bwMode="auto">
          <a:xfrm>
            <a:off x="3156613" y="1440774"/>
            <a:ext cx="6238813" cy="2673804"/>
          </a:xfrm>
          <a:prstGeom prst="rect">
            <a:avLst/>
          </a:prstGeom>
          <a:noFill/>
        </p:spPr>
      </p:pic>
      <p:pic>
        <p:nvPicPr>
          <p:cNvPr id="12" name="Picture 2" descr="Afbeeldingsresultaat voor adoptiecurve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9"/>
          <a:stretch/>
        </p:blipFill>
        <p:spPr bwMode="auto">
          <a:xfrm>
            <a:off x="4686704" y="4199390"/>
            <a:ext cx="5588000" cy="1937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7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4322591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pagina 43 t/m 51</a:t>
            </a:r>
          </a:p>
          <a:p>
            <a:pPr marL="0" indent="0">
              <a:buNone/>
            </a:pPr>
            <a:r>
              <a:rPr lang="nl-NL" sz="4000" dirty="0"/>
              <a:t>11, 16, 20, 21, 26 en 32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Picture 4" descr="https://s.s-bol.com/imgbase0/imagebase3/large/FC/3/7/3/1/92000000224713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15" y="2005006"/>
            <a:ext cx="2804886" cy="400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478756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6E5E1F-081D-45A1-AFA1-2F03FDA9B1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47a28104-336f-447d-946e-e305ac2bcd47"/>
    <ds:schemaRef ds:uri="http://schemas.openxmlformats.org/package/2006/metadata/core-properties"/>
    <ds:schemaRef ds:uri="34354c1b-6b8c-435b-ad50-990538c19557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4546</TotalTime>
  <Words>535</Words>
  <Application>Microsoft Office PowerPoint</Application>
  <PresentationFormat>Breedbeeld</PresentationFormat>
  <Paragraphs>202</Paragraphs>
  <Slides>21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7" baseType="lpstr">
      <vt:lpstr>Arial</vt:lpstr>
      <vt:lpstr>Bradley Hand ITC</vt:lpstr>
      <vt:lpstr>Calibri</vt:lpstr>
      <vt:lpstr>Calibri Light</vt:lpstr>
      <vt:lpstr>Wingdings</vt:lpstr>
      <vt:lpstr>Thema1</vt:lpstr>
      <vt:lpstr>Doelgroepanalyse (deel 2)</vt:lpstr>
      <vt:lpstr>Doelgroepanalyse (deel 2)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Exploitatiebegroting     </vt:lpstr>
      <vt:lpstr>Exploitatiebegroting     (pagina 36)</vt:lpstr>
      <vt:lpstr>Exploitatiebegroting     (pagina 36)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55</cp:revision>
  <dcterms:created xsi:type="dcterms:W3CDTF">2017-09-05T13:31:36Z</dcterms:created>
  <dcterms:modified xsi:type="dcterms:W3CDTF">2020-12-04T09:56:41Z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