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2"/>
  </p:notesMasterIdLst>
  <p:handoutMasterIdLst>
    <p:handoutMasterId r:id="rId23"/>
  </p:handoutMasterIdLst>
  <p:sldIdLst>
    <p:sldId id="256" r:id="rId2"/>
    <p:sldId id="385" r:id="rId3"/>
    <p:sldId id="419" r:id="rId4"/>
    <p:sldId id="413" r:id="rId5"/>
    <p:sldId id="414" r:id="rId6"/>
    <p:sldId id="415" r:id="rId7"/>
    <p:sldId id="418" r:id="rId8"/>
    <p:sldId id="416" r:id="rId9"/>
    <p:sldId id="389" r:id="rId10"/>
    <p:sldId id="417" r:id="rId11"/>
    <p:sldId id="393" r:id="rId12"/>
    <p:sldId id="408" r:id="rId13"/>
    <p:sldId id="412" r:id="rId14"/>
    <p:sldId id="421" r:id="rId15"/>
    <p:sldId id="420" r:id="rId16"/>
    <p:sldId id="407" r:id="rId17"/>
    <p:sldId id="403" r:id="rId18"/>
    <p:sldId id="321" r:id="rId19"/>
    <p:sldId id="291" r:id="rId20"/>
    <p:sldId id="294" r:id="rId2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86"/>
    <p:restoredTop sz="94828"/>
  </p:normalViewPr>
  <p:slideViewPr>
    <p:cSldViewPr snapToGrid="0" snapToObjects="1">
      <p:cViewPr varScale="1">
        <p:scale>
          <a:sx n="104" d="100"/>
          <a:sy n="104" d="100"/>
        </p:scale>
        <p:origin x="816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A844F050-2426-934E-B3FB-D0E7EEBD96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01D3CB5-D85D-1E44-8589-DE6C7109683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336D08-D52F-1244-9A4E-06402F6B2D98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9D0112B-6BB0-CE49-B874-D2A59C2841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E33AC5D-FDE5-1F43-9848-35EC52D002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70FF0-F74D-1C43-AF55-45FCFDBEAB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0727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D4999-5D35-8B42-B6B5-2FEB9BFE7AB8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468E7-66F3-AB42-8609-EC5F536219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5186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97714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Exempli</a:t>
            </a:r>
            <a:r>
              <a:rPr lang="nl-NL" dirty="0"/>
              <a:t> </a:t>
            </a:r>
            <a:r>
              <a:rPr lang="nl-NL" dirty="0" err="1"/>
              <a:t>gratia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50125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Exempli</a:t>
            </a:r>
            <a:r>
              <a:rPr lang="nl-NL" dirty="0"/>
              <a:t> </a:t>
            </a:r>
            <a:r>
              <a:rPr lang="nl-NL" dirty="0" err="1"/>
              <a:t>gratia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1281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419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0348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255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Exempli</a:t>
            </a:r>
            <a:r>
              <a:rPr lang="nl-NL" dirty="0"/>
              <a:t> </a:t>
            </a:r>
            <a:r>
              <a:rPr lang="nl-NL" dirty="0" err="1"/>
              <a:t>gratia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2430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Exempli</a:t>
            </a:r>
            <a:r>
              <a:rPr lang="nl-NL" dirty="0"/>
              <a:t> </a:t>
            </a:r>
            <a:r>
              <a:rPr lang="nl-NL" dirty="0" err="1"/>
              <a:t>gratia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62291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Exempli</a:t>
            </a:r>
            <a:r>
              <a:rPr lang="nl-NL" dirty="0"/>
              <a:t> </a:t>
            </a:r>
            <a:r>
              <a:rPr lang="nl-NL" dirty="0" err="1"/>
              <a:t>gratia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80733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Exempli</a:t>
            </a:r>
            <a:r>
              <a:rPr lang="nl-NL" dirty="0"/>
              <a:t> </a:t>
            </a:r>
            <a:r>
              <a:rPr lang="nl-NL" dirty="0" err="1"/>
              <a:t>gratia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90095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Exempli</a:t>
            </a:r>
            <a:r>
              <a:rPr lang="nl-NL" dirty="0"/>
              <a:t> </a:t>
            </a:r>
            <a:r>
              <a:rPr lang="nl-NL" dirty="0" err="1"/>
              <a:t>gratia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8925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173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86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07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074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41E54C8-836F-A447-8F53-1D7FF0DE8B4B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nl-N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60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76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7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65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37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26-11-2020</a:t>
            </a:fld>
            <a:endParaRPr lang="nl-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050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41E54C8-836F-A447-8F53-1D7FF0DE8B4B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47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A5C3E-D953-EA46-ACED-690FD0F30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B1 </a:t>
            </a:r>
            <a:r>
              <a:rPr lang="nl-NL" dirty="0" err="1"/>
              <a:t>Conversation</a:t>
            </a:r>
            <a:br>
              <a:rPr lang="nl-NL" dirty="0"/>
            </a:br>
            <a:r>
              <a:rPr lang="nl-NL" dirty="0" err="1"/>
              <a:t>Interviewing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3903317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4" y="1247887"/>
            <a:ext cx="9382651" cy="3157858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nl-NL" dirty="0"/>
              <a:t>Vanavond eten we hamburgers.</a:t>
            </a:r>
          </a:p>
          <a:p>
            <a:pPr lvl="1"/>
            <a:r>
              <a:rPr lang="nl-NL" dirty="0" err="1"/>
              <a:t>We’re</a:t>
            </a:r>
            <a:r>
              <a:rPr lang="nl-NL" dirty="0"/>
              <a:t> </a:t>
            </a:r>
            <a:r>
              <a:rPr lang="nl-NL" dirty="0" err="1"/>
              <a:t>eating</a:t>
            </a:r>
            <a:r>
              <a:rPr lang="nl-NL" dirty="0"/>
              <a:t> burgers </a:t>
            </a:r>
            <a:r>
              <a:rPr lang="nl-NL" dirty="0" err="1"/>
              <a:t>tonight</a:t>
            </a:r>
            <a:r>
              <a:rPr lang="nl-NL" dirty="0"/>
              <a:t>.</a:t>
            </a:r>
          </a:p>
          <a:p>
            <a:pPr marL="457200" indent="-457200">
              <a:buAutoNum type="arabicPeriod"/>
            </a:pPr>
            <a:r>
              <a:rPr lang="nl-NL" dirty="0"/>
              <a:t>Komende winter kijken we veel naar </a:t>
            </a:r>
            <a:r>
              <a:rPr lang="nl-NL" dirty="0" err="1"/>
              <a:t>Netflix</a:t>
            </a:r>
            <a:r>
              <a:rPr lang="nl-NL" dirty="0"/>
              <a:t>.</a:t>
            </a:r>
          </a:p>
          <a:p>
            <a:pPr lvl="1"/>
            <a:r>
              <a:rPr lang="nl-NL" dirty="0" err="1"/>
              <a:t>This</a:t>
            </a:r>
            <a:r>
              <a:rPr lang="nl-NL" dirty="0"/>
              <a:t> winter, </a:t>
            </a:r>
            <a:r>
              <a:rPr lang="nl-NL" dirty="0" err="1"/>
              <a:t>we’re</a:t>
            </a:r>
            <a:r>
              <a:rPr lang="nl-NL" dirty="0"/>
              <a:t> </a:t>
            </a:r>
            <a:r>
              <a:rPr lang="nl-NL" dirty="0" err="1"/>
              <a:t>going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watch</a:t>
            </a:r>
            <a:r>
              <a:rPr lang="nl-NL" dirty="0"/>
              <a:t> a lot of </a:t>
            </a:r>
            <a:r>
              <a:rPr lang="nl-NL" dirty="0" err="1"/>
              <a:t>Netflix</a:t>
            </a:r>
            <a:r>
              <a:rPr lang="nl-NL" dirty="0"/>
              <a:t>/ </a:t>
            </a:r>
            <a:r>
              <a:rPr lang="nl-NL" dirty="0" err="1"/>
              <a:t>we’re</a:t>
            </a:r>
            <a:r>
              <a:rPr lang="nl-NL" dirty="0"/>
              <a:t> </a:t>
            </a:r>
            <a:r>
              <a:rPr lang="nl-NL" dirty="0" err="1"/>
              <a:t>going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watch</a:t>
            </a:r>
            <a:r>
              <a:rPr lang="nl-NL" dirty="0"/>
              <a:t> </a:t>
            </a:r>
            <a:r>
              <a:rPr lang="nl-NL" dirty="0" err="1"/>
              <a:t>Netflix</a:t>
            </a:r>
            <a:r>
              <a:rPr lang="nl-NL" dirty="0"/>
              <a:t> a lot.</a:t>
            </a:r>
          </a:p>
          <a:p>
            <a:pPr marL="457200" indent="-457200">
              <a:buAutoNum type="arabicPeriod"/>
            </a:pPr>
            <a:r>
              <a:rPr lang="nl-NL" dirty="0"/>
              <a:t>De school begint morgen om 9 uur.</a:t>
            </a:r>
          </a:p>
          <a:p>
            <a:pPr lvl="1"/>
            <a:r>
              <a:rPr lang="nl-NL" dirty="0"/>
              <a:t>School starts at 9am </a:t>
            </a:r>
            <a:r>
              <a:rPr lang="nl-NL" dirty="0" err="1"/>
              <a:t>tomorrow</a:t>
            </a:r>
            <a:r>
              <a:rPr lang="nl-NL" dirty="0"/>
              <a:t>.</a:t>
            </a:r>
          </a:p>
          <a:p>
            <a:pPr marL="457200" indent="-457200">
              <a:buAutoNum type="arabicPeriod"/>
            </a:pPr>
            <a:r>
              <a:rPr lang="nl-NL" dirty="0"/>
              <a:t>In de zomer wordt het weer warm.</a:t>
            </a:r>
          </a:p>
          <a:p>
            <a:pPr lvl="1"/>
            <a:r>
              <a:rPr lang="nl-NL" dirty="0"/>
              <a:t>It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warm </a:t>
            </a:r>
            <a:r>
              <a:rPr lang="nl-NL" dirty="0" err="1"/>
              <a:t>again</a:t>
            </a:r>
            <a:r>
              <a:rPr lang="nl-NL" dirty="0"/>
              <a:t> in Summer.</a:t>
            </a:r>
          </a:p>
          <a:p>
            <a:endParaRPr lang="nl-NL" sz="3200" dirty="0"/>
          </a:p>
          <a:p>
            <a:endParaRPr lang="nl-NL" sz="1800" b="1" dirty="0"/>
          </a:p>
          <a:p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558" y="343169"/>
            <a:ext cx="10253169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Future</a:t>
            </a:r>
            <a:r>
              <a:rPr lang="nl-NL" sz="6000" dirty="0"/>
              <a:t> - </a:t>
            </a:r>
            <a:r>
              <a:rPr lang="nl-NL" sz="6000" dirty="0" err="1"/>
              <a:t>exercise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1697066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Language </a:t>
            </a:r>
            <a:r>
              <a:rPr lang="nl-NL" dirty="0" err="1"/>
              <a:t>practice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9037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26101" y="1173893"/>
            <a:ext cx="9575748" cy="4732010"/>
          </a:xfrm>
        </p:spPr>
        <p:txBody>
          <a:bodyPr>
            <a:noAutofit/>
          </a:bodyPr>
          <a:lstStyle/>
          <a:p>
            <a:r>
              <a:rPr lang="nl-NL" sz="2200" dirty="0"/>
              <a:t>Interview </a:t>
            </a:r>
            <a:r>
              <a:rPr lang="nl-NL" sz="2200" dirty="0" err="1"/>
              <a:t>your</a:t>
            </a:r>
            <a:r>
              <a:rPr lang="nl-NL" sz="2200" dirty="0"/>
              <a:t> </a:t>
            </a:r>
            <a:r>
              <a:rPr lang="nl-NL" sz="2200" dirty="0" err="1"/>
              <a:t>classmate</a:t>
            </a:r>
            <a:r>
              <a:rPr lang="nl-NL" sz="2200" dirty="0"/>
              <a:t> </a:t>
            </a:r>
            <a:r>
              <a:rPr lang="nl-NL" sz="2200" dirty="0" err="1"/>
              <a:t>about</a:t>
            </a:r>
            <a:r>
              <a:rPr lang="nl-NL" sz="2200" dirty="0"/>
              <a:t> </a:t>
            </a:r>
            <a:r>
              <a:rPr lang="nl-NL" sz="2200" dirty="0" err="1"/>
              <a:t>their</a:t>
            </a:r>
            <a:r>
              <a:rPr lang="nl-NL" sz="2200" dirty="0"/>
              <a:t> </a:t>
            </a:r>
            <a:r>
              <a:rPr lang="nl-NL" sz="2200" dirty="0" err="1"/>
              <a:t>internship</a:t>
            </a:r>
            <a:r>
              <a:rPr lang="nl-NL" sz="2200" dirty="0"/>
              <a:t>. </a:t>
            </a:r>
            <a:r>
              <a:rPr lang="nl-NL" sz="2200" dirty="0" err="1"/>
              <a:t>Prepare</a:t>
            </a:r>
            <a:r>
              <a:rPr lang="nl-NL" sz="2200" dirty="0"/>
              <a:t> at </a:t>
            </a:r>
            <a:r>
              <a:rPr lang="nl-NL" sz="2200" dirty="0" err="1"/>
              <a:t>least</a:t>
            </a:r>
            <a:r>
              <a:rPr lang="nl-NL" sz="2200" dirty="0"/>
              <a:t> 10 </a:t>
            </a:r>
            <a:r>
              <a:rPr lang="nl-NL" sz="2200" dirty="0" err="1"/>
              <a:t>questions</a:t>
            </a:r>
            <a:r>
              <a:rPr lang="nl-NL" sz="2200" dirty="0"/>
              <a:t>. </a:t>
            </a:r>
            <a:r>
              <a:rPr lang="nl-NL" sz="2200" dirty="0" err="1"/>
              <a:t>Use</a:t>
            </a:r>
            <a:r>
              <a:rPr lang="nl-NL" sz="2200" dirty="0"/>
              <a:t> Wh- </a:t>
            </a:r>
            <a:r>
              <a:rPr lang="nl-NL" sz="2200" dirty="0" err="1"/>
              <a:t>and</a:t>
            </a:r>
            <a:r>
              <a:rPr lang="nl-NL" sz="2200" dirty="0"/>
              <a:t> H-</a:t>
            </a:r>
            <a:r>
              <a:rPr lang="nl-NL" sz="2200" dirty="0" err="1"/>
              <a:t>questions</a:t>
            </a:r>
            <a:r>
              <a:rPr lang="nl-NL" sz="2200" dirty="0"/>
              <a:t>.</a:t>
            </a:r>
          </a:p>
          <a:p>
            <a:r>
              <a:rPr lang="nl-NL" sz="2200" dirty="0" err="1"/>
              <a:t>You</a:t>
            </a:r>
            <a:r>
              <a:rPr lang="nl-NL" sz="2200" dirty="0"/>
              <a:t> </a:t>
            </a:r>
            <a:r>
              <a:rPr lang="nl-NL" sz="2200" dirty="0" err="1"/>
              <a:t>can</a:t>
            </a:r>
            <a:r>
              <a:rPr lang="nl-NL" sz="2200" dirty="0"/>
              <a:t> </a:t>
            </a:r>
            <a:r>
              <a:rPr lang="nl-NL" sz="2200" dirty="0" err="1"/>
              <a:t>ask</a:t>
            </a:r>
            <a:r>
              <a:rPr lang="nl-NL" sz="2200" dirty="0"/>
              <a:t> </a:t>
            </a:r>
            <a:r>
              <a:rPr lang="nl-NL" sz="2200" dirty="0" err="1"/>
              <a:t>about</a:t>
            </a:r>
            <a:r>
              <a:rPr lang="nl-NL" sz="2200" dirty="0"/>
              <a:t> e.g.:</a:t>
            </a:r>
          </a:p>
          <a:p>
            <a:pPr marL="457200" indent="-457200">
              <a:buFontTx/>
              <a:buChar char="-"/>
            </a:pPr>
            <a:r>
              <a:rPr lang="nl-NL" sz="2200" dirty="0"/>
              <a:t>Bij welke organisatie heb je stage gelopen? Organisatie beschrijven.</a:t>
            </a:r>
          </a:p>
          <a:p>
            <a:pPr marL="457200" indent="-457200">
              <a:buFontTx/>
              <a:buChar char="-"/>
            </a:pPr>
            <a:r>
              <a:rPr lang="nl-NL" sz="2200" dirty="0"/>
              <a:t>Waarom had je voor deze organisatie gekozen? Hoe had je hem gevonden?</a:t>
            </a:r>
          </a:p>
          <a:p>
            <a:pPr marL="457200" indent="-457200">
              <a:buFontTx/>
              <a:buChar char="-"/>
            </a:pPr>
            <a:r>
              <a:rPr lang="nl-NL" sz="2200" dirty="0"/>
              <a:t>Wat verwachtte je te leren?</a:t>
            </a:r>
          </a:p>
          <a:p>
            <a:pPr marL="457200" indent="-457200">
              <a:buFontTx/>
              <a:buChar char="-"/>
            </a:pPr>
            <a:r>
              <a:rPr lang="nl-NL" sz="2200" dirty="0"/>
              <a:t>Wat was je eerste indruk?</a:t>
            </a:r>
          </a:p>
          <a:p>
            <a:pPr marL="457200" indent="-457200">
              <a:buFontTx/>
              <a:buChar char="-"/>
            </a:pPr>
            <a:r>
              <a:rPr lang="nl-NL" sz="2200" dirty="0"/>
              <a:t>Wat werd er van je verwacht?</a:t>
            </a:r>
          </a:p>
          <a:p>
            <a:pPr marL="457200" indent="-457200">
              <a:buFontTx/>
              <a:buChar char="-"/>
            </a:pPr>
            <a:r>
              <a:rPr lang="nl-NL" sz="2200" dirty="0"/>
              <a:t>Had je al ervaring?</a:t>
            </a:r>
          </a:p>
          <a:p>
            <a:pPr marL="457200" indent="-457200">
              <a:buFontTx/>
              <a:buChar char="-"/>
            </a:pPr>
            <a:r>
              <a:rPr lang="nl-NL" sz="2200" dirty="0"/>
              <a:t>Etc. etc. </a:t>
            </a:r>
            <a:r>
              <a:rPr lang="nl-NL" sz="2200" dirty="0" err="1"/>
              <a:t>be</a:t>
            </a:r>
            <a:r>
              <a:rPr lang="nl-NL" sz="2200" dirty="0"/>
              <a:t> </a:t>
            </a:r>
            <a:r>
              <a:rPr lang="nl-NL" sz="2200" dirty="0" err="1"/>
              <a:t>inquisitive</a:t>
            </a:r>
            <a:r>
              <a:rPr lang="nl-NL" sz="2200" dirty="0"/>
              <a:t>, </a:t>
            </a:r>
            <a:r>
              <a:rPr lang="nl-NL" sz="2200" dirty="0" err="1"/>
              <a:t>creative</a:t>
            </a:r>
            <a:r>
              <a:rPr lang="nl-NL" sz="2200" dirty="0"/>
              <a:t> </a:t>
            </a:r>
            <a:r>
              <a:rPr lang="nl-NL" sz="2200" dirty="0" err="1"/>
              <a:t>and</a:t>
            </a:r>
            <a:r>
              <a:rPr lang="nl-NL" sz="2200" dirty="0"/>
              <a:t> </a:t>
            </a:r>
            <a:r>
              <a:rPr lang="nl-NL" sz="2200" dirty="0" err="1"/>
              <a:t>original</a:t>
            </a:r>
            <a:r>
              <a:rPr lang="nl-NL" sz="2900" dirty="0"/>
              <a:t>. </a:t>
            </a:r>
          </a:p>
          <a:p>
            <a:endParaRPr lang="nl-NL" sz="1800" b="1" dirty="0"/>
          </a:p>
          <a:p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6102" y="397090"/>
            <a:ext cx="9032050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Interviewing</a:t>
            </a:r>
            <a:r>
              <a:rPr lang="nl-NL" sz="6000" dirty="0"/>
              <a:t> – past </a:t>
            </a:r>
            <a:r>
              <a:rPr lang="nl-NL" sz="6000" dirty="0" err="1"/>
              <a:t>tense</a:t>
            </a:r>
            <a:endParaRPr lang="nl-NL" sz="6000" dirty="0"/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831C740E-DB1B-2D48-8912-30496D170BC4}"/>
              </a:ext>
            </a:extLst>
          </p:cNvPr>
          <p:cNvSpPr txBox="1">
            <a:spLocks/>
          </p:cNvSpPr>
          <p:nvPr/>
        </p:nvSpPr>
        <p:spPr>
          <a:xfrm>
            <a:off x="2167664" y="5905903"/>
            <a:ext cx="9382651" cy="39419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i="1" dirty="0" err="1"/>
              <a:t>Prepare</a:t>
            </a:r>
            <a:r>
              <a:rPr lang="nl-NL" i="1" dirty="0"/>
              <a:t> </a:t>
            </a:r>
            <a:r>
              <a:rPr lang="nl-NL" i="1" dirty="0" err="1"/>
              <a:t>the</a:t>
            </a:r>
            <a:r>
              <a:rPr lang="nl-NL" i="1" dirty="0"/>
              <a:t> interview </a:t>
            </a:r>
            <a:r>
              <a:rPr lang="nl-NL" i="1" dirty="0" err="1"/>
              <a:t>and</a:t>
            </a:r>
            <a:r>
              <a:rPr lang="nl-NL" i="1" dirty="0"/>
              <a:t> </a:t>
            </a:r>
            <a:r>
              <a:rPr lang="nl-NL" i="1" dirty="0" err="1"/>
              <a:t>practice</a:t>
            </a:r>
            <a:r>
              <a:rPr lang="nl-NL" i="1" dirty="0"/>
              <a:t> it. </a:t>
            </a:r>
            <a:r>
              <a:rPr lang="nl-NL" i="1" dirty="0" err="1"/>
              <a:t>Each</a:t>
            </a:r>
            <a:r>
              <a:rPr lang="nl-NL" i="1" dirty="0"/>
              <a:t> interview takes at </a:t>
            </a:r>
            <a:r>
              <a:rPr lang="nl-NL" i="1" dirty="0" err="1"/>
              <a:t>least</a:t>
            </a:r>
            <a:r>
              <a:rPr lang="nl-NL" i="1" dirty="0"/>
              <a:t> 5 minutes. Swap </a:t>
            </a:r>
            <a:r>
              <a:rPr lang="nl-NL" i="1" dirty="0" err="1"/>
              <a:t>roles</a:t>
            </a:r>
            <a:r>
              <a:rPr lang="nl-NL" i="1" dirty="0"/>
              <a:t>. Record </a:t>
            </a:r>
            <a:r>
              <a:rPr lang="nl-NL" i="1" dirty="0" err="1"/>
              <a:t>both</a:t>
            </a:r>
            <a:r>
              <a:rPr lang="nl-NL" i="1" dirty="0"/>
              <a:t> interviews</a:t>
            </a:r>
            <a:r>
              <a:rPr lang="nl-NL" dirty="0"/>
              <a:t>.</a:t>
            </a:r>
            <a:endParaRPr lang="nl-NL" sz="1800" dirty="0"/>
          </a:p>
          <a:p>
            <a:pPr marL="342900" indent="-342900">
              <a:buAutoNum type="arabicPeriod"/>
            </a:pPr>
            <a:endParaRPr lang="nl-NL" sz="1800" dirty="0"/>
          </a:p>
          <a:p>
            <a:pPr marL="342900" indent="-342900">
              <a:buAutoNum type="arabicPeriod"/>
            </a:pPr>
            <a:endParaRPr lang="nl-NL" sz="1800" dirty="0"/>
          </a:p>
          <a:p>
            <a:endParaRPr lang="nl-NL" sz="3200" dirty="0"/>
          </a:p>
          <a:p>
            <a:endParaRPr lang="nl-NL" sz="1800" b="1" dirty="0"/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372642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26101" y="1173893"/>
            <a:ext cx="9382651" cy="4732010"/>
          </a:xfrm>
        </p:spPr>
        <p:txBody>
          <a:bodyPr>
            <a:noAutofit/>
          </a:bodyPr>
          <a:lstStyle/>
          <a:p>
            <a:r>
              <a:rPr lang="nl-NL" sz="2900" dirty="0"/>
              <a:t>Interview </a:t>
            </a:r>
            <a:r>
              <a:rPr lang="nl-NL" sz="2900" dirty="0" err="1"/>
              <a:t>your</a:t>
            </a:r>
            <a:r>
              <a:rPr lang="nl-NL" sz="2900" dirty="0"/>
              <a:t> </a:t>
            </a:r>
            <a:r>
              <a:rPr lang="nl-NL" sz="2900" dirty="0" err="1"/>
              <a:t>classmate</a:t>
            </a:r>
            <a:r>
              <a:rPr lang="nl-NL" sz="2900" dirty="0"/>
              <a:t> </a:t>
            </a:r>
            <a:r>
              <a:rPr lang="nl-NL" sz="2900" dirty="0" err="1"/>
              <a:t>about</a:t>
            </a:r>
            <a:r>
              <a:rPr lang="nl-NL" sz="2900" dirty="0"/>
              <a:t> </a:t>
            </a:r>
            <a:r>
              <a:rPr lang="nl-NL" sz="2900" dirty="0" err="1"/>
              <a:t>their</a:t>
            </a:r>
            <a:r>
              <a:rPr lang="nl-NL" sz="2900" dirty="0"/>
              <a:t> </a:t>
            </a:r>
            <a:r>
              <a:rPr lang="nl-NL" sz="2900" dirty="0" err="1"/>
              <a:t>education</a:t>
            </a:r>
            <a:r>
              <a:rPr lang="nl-NL" sz="2900" dirty="0"/>
              <a:t> </a:t>
            </a:r>
            <a:r>
              <a:rPr lang="nl-NL" sz="2900" dirty="0" err="1"/>
              <a:t>and</a:t>
            </a:r>
            <a:r>
              <a:rPr lang="nl-NL" sz="2900" dirty="0"/>
              <a:t> </a:t>
            </a:r>
            <a:r>
              <a:rPr lang="nl-NL" sz="2900" dirty="0" err="1"/>
              <a:t>near</a:t>
            </a:r>
            <a:r>
              <a:rPr lang="nl-NL" sz="2900" dirty="0"/>
              <a:t> </a:t>
            </a:r>
            <a:r>
              <a:rPr lang="nl-NL" sz="2900" dirty="0" err="1"/>
              <a:t>future</a:t>
            </a:r>
            <a:r>
              <a:rPr lang="nl-NL" sz="2900" dirty="0"/>
              <a:t>. </a:t>
            </a:r>
          </a:p>
          <a:p>
            <a:r>
              <a:rPr lang="nl-NL" sz="2900" dirty="0" err="1"/>
              <a:t>You</a:t>
            </a:r>
            <a:r>
              <a:rPr lang="nl-NL" sz="2900" dirty="0"/>
              <a:t> </a:t>
            </a:r>
            <a:r>
              <a:rPr lang="nl-NL" sz="2900" dirty="0" err="1"/>
              <a:t>can</a:t>
            </a:r>
            <a:r>
              <a:rPr lang="nl-NL" sz="2900" dirty="0"/>
              <a:t> </a:t>
            </a:r>
            <a:r>
              <a:rPr lang="nl-NL" sz="2900" dirty="0" err="1"/>
              <a:t>ask</a:t>
            </a:r>
            <a:r>
              <a:rPr lang="nl-NL" sz="2900" dirty="0"/>
              <a:t> </a:t>
            </a:r>
            <a:r>
              <a:rPr lang="nl-NL" sz="2900" dirty="0" err="1"/>
              <a:t>about</a:t>
            </a:r>
            <a:r>
              <a:rPr lang="nl-NL" sz="2900" dirty="0"/>
              <a:t> e.g.:</a:t>
            </a:r>
          </a:p>
          <a:p>
            <a:pPr marL="457200" indent="-457200">
              <a:buFontTx/>
              <a:buChar char="-"/>
            </a:pPr>
            <a:r>
              <a:rPr lang="nl-NL" sz="2900" dirty="0"/>
              <a:t>Waarom gekozen voor de opleiding</a:t>
            </a:r>
          </a:p>
          <a:p>
            <a:pPr marL="457200" indent="-457200">
              <a:buFontTx/>
              <a:buChar char="-"/>
            </a:pPr>
            <a:r>
              <a:rPr lang="nl-NL" sz="2900" dirty="0"/>
              <a:t>Wat leuk/minder leuk?</a:t>
            </a:r>
          </a:p>
          <a:p>
            <a:pPr marL="457200" indent="-457200">
              <a:buFontTx/>
              <a:buChar char="-"/>
            </a:pPr>
            <a:r>
              <a:rPr lang="nl-NL" sz="2900" dirty="0"/>
              <a:t>Wat leer je er?</a:t>
            </a:r>
          </a:p>
          <a:p>
            <a:pPr marL="457200" indent="-457200">
              <a:buFontTx/>
              <a:buChar char="-"/>
            </a:pPr>
            <a:r>
              <a:rPr lang="nl-NL" sz="2900" dirty="0"/>
              <a:t>Wat ga je doen na deze opleiding?</a:t>
            </a:r>
          </a:p>
          <a:p>
            <a:r>
              <a:rPr lang="nl-NL" sz="2900" dirty="0"/>
              <a:t>Etc. etc. </a:t>
            </a:r>
            <a:r>
              <a:rPr lang="nl-NL" sz="2900" dirty="0" err="1"/>
              <a:t>be</a:t>
            </a:r>
            <a:r>
              <a:rPr lang="nl-NL" sz="2900" dirty="0"/>
              <a:t> </a:t>
            </a:r>
            <a:r>
              <a:rPr lang="nl-NL" sz="2900" dirty="0" err="1"/>
              <a:t>inquisitive</a:t>
            </a:r>
            <a:r>
              <a:rPr lang="nl-NL" sz="2900" dirty="0"/>
              <a:t>, </a:t>
            </a:r>
            <a:r>
              <a:rPr lang="nl-NL" sz="2900" dirty="0" err="1"/>
              <a:t>creative</a:t>
            </a:r>
            <a:r>
              <a:rPr lang="nl-NL" sz="2900" dirty="0"/>
              <a:t> </a:t>
            </a:r>
            <a:r>
              <a:rPr lang="nl-NL" sz="2900" dirty="0" err="1"/>
              <a:t>and</a:t>
            </a:r>
            <a:r>
              <a:rPr lang="nl-NL" sz="2900" dirty="0"/>
              <a:t> </a:t>
            </a:r>
            <a:r>
              <a:rPr lang="nl-NL" sz="2900" dirty="0" err="1"/>
              <a:t>original</a:t>
            </a:r>
            <a:r>
              <a:rPr lang="nl-NL" sz="2900" dirty="0"/>
              <a:t>. </a:t>
            </a:r>
          </a:p>
          <a:p>
            <a:endParaRPr lang="nl-NL" sz="3200" b="1" dirty="0"/>
          </a:p>
          <a:p>
            <a:endParaRPr lang="nl-NL" sz="3200" dirty="0"/>
          </a:p>
          <a:p>
            <a:endParaRPr lang="nl-NL" sz="3200" dirty="0"/>
          </a:p>
          <a:p>
            <a:endParaRPr lang="nl-NL" sz="1800" b="1" dirty="0"/>
          </a:p>
          <a:p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6102" y="397090"/>
            <a:ext cx="9032050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Interviewing</a:t>
            </a:r>
            <a:r>
              <a:rPr lang="nl-NL" sz="6000" dirty="0"/>
              <a:t> - </a:t>
            </a:r>
            <a:r>
              <a:rPr lang="nl-NL" sz="6000" dirty="0" err="1"/>
              <a:t>future</a:t>
            </a:r>
            <a:endParaRPr lang="nl-NL" sz="6000" dirty="0"/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E4EB8FE5-C136-E044-8FD8-0290BFF3ADAF}"/>
              </a:ext>
            </a:extLst>
          </p:cNvPr>
          <p:cNvSpPr txBox="1">
            <a:spLocks/>
          </p:cNvSpPr>
          <p:nvPr/>
        </p:nvSpPr>
        <p:spPr>
          <a:xfrm>
            <a:off x="2167664" y="5905903"/>
            <a:ext cx="9382651" cy="39419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i="1" dirty="0" err="1"/>
              <a:t>Prepare</a:t>
            </a:r>
            <a:r>
              <a:rPr lang="nl-NL" i="1" dirty="0"/>
              <a:t> </a:t>
            </a:r>
            <a:r>
              <a:rPr lang="nl-NL" i="1" dirty="0" err="1"/>
              <a:t>the</a:t>
            </a:r>
            <a:r>
              <a:rPr lang="nl-NL" i="1" dirty="0"/>
              <a:t> interview </a:t>
            </a:r>
            <a:r>
              <a:rPr lang="nl-NL" i="1" dirty="0" err="1"/>
              <a:t>and</a:t>
            </a:r>
            <a:r>
              <a:rPr lang="nl-NL" i="1" dirty="0"/>
              <a:t> </a:t>
            </a:r>
            <a:r>
              <a:rPr lang="nl-NL" i="1" dirty="0" err="1"/>
              <a:t>practice</a:t>
            </a:r>
            <a:r>
              <a:rPr lang="nl-NL" i="1" dirty="0"/>
              <a:t> it. </a:t>
            </a:r>
            <a:r>
              <a:rPr lang="nl-NL" i="1" dirty="0" err="1"/>
              <a:t>Each</a:t>
            </a:r>
            <a:r>
              <a:rPr lang="nl-NL" i="1" dirty="0"/>
              <a:t> interview takes at </a:t>
            </a:r>
            <a:r>
              <a:rPr lang="nl-NL" i="1" dirty="0" err="1"/>
              <a:t>least</a:t>
            </a:r>
            <a:r>
              <a:rPr lang="nl-NL" i="1" dirty="0"/>
              <a:t> 5 minutes. Swap </a:t>
            </a:r>
            <a:r>
              <a:rPr lang="nl-NL" i="1" dirty="0" err="1"/>
              <a:t>roles</a:t>
            </a:r>
            <a:r>
              <a:rPr lang="nl-NL" i="1" dirty="0"/>
              <a:t>. Record </a:t>
            </a:r>
            <a:r>
              <a:rPr lang="nl-NL" i="1" dirty="0" err="1"/>
              <a:t>both</a:t>
            </a:r>
            <a:r>
              <a:rPr lang="nl-NL" i="1" dirty="0"/>
              <a:t> interviews</a:t>
            </a:r>
            <a:r>
              <a:rPr lang="nl-NL" dirty="0"/>
              <a:t>.</a:t>
            </a:r>
            <a:endParaRPr lang="nl-NL" sz="1800" dirty="0"/>
          </a:p>
          <a:p>
            <a:pPr marL="342900" indent="-342900">
              <a:buAutoNum type="arabicPeriod"/>
            </a:pPr>
            <a:endParaRPr lang="nl-NL" sz="1800" dirty="0"/>
          </a:p>
          <a:p>
            <a:pPr marL="342900" indent="-342900">
              <a:buAutoNum type="arabicPeriod"/>
            </a:pPr>
            <a:endParaRPr lang="nl-NL" sz="1800" dirty="0"/>
          </a:p>
          <a:p>
            <a:endParaRPr lang="nl-NL" sz="3200" dirty="0"/>
          </a:p>
          <a:p>
            <a:endParaRPr lang="nl-NL" sz="1800" b="1" dirty="0"/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749374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26101" y="1173893"/>
            <a:ext cx="9382651" cy="4732010"/>
          </a:xfrm>
        </p:spPr>
        <p:txBody>
          <a:bodyPr>
            <a:noAutofit/>
          </a:bodyPr>
          <a:lstStyle/>
          <a:p>
            <a:r>
              <a:rPr lang="nl-NL" sz="2900" dirty="0"/>
              <a:t>Interview </a:t>
            </a:r>
            <a:r>
              <a:rPr lang="nl-NL" sz="2900" dirty="0" err="1"/>
              <a:t>your</a:t>
            </a:r>
            <a:r>
              <a:rPr lang="nl-NL" sz="2900" dirty="0"/>
              <a:t> </a:t>
            </a:r>
            <a:r>
              <a:rPr lang="nl-NL" sz="2900" dirty="0" err="1"/>
              <a:t>classmate</a:t>
            </a:r>
            <a:r>
              <a:rPr lang="nl-NL" sz="2900" dirty="0"/>
              <a:t> </a:t>
            </a:r>
            <a:r>
              <a:rPr lang="nl-NL" sz="2900" dirty="0" err="1"/>
              <a:t>about</a:t>
            </a:r>
            <a:r>
              <a:rPr lang="nl-NL" sz="2900" dirty="0"/>
              <a:t> </a:t>
            </a:r>
            <a:r>
              <a:rPr lang="nl-NL" sz="2900" dirty="0" err="1"/>
              <a:t>their</a:t>
            </a:r>
            <a:r>
              <a:rPr lang="nl-NL" sz="2900" dirty="0"/>
              <a:t> </a:t>
            </a:r>
            <a:r>
              <a:rPr lang="nl-NL" sz="2900" dirty="0" err="1"/>
              <a:t>education</a:t>
            </a:r>
            <a:r>
              <a:rPr lang="nl-NL" sz="2900" dirty="0"/>
              <a:t> </a:t>
            </a:r>
            <a:r>
              <a:rPr lang="nl-NL" sz="2900" dirty="0" err="1"/>
              <a:t>and</a:t>
            </a:r>
            <a:r>
              <a:rPr lang="nl-NL" sz="2900" dirty="0"/>
              <a:t> </a:t>
            </a:r>
            <a:r>
              <a:rPr lang="nl-NL" sz="2900" dirty="0" err="1"/>
              <a:t>near</a:t>
            </a:r>
            <a:r>
              <a:rPr lang="nl-NL" sz="2900" dirty="0"/>
              <a:t> </a:t>
            </a:r>
            <a:r>
              <a:rPr lang="nl-NL" sz="2900" dirty="0" err="1"/>
              <a:t>future</a:t>
            </a:r>
            <a:r>
              <a:rPr lang="nl-NL" sz="2900" dirty="0"/>
              <a:t>. </a:t>
            </a:r>
          </a:p>
          <a:p>
            <a:r>
              <a:rPr lang="nl-NL" sz="2900" dirty="0" err="1"/>
              <a:t>You</a:t>
            </a:r>
            <a:r>
              <a:rPr lang="nl-NL" sz="2900" dirty="0"/>
              <a:t> </a:t>
            </a:r>
            <a:r>
              <a:rPr lang="nl-NL" sz="2900" dirty="0" err="1"/>
              <a:t>can</a:t>
            </a:r>
            <a:r>
              <a:rPr lang="nl-NL" sz="2900" dirty="0"/>
              <a:t> </a:t>
            </a:r>
            <a:r>
              <a:rPr lang="nl-NL" sz="2900" dirty="0" err="1"/>
              <a:t>ask</a:t>
            </a:r>
            <a:r>
              <a:rPr lang="nl-NL" sz="2900" dirty="0"/>
              <a:t> </a:t>
            </a:r>
            <a:r>
              <a:rPr lang="nl-NL" sz="2900" dirty="0" err="1"/>
              <a:t>about</a:t>
            </a:r>
            <a:r>
              <a:rPr lang="nl-NL" sz="2900" dirty="0"/>
              <a:t> e.g.:</a:t>
            </a:r>
          </a:p>
          <a:p>
            <a:pPr marL="457200" indent="-457200">
              <a:buFontTx/>
              <a:buChar char="-"/>
            </a:pPr>
            <a:r>
              <a:rPr lang="nl-NL" sz="2900" dirty="0"/>
              <a:t>Waarom gekozen voor de opleiding</a:t>
            </a:r>
          </a:p>
          <a:p>
            <a:pPr marL="457200" indent="-457200">
              <a:buFontTx/>
              <a:buChar char="-"/>
            </a:pPr>
            <a:r>
              <a:rPr lang="nl-NL" sz="2900" dirty="0"/>
              <a:t>Wat leuk/minder leuk?</a:t>
            </a:r>
          </a:p>
          <a:p>
            <a:pPr marL="457200" indent="-457200">
              <a:buFontTx/>
              <a:buChar char="-"/>
            </a:pPr>
            <a:r>
              <a:rPr lang="nl-NL" sz="2900" dirty="0"/>
              <a:t>Wat leer je er?</a:t>
            </a:r>
          </a:p>
          <a:p>
            <a:pPr marL="457200" indent="-457200">
              <a:buFontTx/>
              <a:buChar char="-"/>
            </a:pPr>
            <a:r>
              <a:rPr lang="nl-NL" sz="2900" dirty="0"/>
              <a:t>Wat ga je doen na deze opleiding?</a:t>
            </a:r>
          </a:p>
          <a:p>
            <a:r>
              <a:rPr lang="nl-NL" sz="2900" dirty="0"/>
              <a:t>Etc. etc. </a:t>
            </a:r>
            <a:r>
              <a:rPr lang="nl-NL" sz="2900" dirty="0" err="1"/>
              <a:t>be</a:t>
            </a:r>
            <a:r>
              <a:rPr lang="nl-NL" sz="2900" dirty="0"/>
              <a:t> </a:t>
            </a:r>
            <a:r>
              <a:rPr lang="nl-NL" sz="2900" dirty="0" err="1"/>
              <a:t>inquisitive</a:t>
            </a:r>
            <a:r>
              <a:rPr lang="nl-NL" sz="2900" dirty="0"/>
              <a:t>, </a:t>
            </a:r>
            <a:r>
              <a:rPr lang="nl-NL" sz="2900" dirty="0" err="1"/>
              <a:t>creative</a:t>
            </a:r>
            <a:r>
              <a:rPr lang="nl-NL" sz="2900" dirty="0"/>
              <a:t> </a:t>
            </a:r>
            <a:r>
              <a:rPr lang="nl-NL" sz="2900" dirty="0" err="1"/>
              <a:t>and</a:t>
            </a:r>
            <a:r>
              <a:rPr lang="nl-NL" sz="2900" dirty="0"/>
              <a:t> </a:t>
            </a:r>
            <a:r>
              <a:rPr lang="nl-NL" sz="2900" dirty="0" err="1"/>
              <a:t>original</a:t>
            </a:r>
            <a:r>
              <a:rPr lang="nl-NL" sz="2900" dirty="0"/>
              <a:t>. </a:t>
            </a:r>
          </a:p>
          <a:p>
            <a:endParaRPr lang="nl-NL" sz="3200" b="1" dirty="0"/>
          </a:p>
          <a:p>
            <a:endParaRPr lang="nl-NL" sz="3200" dirty="0"/>
          </a:p>
          <a:p>
            <a:endParaRPr lang="nl-NL" sz="3200" dirty="0"/>
          </a:p>
          <a:p>
            <a:endParaRPr lang="nl-NL" sz="1800" b="1" dirty="0"/>
          </a:p>
          <a:p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6102" y="397090"/>
            <a:ext cx="9032050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Interviewing</a:t>
            </a:r>
            <a:r>
              <a:rPr lang="nl-NL" sz="6000" dirty="0"/>
              <a:t> - </a:t>
            </a:r>
            <a:r>
              <a:rPr lang="nl-NL" sz="6000" dirty="0" err="1"/>
              <a:t>future</a:t>
            </a:r>
            <a:endParaRPr lang="nl-NL" sz="6000" dirty="0"/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E4EB8FE5-C136-E044-8FD8-0290BFF3ADAF}"/>
              </a:ext>
            </a:extLst>
          </p:cNvPr>
          <p:cNvSpPr txBox="1">
            <a:spLocks/>
          </p:cNvSpPr>
          <p:nvPr/>
        </p:nvSpPr>
        <p:spPr>
          <a:xfrm>
            <a:off x="2167664" y="5905903"/>
            <a:ext cx="9382651" cy="39419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i="1" dirty="0" err="1"/>
              <a:t>Prepare</a:t>
            </a:r>
            <a:r>
              <a:rPr lang="nl-NL" i="1" dirty="0"/>
              <a:t> </a:t>
            </a:r>
            <a:r>
              <a:rPr lang="nl-NL" i="1" dirty="0" err="1"/>
              <a:t>the</a:t>
            </a:r>
            <a:r>
              <a:rPr lang="nl-NL" i="1" dirty="0"/>
              <a:t> interview </a:t>
            </a:r>
            <a:r>
              <a:rPr lang="nl-NL" i="1" dirty="0" err="1"/>
              <a:t>and</a:t>
            </a:r>
            <a:r>
              <a:rPr lang="nl-NL" i="1" dirty="0"/>
              <a:t> </a:t>
            </a:r>
            <a:r>
              <a:rPr lang="nl-NL" i="1" dirty="0" err="1"/>
              <a:t>practice</a:t>
            </a:r>
            <a:r>
              <a:rPr lang="nl-NL" i="1" dirty="0"/>
              <a:t> it. </a:t>
            </a:r>
            <a:r>
              <a:rPr lang="nl-NL" i="1" dirty="0" err="1"/>
              <a:t>Each</a:t>
            </a:r>
            <a:r>
              <a:rPr lang="nl-NL" i="1" dirty="0"/>
              <a:t> interview takes at </a:t>
            </a:r>
            <a:r>
              <a:rPr lang="nl-NL" i="1" dirty="0" err="1"/>
              <a:t>least</a:t>
            </a:r>
            <a:r>
              <a:rPr lang="nl-NL" i="1" dirty="0"/>
              <a:t> 5 minutes. Swap </a:t>
            </a:r>
            <a:r>
              <a:rPr lang="nl-NL" i="1" dirty="0" err="1"/>
              <a:t>roles</a:t>
            </a:r>
            <a:r>
              <a:rPr lang="nl-NL" i="1" dirty="0"/>
              <a:t>. Record </a:t>
            </a:r>
            <a:r>
              <a:rPr lang="nl-NL" i="1" dirty="0" err="1"/>
              <a:t>both</a:t>
            </a:r>
            <a:r>
              <a:rPr lang="nl-NL" i="1" dirty="0"/>
              <a:t> interviews</a:t>
            </a:r>
            <a:r>
              <a:rPr lang="nl-NL" dirty="0"/>
              <a:t>.</a:t>
            </a:r>
            <a:endParaRPr lang="nl-NL" sz="1800" dirty="0"/>
          </a:p>
          <a:p>
            <a:pPr marL="342900" indent="-342900">
              <a:buAutoNum type="arabicPeriod"/>
            </a:pPr>
            <a:endParaRPr lang="nl-NL" sz="1800" dirty="0"/>
          </a:p>
          <a:p>
            <a:pPr marL="342900" indent="-342900">
              <a:buAutoNum type="arabicPeriod"/>
            </a:pPr>
            <a:endParaRPr lang="nl-NL" sz="1800" dirty="0"/>
          </a:p>
          <a:p>
            <a:endParaRPr lang="nl-NL" sz="3200" dirty="0"/>
          </a:p>
          <a:p>
            <a:endParaRPr lang="nl-NL" sz="1800" b="1" dirty="0"/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055994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26101" y="1173893"/>
            <a:ext cx="9575748" cy="4732010"/>
          </a:xfrm>
        </p:spPr>
        <p:txBody>
          <a:bodyPr>
            <a:noAutofit/>
          </a:bodyPr>
          <a:lstStyle/>
          <a:p>
            <a:r>
              <a:rPr lang="nl-NL" sz="2200" dirty="0"/>
              <a:t>Interview </a:t>
            </a:r>
            <a:r>
              <a:rPr lang="nl-NL" sz="2200" dirty="0" err="1"/>
              <a:t>your</a:t>
            </a:r>
            <a:r>
              <a:rPr lang="nl-NL" sz="2200" dirty="0"/>
              <a:t> </a:t>
            </a:r>
            <a:r>
              <a:rPr lang="nl-NL" sz="2200" dirty="0" err="1"/>
              <a:t>classmate</a:t>
            </a:r>
            <a:r>
              <a:rPr lang="nl-NL" sz="2200" dirty="0"/>
              <a:t> </a:t>
            </a:r>
            <a:r>
              <a:rPr lang="nl-NL" sz="2200" dirty="0" err="1"/>
              <a:t>about</a:t>
            </a:r>
            <a:r>
              <a:rPr lang="nl-NL" sz="2200" dirty="0"/>
              <a:t> </a:t>
            </a:r>
            <a:r>
              <a:rPr lang="nl-NL" sz="2200" dirty="0" err="1"/>
              <a:t>their</a:t>
            </a:r>
            <a:r>
              <a:rPr lang="nl-NL" sz="2200" dirty="0"/>
              <a:t> </a:t>
            </a:r>
            <a:r>
              <a:rPr lang="nl-NL" sz="2200" dirty="0" err="1"/>
              <a:t>internship</a:t>
            </a:r>
            <a:r>
              <a:rPr lang="nl-NL" sz="2200" dirty="0"/>
              <a:t>. </a:t>
            </a:r>
            <a:r>
              <a:rPr lang="nl-NL" sz="2200" dirty="0" err="1"/>
              <a:t>Prepare</a:t>
            </a:r>
            <a:r>
              <a:rPr lang="nl-NL" sz="2200" dirty="0"/>
              <a:t> at </a:t>
            </a:r>
            <a:r>
              <a:rPr lang="nl-NL" sz="2200" dirty="0" err="1"/>
              <a:t>least</a:t>
            </a:r>
            <a:r>
              <a:rPr lang="nl-NL" sz="2200" dirty="0"/>
              <a:t> 10 </a:t>
            </a:r>
            <a:r>
              <a:rPr lang="nl-NL" sz="2200" dirty="0" err="1"/>
              <a:t>questions</a:t>
            </a:r>
            <a:r>
              <a:rPr lang="nl-NL" sz="2200" dirty="0"/>
              <a:t>. </a:t>
            </a:r>
            <a:r>
              <a:rPr lang="nl-NL" sz="2200" dirty="0" err="1"/>
              <a:t>Use</a:t>
            </a:r>
            <a:r>
              <a:rPr lang="nl-NL" sz="2200" dirty="0"/>
              <a:t> Wh- </a:t>
            </a:r>
            <a:r>
              <a:rPr lang="nl-NL" sz="2200" dirty="0" err="1"/>
              <a:t>and</a:t>
            </a:r>
            <a:r>
              <a:rPr lang="nl-NL" sz="2200" dirty="0"/>
              <a:t> H-</a:t>
            </a:r>
            <a:r>
              <a:rPr lang="nl-NL" sz="2200" dirty="0" err="1"/>
              <a:t>questions</a:t>
            </a:r>
            <a:r>
              <a:rPr lang="nl-NL" sz="2200" dirty="0"/>
              <a:t>.</a:t>
            </a:r>
          </a:p>
          <a:p>
            <a:r>
              <a:rPr lang="nl-NL" sz="2200" dirty="0" err="1"/>
              <a:t>You</a:t>
            </a:r>
            <a:r>
              <a:rPr lang="nl-NL" sz="2200" dirty="0"/>
              <a:t> </a:t>
            </a:r>
            <a:r>
              <a:rPr lang="nl-NL" sz="2200" dirty="0" err="1"/>
              <a:t>can</a:t>
            </a:r>
            <a:r>
              <a:rPr lang="nl-NL" sz="2200" dirty="0"/>
              <a:t> </a:t>
            </a:r>
            <a:r>
              <a:rPr lang="nl-NL" sz="2200" dirty="0" err="1"/>
              <a:t>ask</a:t>
            </a:r>
            <a:r>
              <a:rPr lang="nl-NL" sz="2200" dirty="0"/>
              <a:t> </a:t>
            </a:r>
            <a:r>
              <a:rPr lang="nl-NL" sz="2200" dirty="0" err="1"/>
              <a:t>about</a:t>
            </a:r>
            <a:r>
              <a:rPr lang="nl-NL" sz="2200" dirty="0"/>
              <a:t> e.g.:</a:t>
            </a:r>
          </a:p>
          <a:p>
            <a:pPr marL="457200" indent="-457200">
              <a:buFontTx/>
              <a:buChar char="-"/>
            </a:pPr>
            <a:r>
              <a:rPr lang="nl-NL" sz="2200" dirty="0"/>
              <a:t>Bij welke organisatie heb je stage gelopen? Organisatie beschrijven.</a:t>
            </a:r>
          </a:p>
          <a:p>
            <a:pPr marL="457200" indent="-457200">
              <a:buFontTx/>
              <a:buChar char="-"/>
            </a:pPr>
            <a:r>
              <a:rPr lang="nl-NL" sz="2200" dirty="0"/>
              <a:t>Waarom had je voor deze organisatie gekozen? Hoe had je hem gevonden?</a:t>
            </a:r>
          </a:p>
          <a:p>
            <a:pPr marL="457200" indent="-457200">
              <a:buFontTx/>
              <a:buChar char="-"/>
            </a:pPr>
            <a:r>
              <a:rPr lang="nl-NL" sz="2200" dirty="0"/>
              <a:t>Wat verwachtte je te leren?</a:t>
            </a:r>
          </a:p>
          <a:p>
            <a:pPr marL="457200" indent="-457200">
              <a:buFontTx/>
              <a:buChar char="-"/>
            </a:pPr>
            <a:r>
              <a:rPr lang="nl-NL" sz="2200" dirty="0"/>
              <a:t>Wat was je eerste indruk?</a:t>
            </a:r>
          </a:p>
          <a:p>
            <a:pPr marL="457200" indent="-457200">
              <a:buFontTx/>
              <a:buChar char="-"/>
            </a:pPr>
            <a:r>
              <a:rPr lang="nl-NL" sz="2200" dirty="0"/>
              <a:t>Wat werd er van je verwacht?</a:t>
            </a:r>
          </a:p>
          <a:p>
            <a:pPr marL="457200" indent="-457200">
              <a:buFontTx/>
              <a:buChar char="-"/>
            </a:pPr>
            <a:r>
              <a:rPr lang="nl-NL" sz="2200" dirty="0"/>
              <a:t>Had je al ervaring?</a:t>
            </a:r>
          </a:p>
          <a:p>
            <a:pPr marL="457200" indent="-457200">
              <a:buFontTx/>
              <a:buChar char="-"/>
            </a:pPr>
            <a:r>
              <a:rPr lang="nl-NL" sz="2200" dirty="0"/>
              <a:t>Etc. etc. </a:t>
            </a:r>
            <a:r>
              <a:rPr lang="nl-NL" sz="2200" dirty="0" err="1"/>
              <a:t>be</a:t>
            </a:r>
            <a:r>
              <a:rPr lang="nl-NL" sz="2200" dirty="0"/>
              <a:t> </a:t>
            </a:r>
            <a:r>
              <a:rPr lang="nl-NL" sz="2200" dirty="0" err="1"/>
              <a:t>inquisitive</a:t>
            </a:r>
            <a:r>
              <a:rPr lang="nl-NL" sz="2200" dirty="0"/>
              <a:t>, </a:t>
            </a:r>
            <a:r>
              <a:rPr lang="nl-NL" sz="2200" dirty="0" err="1"/>
              <a:t>creative</a:t>
            </a:r>
            <a:r>
              <a:rPr lang="nl-NL" sz="2200" dirty="0"/>
              <a:t> </a:t>
            </a:r>
            <a:r>
              <a:rPr lang="nl-NL" sz="2200" dirty="0" err="1"/>
              <a:t>and</a:t>
            </a:r>
            <a:r>
              <a:rPr lang="nl-NL" sz="2200" dirty="0"/>
              <a:t> </a:t>
            </a:r>
            <a:r>
              <a:rPr lang="nl-NL" sz="2200" dirty="0" err="1"/>
              <a:t>original</a:t>
            </a:r>
            <a:r>
              <a:rPr lang="nl-NL" sz="2900" dirty="0"/>
              <a:t>. </a:t>
            </a:r>
          </a:p>
          <a:p>
            <a:endParaRPr lang="nl-NL" sz="1800" b="1" dirty="0"/>
          </a:p>
          <a:p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6102" y="397090"/>
            <a:ext cx="9032050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Interviewing</a:t>
            </a:r>
            <a:r>
              <a:rPr lang="nl-NL" sz="6000" dirty="0"/>
              <a:t> – past </a:t>
            </a:r>
            <a:r>
              <a:rPr lang="nl-NL" sz="6000" dirty="0" err="1"/>
              <a:t>tense</a:t>
            </a:r>
            <a:endParaRPr lang="nl-NL" sz="6000" dirty="0"/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831C740E-DB1B-2D48-8912-30496D170BC4}"/>
              </a:ext>
            </a:extLst>
          </p:cNvPr>
          <p:cNvSpPr txBox="1">
            <a:spLocks/>
          </p:cNvSpPr>
          <p:nvPr/>
        </p:nvSpPr>
        <p:spPr>
          <a:xfrm>
            <a:off x="2167664" y="5905903"/>
            <a:ext cx="9382651" cy="39419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i="1" dirty="0" err="1"/>
              <a:t>Prepare</a:t>
            </a:r>
            <a:r>
              <a:rPr lang="nl-NL" i="1" dirty="0"/>
              <a:t> </a:t>
            </a:r>
            <a:r>
              <a:rPr lang="nl-NL" i="1" dirty="0" err="1"/>
              <a:t>the</a:t>
            </a:r>
            <a:r>
              <a:rPr lang="nl-NL" i="1" dirty="0"/>
              <a:t> interview </a:t>
            </a:r>
            <a:r>
              <a:rPr lang="nl-NL" i="1" dirty="0" err="1"/>
              <a:t>and</a:t>
            </a:r>
            <a:r>
              <a:rPr lang="nl-NL" i="1" dirty="0"/>
              <a:t> </a:t>
            </a:r>
            <a:r>
              <a:rPr lang="nl-NL" i="1" dirty="0" err="1"/>
              <a:t>practice</a:t>
            </a:r>
            <a:r>
              <a:rPr lang="nl-NL" i="1" dirty="0"/>
              <a:t> it. </a:t>
            </a:r>
            <a:r>
              <a:rPr lang="nl-NL" i="1" dirty="0" err="1"/>
              <a:t>Each</a:t>
            </a:r>
            <a:r>
              <a:rPr lang="nl-NL" i="1" dirty="0"/>
              <a:t> interview takes at </a:t>
            </a:r>
            <a:r>
              <a:rPr lang="nl-NL" i="1" dirty="0" err="1"/>
              <a:t>least</a:t>
            </a:r>
            <a:r>
              <a:rPr lang="nl-NL" i="1" dirty="0"/>
              <a:t> 5 minutes. Swap </a:t>
            </a:r>
            <a:r>
              <a:rPr lang="nl-NL" i="1" dirty="0" err="1"/>
              <a:t>roles</a:t>
            </a:r>
            <a:r>
              <a:rPr lang="nl-NL" i="1" dirty="0"/>
              <a:t>. Record </a:t>
            </a:r>
            <a:r>
              <a:rPr lang="nl-NL" i="1" dirty="0" err="1"/>
              <a:t>both</a:t>
            </a:r>
            <a:r>
              <a:rPr lang="nl-NL" i="1" dirty="0"/>
              <a:t> interviews</a:t>
            </a:r>
            <a:r>
              <a:rPr lang="nl-NL" dirty="0"/>
              <a:t>.</a:t>
            </a:r>
            <a:endParaRPr lang="nl-NL" sz="1800" dirty="0"/>
          </a:p>
          <a:p>
            <a:pPr marL="342900" indent="-342900">
              <a:buAutoNum type="arabicPeriod"/>
            </a:pPr>
            <a:endParaRPr lang="nl-NL" sz="1800" dirty="0"/>
          </a:p>
          <a:p>
            <a:pPr marL="342900" indent="-342900">
              <a:buAutoNum type="arabicPeriod"/>
            </a:pPr>
            <a:endParaRPr lang="nl-NL" sz="1800" dirty="0"/>
          </a:p>
          <a:p>
            <a:endParaRPr lang="nl-NL" sz="3200" dirty="0"/>
          </a:p>
          <a:p>
            <a:endParaRPr lang="nl-NL" sz="1800" b="1" dirty="0"/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109473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Test </a:t>
            </a:r>
            <a:r>
              <a:rPr lang="nl-NL" dirty="0" err="1"/>
              <a:t>assignment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0800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01388" y="1738370"/>
            <a:ext cx="9382651" cy="2973879"/>
          </a:xfrm>
        </p:spPr>
        <p:txBody>
          <a:bodyPr>
            <a:noAutofit/>
          </a:bodyPr>
          <a:lstStyle/>
          <a:p>
            <a:r>
              <a:rPr lang="nl-NL" sz="2900" dirty="0"/>
              <a:t>A2 – 4 minutes</a:t>
            </a:r>
          </a:p>
          <a:p>
            <a:r>
              <a:rPr lang="nl-NL" sz="2900" dirty="0"/>
              <a:t>B1 – 6 minutes</a:t>
            </a:r>
          </a:p>
          <a:p>
            <a:r>
              <a:rPr lang="nl-NL" sz="2900" dirty="0"/>
              <a:t>B2 – 8 minutes</a:t>
            </a:r>
          </a:p>
          <a:p>
            <a:endParaRPr lang="nl-NL" sz="2900" dirty="0"/>
          </a:p>
          <a:p>
            <a:r>
              <a:rPr lang="nl-NL" sz="2900" dirty="0"/>
              <a:t>Hand outs </a:t>
            </a:r>
            <a:r>
              <a:rPr lang="nl-NL" sz="2900" dirty="0" err="1"/>
              <a:t>with</a:t>
            </a:r>
            <a:r>
              <a:rPr lang="nl-NL" sz="2900" dirty="0"/>
              <a:t> </a:t>
            </a:r>
            <a:r>
              <a:rPr lang="nl-NL" sz="2900" dirty="0" err="1"/>
              <a:t>assignment</a:t>
            </a:r>
            <a:r>
              <a:rPr lang="nl-NL" sz="2900" dirty="0"/>
              <a:t> </a:t>
            </a:r>
            <a:r>
              <a:rPr lang="nl-NL" sz="2900" dirty="0" err="1"/>
              <a:t>and</a:t>
            </a:r>
            <a:r>
              <a:rPr lang="nl-NL" sz="2900" dirty="0"/>
              <a:t> assessment criteria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121" y="841933"/>
            <a:ext cx="10253169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three</a:t>
            </a:r>
            <a:r>
              <a:rPr lang="nl-NL" sz="6000" dirty="0"/>
              <a:t> levels</a:t>
            </a:r>
          </a:p>
        </p:txBody>
      </p:sp>
    </p:spTree>
    <p:extLst>
      <p:ext uri="{BB962C8B-B14F-4D97-AF65-F5344CB8AC3E}">
        <p14:creationId xmlns:p14="http://schemas.microsoft.com/office/powerpoint/2010/main" val="15523325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F28FE751-7956-384F-A085-5A473475084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87615" y="211226"/>
          <a:ext cx="9765629" cy="603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0876">
                  <a:extLst>
                    <a:ext uri="{9D8B030D-6E8A-4147-A177-3AD203B41FA5}">
                      <a16:colId xmlns:a16="http://schemas.microsoft.com/office/drawing/2014/main" val="1394305688"/>
                    </a:ext>
                  </a:extLst>
                </a:gridCol>
                <a:gridCol w="1495313">
                  <a:extLst>
                    <a:ext uri="{9D8B030D-6E8A-4147-A177-3AD203B41FA5}">
                      <a16:colId xmlns:a16="http://schemas.microsoft.com/office/drawing/2014/main" val="256237168"/>
                    </a:ext>
                  </a:extLst>
                </a:gridCol>
                <a:gridCol w="6949440">
                  <a:extLst>
                    <a:ext uri="{9D8B030D-6E8A-4147-A177-3AD203B41FA5}">
                      <a16:colId xmlns:a16="http://schemas.microsoft.com/office/drawing/2014/main" val="36459980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Verbindingswoord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Vertaling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Voorbeeld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945758"/>
                  </a:ext>
                </a:extLst>
              </a:tr>
              <a:tr h="152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And</a:t>
                      </a:r>
                      <a:r>
                        <a:rPr lang="nl-NL" sz="1600" dirty="0">
                          <a:effectLst/>
                        </a:rPr>
                        <a:t>, but, or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En, maar, of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My name is Jan and I like playing soccer but I hate getting dirty. I would like to become a dietician or a lifestyle coach.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7765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Because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Omdat/want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 like playing soccer but I hate getting dirty.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85640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When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Als (gebeurt zeker)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When I leave this school, I will start working.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2066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If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Als (onzeker of het gebeurt)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If I graduate next year, I will continue my studies at a university for applied sciences.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8489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While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Terwijl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While I studied at this college, I also gained practical experience at various organisations.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3138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Furthermore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Verder/daarnaast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Furthermore, in my weekend job I learned skills such as communication and collaborating in a team. 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66937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Due</a:t>
                      </a:r>
                      <a:r>
                        <a:rPr lang="nl-NL" sz="1600" dirty="0">
                          <a:effectLst/>
                        </a:rPr>
                        <a:t> </a:t>
                      </a:r>
                      <a:r>
                        <a:rPr lang="nl-NL" sz="1600" dirty="0" err="1">
                          <a:effectLst/>
                        </a:rPr>
                        <a:t>to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Doordat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Due to my volunteer work as a scout leader, I also developed leadership skills.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64234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As </a:t>
                      </a:r>
                      <a:r>
                        <a:rPr lang="nl-NL" sz="1600" dirty="0" err="1">
                          <a:effectLst/>
                        </a:rPr>
                        <a:t>soon</a:t>
                      </a:r>
                      <a:r>
                        <a:rPr lang="nl-NL" sz="1600" dirty="0">
                          <a:effectLst/>
                        </a:rPr>
                        <a:t> as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Zo gauw als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As soon as I finish this school, I will start working.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20338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Moreover 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Bovendien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Moreover, after that, I would like to study for a master’s degree.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58868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Thus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Dus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Thus I will be studying for another six years.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61268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So that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Zodat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 that I can find my dream job when I finish.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71165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Although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Hoewel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Although travelling and spending time abroad are also high on my list.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0885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450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F08529AE-0E8D-A543-9309-853EA6864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396545"/>
              </p:ext>
            </p:extLst>
          </p:nvPr>
        </p:nvGraphicFramePr>
        <p:xfrm>
          <a:off x="2302136" y="236669"/>
          <a:ext cx="9606579" cy="4409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8118">
                  <a:extLst>
                    <a:ext uri="{9D8B030D-6E8A-4147-A177-3AD203B41FA5}">
                      <a16:colId xmlns:a16="http://schemas.microsoft.com/office/drawing/2014/main" val="2314537950"/>
                    </a:ext>
                  </a:extLst>
                </a:gridCol>
                <a:gridCol w="3628987">
                  <a:extLst>
                    <a:ext uri="{9D8B030D-6E8A-4147-A177-3AD203B41FA5}">
                      <a16:colId xmlns:a16="http://schemas.microsoft.com/office/drawing/2014/main" val="152408407"/>
                    </a:ext>
                  </a:extLst>
                </a:gridCol>
                <a:gridCol w="4649474">
                  <a:extLst>
                    <a:ext uri="{9D8B030D-6E8A-4147-A177-3AD203B41FA5}">
                      <a16:colId xmlns:a16="http://schemas.microsoft.com/office/drawing/2014/main" val="1992002007"/>
                    </a:ext>
                  </a:extLst>
                </a:gridCol>
              </a:tblGrid>
              <a:tr h="551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 err="1">
                          <a:effectLst/>
                        </a:rPr>
                        <a:t>Voor-zetsels</a:t>
                      </a:r>
                      <a:r>
                        <a:rPr lang="nl-NL" sz="1800" dirty="0">
                          <a:effectLst/>
                        </a:rPr>
                        <a:t> van tijd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Gebruik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Voorbeeld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621177"/>
                  </a:ext>
                </a:extLst>
              </a:tr>
              <a:tr h="275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at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Bij specifieke tijden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The train will arrive at 12.00 pm.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3121654"/>
                  </a:ext>
                </a:extLst>
              </a:tr>
              <a:tr h="275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Bij niet-specifieke tijden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She likes jogging in the morning.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3489840"/>
                  </a:ext>
                </a:extLst>
              </a:tr>
              <a:tr h="13795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Bij dagen en data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We’re having a party on the first of March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We’re leaving on Monday.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We always have a special dinner on Christmas day.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4269553"/>
                  </a:ext>
                </a:extLst>
              </a:tr>
              <a:tr h="275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for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Gedurende een tijd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She’s worked here for five years.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3868922"/>
                  </a:ext>
                </a:extLst>
              </a:tr>
              <a:tr h="275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since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Sinds een (bepaalde) tijd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She’s worked here since 2015.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3291614"/>
                  </a:ext>
                </a:extLst>
              </a:tr>
              <a:tr h="551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to/past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Bij kloktijden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It’s a quarter to ten.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It’s a quarter past ten.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1435048"/>
                  </a:ext>
                </a:extLst>
              </a:tr>
              <a:tr h="551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from -until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Van …. tot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I’d like to stay from Monday until Friday.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4572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927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A bit of </a:t>
            </a:r>
            <a:r>
              <a:rPr lang="nl-NL" dirty="0" err="1"/>
              <a:t>grammar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57486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8F517E16-6E2C-0045-AB54-D9954CB4C4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620094"/>
              </p:ext>
            </p:extLst>
          </p:nvPr>
        </p:nvGraphicFramePr>
        <p:xfrm>
          <a:off x="2237590" y="462579"/>
          <a:ext cx="9466729" cy="4390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8783">
                  <a:extLst>
                    <a:ext uri="{9D8B030D-6E8A-4147-A177-3AD203B41FA5}">
                      <a16:colId xmlns:a16="http://schemas.microsoft.com/office/drawing/2014/main" val="3876941748"/>
                    </a:ext>
                  </a:extLst>
                </a:gridCol>
                <a:gridCol w="3576158">
                  <a:extLst>
                    <a:ext uri="{9D8B030D-6E8A-4147-A177-3AD203B41FA5}">
                      <a16:colId xmlns:a16="http://schemas.microsoft.com/office/drawing/2014/main" val="3549566764"/>
                    </a:ext>
                  </a:extLst>
                </a:gridCol>
                <a:gridCol w="4581788">
                  <a:extLst>
                    <a:ext uri="{9D8B030D-6E8A-4147-A177-3AD203B41FA5}">
                      <a16:colId xmlns:a16="http://schemas.microsoft.com/office/drawing/2014/main" val="3635628427"/>
                    </a:ext>
                  </a:extLst>
                </a:gridCol>
              </a:tblGrid>
              <a:tr h="713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 err="1">
                          <a:effectLst/>
                        </a:rPr>
                        <a:t>Voor-zetsels</a:t>
                      </a:r>
                      <a:r>
                        <a:rPr lang="nl-NL" sz="1800" dirty="0">
                          <a:effectLst/>
                        </a:rPr>
                        <a:t> van plaats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Gebruik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Voorbeeld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481683"/>
                  </a:ext>
                </a:extLst>
              </a:tr>
              <a:tr h="1070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at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Op (als je bedoelt in een gebouw)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He’s working late at the office. </a:t>
                      </a:r>
                      <a:r>
                        <a:rPr lang="nl-NL" sz="1800">
                          <a:effectLst/>
                        </a:rPr>
                        <a:t>(op kantoor; maar hij zit er niet bovenop, dus at)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7993868"/>
                  </a:ext>
                </a:extLst>
              </a:tr>
              <a:tr h="1070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In (als je bedoelt in een gebouw/plaats)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There’s a bar in the building.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She likes jogging in the park.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He lives in Tilburg.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3449374"/>
                  </a:ext>
                </a:extLst>
              </a:tr>
              <a:tr h="713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Op (als je bedoelt bovenop een gebouw)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There’s a rooftop bar on the building.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9842011"/>
                  </a:ext>
                </a:extLst>
              </a:tr>
              <a:tr h="713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by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Met (om aan te geven welk vervoersmiddel je gebruikt)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I’m travelling by train/car/bike/plane.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1579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878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Past </a:t>
            </a:r>
            <a:r>
              <a:rPr lang="nl-NL" dirty="0" err="1"/>
              <a:t>tense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7313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4408634"/>
          </a:xfrm>
        </p:spPr>
        <p:txBody>
          <a:bodyPr>
            <a:noAutofit/>
          </a:bodyPr>
          <a:lstStyle/>
          <a:p>
            <a:r>
              <a:rPr lang="nl-NL" sz="1800" dirty="0"/>
              <a:t>In verleden gebeurd (vaak met tijdsbepaling; bijv. </a:t>
            </a:r>
            <a:r>
              <a:rPr lang="nl-NL" sz="1800" dirty="0" err="1"/>
              <a:t>yesterday</a:t>
            </a:r>
            <a:r>
              <a:rPr lang="nl-NL" sz="1800" dirty="0"/>
              <a:t>, last </a:t>
            </a:r>
            <a:r>
              <a:rPr lang="nl-NL" sz="1800" dirty="0" err="1"/>
              <a:t>Saturday</a:t>
            </a:r>
            <a:r>
              <a:rPr lang="nl-NL" sz="1800" dirty="0"/>
              <a:t> etc.)</a:t>
            </a:r>
          </a:p>
          <a:p>
            <a:r>
              <a:rPr lang="nl-NL" sz="1800" u="sng" dirty="0"/>
              <a:t>Bevestigend:</a:t>
            </a:r>
          </a:p>
          <a:p>
            <a:r>
              <a:rPr lang="nl-NL" sz="1800" i="1" dirty="0"/>
              <a:t>+</a:t>
            </a:r>
            <a:r>
              <a:rPr lang="nl-NL" sz="1800" i="1" dirty="0" err="1"/>
              <a:t>ed</a:t>
            </a:r>
            <a:r>
              <a:rPr lang="nl-NL" sz="1800" i="1" dirty="0"/>
              <a:t> / 2</a:t>
            </a:r>
            <a:r>
              <a:rPr lang="nl-NL" sz="1800" i="1" baseline="30000" dirty="0"/>
              <a:t>e</a:t>
            </a:r>
            <a:r>
              <a:rPr lang="nl-NL" sz="1800" i="1" dirty="0"/>
              <a:t> rijtje</a:t>
            </a:r>
          </a:p>
          <a:p>
            <a:r>
              <a:rPr lang="nl-NL" sz="1800" dirty="0"/>
              <a:t>He </a:t>
            </a:r>
            <a:r>
              <a:rPr lang="nl-NL" sz="1800" b="1" dirty="0" err="1"/>
              <a:t>asked</a:t>
            </a:r>
            <a:r>
              <a:rPr lang="nl-NL" sz="1800" b="1" dirty="0"/>
              <a:t> </a:t>
            </a:r>
            <a:r>
              <a:rPr lang="nl-NL" sz="1800" dirty="0" err="1"/>
              <a:t>for</a:t>
            </a:r>
            <a:r>
              <a:rPr lang="nl-NL" sz="1800" dirty="0"/>
              <a:t> a </a:t>
            </a:r>
            <a:r>
              <a:rPr lang="nl-NL" sz="1800" dirty="0" err="1"/>
              <a:t>raise</a:t>
            </a:r>
            <a:r>
              <a:rPr lang="nl-NL" sz="1800" dirty="0"/>
              <a:t>/</a:t>
            </a:r>
            <a:r>
              <a:rPr lang="nl-NL" sz="1800" dirty="0" err="1"/>
              <a:t>payrise</a:t>
            </a:r>
            <a:r>
              <a:rPr lang="nl-NL" sz="1800" dirty="0"/>
              <a:t>.</a:t>
            </a:r>
          </a:p>
          <a:p>
            <a:r>
              <a:rPr lang="nl-NL" sz="1800" dirty="0" err="1"/>
              <a:t>She</a:t>
            </a:r>
            <a:r>
              <a:rPr lang="nl-NL" sz="1800" dirty="0"/>
              <a:t> </a:t>
            </a:r>
            <a:r>
              <a:rPr lang="nl-NL" sz="1800" b="1" dirty="0" err="1"/>
              <a:t>left</a:t>
            </a:r>
            <a:r>
              <a:rPr lang="nl-NL" sz="1800" b="1" dirty="0"/>
              <a:t> </a:t>
            </a:r>
            <a:r>
              <a:rPr lang="nl-NL" sz="1800" dirty="0" err="1"/>
              <a:t>early</a:t>
            </a:r>
            <a:r>
              <a:rPr lang="nl-NL" sz="1800" dirty="0"/>
              <a:t>. (</a:t>
            </a:r>
            <a:r>
              <a:rPr lang="nl-NL" sz="1800" dirty="0" err="1"/>
              <a:t>to</a:t>
            </a:r>
            <a:r>
              <a:rPr lang="nl-NL" sz="1800" dirty="0"/>
              <a:t> </a:t>
            </a:r>
            <a:r>
              <a:rPr lang="nl-NL" sz="1800" dirty="0" err="1"/>
              <a:t>leave</a:t>
            </a:r>
            <a:r>
              <a:rPr lang="nl-NL" sz="1800" dirty="0"/>
              <a:t> – </a:t>
            </a:r>
            <a:r>
              <a:rPr lang="nl-NL" sz="1800" dirty="0" err="1"/>
              <a:t>left</a:t>
            </a:r>
            <a:r>
              <a:rPr lang="nl-NL" sz="1800" dirty="0"/>
              <a:t> – </a:t>
            </a:r>
            <a:r>
              <a:rPr lang="nl-NL" sz="1800" dirty="0" err="1"/>
              <a:t>left</a:t>
            </a:r>
            <a:r>
              <a:rPr lang="nl-NL" sz="1800" dirty="0"/>
              <a:t>)</a:t>
            </a:r>
          </a:p>
          <a:p>
            <a:endParaRPr lang="nl-NL" sz="1800" dirty="0"/>
          </a:p>
          <a:p>
            <a:r>
              <a:rPr lang="nl-NL" sz="1800" u="sng" dirty="0"/>
              <a:t>Vragend &amp; ontkennend:</a:t>
            </a:r>
          </a:p>
          <a:p>
            <a:r>
              <a:rPr lang="nl-NL" sz="1800" i="1" dirty="0" err="1"/>
              <a:t>Did</a:t>
            </a:r>
            <a:r>
              <a:rPr lang="nl-NL" sz="1800" i="1" dirty="0"/>
              <a:t>/</a:t>
            </a:r>
            <a:r>
              <a:rPr lang="nl-NL" sz="1800" i="1" dirty="0" err="1"/>
              <a:t>didn’t</a:t>
            </a:r>
            <a:r>
              <a:rPr lang="nl-NL" sz="1800" i="1" dirty="0"/>
              <a:t> + hele </a:t>
            </a:r>
            <a:r>
              <a:rPr lang="nl-NL" sz="1800" i="1" dirty="0" err="1"/>
              <a:t>ww</a:t>
            </a:r>
            <a:r>
              <a:rPr lang="nl-NL" sz="1800" i="1" dirty="0"/>
              <a:t> zonder </a:t>
            </a:r>
            <a:r>
              <a:rPr lang="nl-NL" sz="1800" i="1" dirty="0" err="1"/>
              <a:t>to</a:t>
            </a:r>
            <a:r>
              <a:rPr lang="nl-NL" sz="1800" i="1" dirty="0"/>
              <a:t> (= tegenwoordige tijd)</a:t>
            </a:r>
          </a:p>
          <a:p>
            <a:r>
              <a:rPr lang="nl-NL" sz="1800" b="1" dirty="0" err="1"/>
              <a:t>Did</a:t>
            </a:r>
            <a:r>
              <a:rPr lang="nl-NL" sz="1800" b="1" dirty="0"/>
              <a:t> </a:t>
            </a:r>
            <a:r>
              <a:rPr lang="nl-NL" sz="1800" dirty="0"/>
              <a:t>he </a:t>
            </a:r>
            <a:r>
              <a:rPr lang="nl-NL" sz="1800" b="1" dirty="0" err="1"/>
              <a:t>ask</a:t>
            </a:r>
            <a:r>
              <a:rPr lang="nl-NL" sz="1800" dirty="0"/>
              <a:t> </a:t>
            </a:r>
            <a:r>
              <a:rPr lang="nl-NL" sz="1800" dirty="0" err="1"/>
              <a:t>for</a:t>
            </a:r>
            <a:r>
              <a:rPr lang="nl-NL" sz="1800" dirty="0"/>
              <a:t> a </a:t>
            </a:r>
            <a:r>
              <a:rPr lang="nl-NL" sz="1800" dirty="0" err="1"/>
              <a:t>raise</a:t>
            </a:r>
            <a:r>
              <a:rPr lang="nl-NL" sz="1800" dirty="0"/>
              <a:t>?</a:t>
            </a:r>
          </a:p>
          <a:p>
            <a:r>
              <a:rPr lang="nl-NL" sz="1800" dirty="0" err="1"/>
              <a:t>She</a:t>
            </a:r>
            <a:r>
              <a:rPr lang="nl-NL" sz="1800" dirty="0"/>
              <a:t> </a:t>
            </a:r>
            <a:r>
              <a:rPr lang="nl-NL" sz="1800" b="1" dirty="0" err="1"/>
              <a:t>didn’t</a:t>
            </a:r>
            <a:r>
              <a:rPr lang="nl-NL" sz="1800" b="1" dirty="0"/>
              <a:t> </a:t>
            </a:r>
            <a:r>
              <a:rPr lang="nl-NL" sz="1800" b="1" dirty="0" err="1"/>
              <a:t>leave</a:t>
            </a:r>
            <a:r>
              <a:rPr lang="nl-NL" sz="1800" b="1" dirty="0"/>
              <a:t> </a:t>
            </a:r>
            <a:r>
              <a:rPr lang="nl-NL" sz="1800" dirty="0" err="1"/>
              <a:t>early</a:t>
            </a:r>
            <a:r>
              <a:rPr lang="nl-NL" sz="1800" dirty="0"/>
              <a:t>.</a:t>
            </a:r>
          </a:p>
          <a:p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558" y="343169"/>
            <a:ext cx="10253169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Past </a:t>
            </a:r>
            <a:r>
              <a:rPr lang="nl-NL" sz="6000" dirty="0" err="1"/>
              <a:t>simple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2477211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4408634"/>
          </a:xfrm>
        </p:spPr>
        <p:txBody>
          <a:bodyPr>
            <a:noAutofit/>
          </a:bodyPr>
          <a:lstStyle/>
          <a:p>
            <a:r>
              <a:rPr lang="nl-NL" sz="3000" dirty="0"/>
              <a:t>Hij ging niet naar huis.</a:t>
            </a:r>
          </a:p>
          <a:p>
            <a:r>
              <a:rPr lang="nl-NL" sz="3000" dirty="0"/>
              <a:t>Eve stond gisteren vroeg op. (opstaan = </a:t>
            </a:r>
            <a:r>
              <a:rPr lang="nl-NL" sz="3000" dirty="0" err="1"/>
              <a:t>to</a:t>
            </a:r>
            <a:r>
              <a:rPr lang="nl-NL" sz="3000" dirty="0"/>
              <a:t> </a:t>
            </a:r>
            <a:r>
              <a:rPr lang="nl-NL" sz="3000" dirty="0" err="1"/>
              <a:t>rise</a:t>
            </a:r>
            <a:r>
              <a:rPr lang="nl-NL" sz="3000" dirty="0"/>
              <a:t>)</a:t>
            </a:r>
          </a:p>
          <a:p>
            <a:r>
              <a:rPr lang="nl-NL" sz="3000" dirty="0"/>
              <a:t>Mary schreef een brief aan William.</a:t>
            </a:r>
          </a:p>
          <a:p>
            <a:r>
              <a:rPr lang="nl-NL" sz="3000" dirty="0"/>
              <a:t>Alex dronk een kop koffie.</a:t>
            </a:r>
          </a:p>
          <a:p>
            <a:r>
              <a:rPr lang="nl-NL" sz="3000" dirty="0"/>
              <a:t>Wilde Carlos een chocolade reep?</a:t>
            </a:r>
          </a:p>
          <a:p>
            <a:r>
              <a:rPr lang="nl-NL" sz="3000" dirty="0"/>
              <a:t>Heeft John het huis gisteren schoon gemaakt?</a:t>
            </a:r>
          </a:p>
          <a:p>
            <a:endParaRPr lang="nl-NL" sz="1800" dirty="0"/>
          </a:p>
          <a:p>
            <a:endParaRPr lang="nl-NL" sz="1800" dirty="0"/>
          </a:p>
          <a:p>
            <a:endParaRPr lang="nl-NL" sz="1800" dirty="0"/>
          </a:p>
          <a:p>
            <a:endParaRPr lang="nl-NL" sz="1800" dirty="0"/>
          </a:p>
          <a:p>
            <a:endParaRPr lang="nl-NL" sz="1800" dirty="0"/>
          </a:p>
          <a:p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558" y="343169"/>
            <a:ext cx="10253169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Past </a:t>
            </a:r>
            <a:r>
              <a:rPr lang="nl-NL" sz="6000" dirty="0" err="1"/>
              <a:t>tense</a:t>
            </a:r>
            <a:r>
              <a:rPr lang="nl-NL" sz="6000" dirty="0"/>
              <a:t> - </a:t>
            </a:r>
            <a:r>
              <a:rPr lang="nl-NL" sz="6000" dirty="0" err="1"/>
              <a:t>exercise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3455194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4408634"/>
          </a:xfrm>
        </p:spPr>
        <p:txBody>
          <a:bodyPr>
            <a:noAutofit/>
          </a:bodyPr>
          <a:lstStyle/>
          <a:p>
            <a:r>
              <a:rPr lang="nl-NL" sz="1800" dirty="0"/>
              <a:t>Hij ging niet naar huis.</a:t>
            </a:r>
          </a:p>
          <a:p>
            <a:r>
              <a:rPr lang="nl-NL" sz="1800" i="1" dirty="0"/>
              <a:t>	He </a:t>
            </a:r>
            <a:r>
              <a:rPr lang="nl-NL" sz="1800" i="1" dirty="0" err="1"/>
              <a:t>didn’t</a:t>
            </a:r>
            <a:r>
              <a:rPr lang="nl-NL" sz="1800" i="1" dirty="0"/>
              <a:t> go home.</a:t>
            </a:r>
          </a:p>
          <a:p>
            <a:r>
              <a:rPr lang="nl-NL" sz="1800" dirty="0"/>
              <a:t>Eve stond gisteren vroeg op. (opstaan = </a:t>
            </a:r>
            <a:r>
              <a:rPr lang="nl-NL" sz="1800" dirty="0" err="1"/>
              <a:t>to</a:t>
            </a:r>
            <a:r>
              <a:rPr lang="nl-NL" sz="1800" dirty="0"/>
              <a:t> </a:t>
            </a:r>
            <a:r>
              <a:rPr lang="nl-NL" sz="1800" dirty="0" err="1"/>
              <a:t>rise</a:t>
            </a:r>
            <a:r>
              <a:rPr lang="nl-NL" sz="1800" dirty="0"/>
              <a:t>)</a:t>
            </a:r>
          </a:p>
          <a:p>
            <a:r>
              <a:rPr lang="nl-NL" sz="1800" i="1" dirty="0"/>
              <a:t>	Eve </a:t>
            </a:r>
            <a:r>
              <a:rPr lang="nl-NL" sz="1800" i="1" dirty="0" err="1"/>
              <a:t>rose</a:t>
            </a:r>
            <a:r>
              <a:rPr lang="nl-NL" sz="1800" i="1" dirty="0"/>
              <a:t> </a:t>
            </a:r>
            <a:r>
              <a:rPr lang="nl-NL" sz="1800" i="1" dirty="0" err="1"/>
              <a:t>early</a:t>
            </a:r>
            <a:r>
              <a:rPr lang="nl-NL" sz="1800" i="1" dirty="0"/>
              <a:t> </a:t>
            </a:r>
            <a:r>
              <a:rPr lang="nl-NL" sz="1800" i="1" dirty="0" err="1"/>
              <a:t>yesterday</a:t>
            </a:r>
            <a:r>
              <a:rPr lang="nl-NL" sz="1800" i="1" dirty="0"/>
              <a:t>.</a:t>
            </a:r>
          </a:p>
          <a:p>
            <a:r>
              <a:rPr lang="nl-NL" sz="1800" dirty="0"/>
              <a:t>Mary schreef een brief aan William.</a:t>
            </a:r>
          </a:p>
          <a:p>
            <a:r>
              <a:rPr lang="nl-NL" sz="1800" i="1" dirty="0"/>
              <a:t>	Mary </a:t>
            </a:r>
            <a:r>
              <a:rPr lang="nl-NL" sz="1800" i="1" dirty="0" err="1"/>
              <a:t>wrote</a:t>
            </a:r>
            <a:r>
              <a:rPr lang="nl-NL" sz="1800" i="1" dirty="0"/>
              <a:t> a letter </a:t>
            </a:r>
            <a:r>
              <a:rPr lang="nl-NL" sz="1800" i="1" dirty="0" err="1"/>
              <a:t>to</a:t>
            </a:r>
            <a:r>
              <a:rPr lang="nl-NL" sz="1800" i="1" dirty="0"/>
              <a:t> William.</a:t>
            </a:r>
          </a:p>
          <a:p>
            <a:r>
              <a:rPr lang="nl-NL" sz="1800" dirty="0"/>
              <a:t>Alex dronk een kop koffie.</a:t>
            </a:r>
          </a:p>
          <a:p>
            <a:r>
              <a:rPr lang="nl-NL" sz="1800" i="1" dirty="0"/>
              <a:t>	Alex drank a cup of coffee.</a:t>
            </a:r>
          </a:p>
          <a:p>
            <a:r>
              <a:rPr lang="nl-NL" sz="1800" dirty="0"/>
              <a:t>Wilde Carlos een chocolade reep?</a:t>
            </a:r>
          </a:p>
          <a:p>
            <a:r>
              <a:rPr lang="nl-NL" sz="1800" i="1" dirty="0"/>
              <a:t>	</a:t>
            </a:r>
            <a:r>
              <a:rPr lang="nl-NL" sz="1800" i="1" dirty="0" err="1"/>
              <a:t>Did</a:t>
            </a:r>
            <a:r>
              <a:rPr lang="nl-NL" sz="1800" i="1" dirty="0"/>
              <a:t> Carlos want a chocolate bar?</a:t>
            </a:r>
          </a:p>
          <a:p>
            <a:r>
              <a:rPr lang="nl-NL" sz="1800" dirty="0"/>
              <a:t>Heeft John het huis gisteren schoon gemaakt?</a:t>
            </a:r>
          </a:p>
          <a:p>
            <a:r>
              <a:rPr lang="nl-NL" sz="1800" i="1" dirty="0"/>
              <a:t>	</a:t>
            </a:r>
            <a:r>
              <a:rPr lang="nl-NL" sz="1800" i="1" dirty="0" err="1"/>
              <a:t>Did</a:t>
            </a:r>
            <a:r>
              <a:rPr lang="nl-NL" sz="1800" i="1" dirty="0"/>
              <a:t> John clean </a:t>
            </a:r>
            <a:r>
              <a:rPr lang="nl-NL" sz="1800" i="1" dirty="0" err="1"/>
              <a:t>the</a:t>
            </a:r>
            <a:r>
              <a:rPr lang="nl-NL" sz="1800" i="1" dirty="0"/>
              <a:t> house </a:t>
            </a:r>
            <a:r>
              <a:rPr lang="nl-NL" sz="1800" i="1" dirty="0" err="1"/>
              <a:t>yesterday</a:t>
            </a:r>
            <a:r>
              <a:rPr lang="nl-NL" sz="1800" i="1" dirty="0"/>
              <a:t>?</a:t>
            </a:r>
          </a:p>
          <a:p>
            <a:endParaRPr lang="nl-NL" sz="1800" dirty="0"/>
          </a:p>
          <a:p>
            <a:endParaRPr lang="nl-NL" sz="1800" dirty="0"/>
          </a:p>
          <a:p>
            <a:endParaRPr lang="nl-NL" sz="1800" dirty="0"/>
          </a:p>
          <a:p>
            <a:endParaRPr lang="nl-NL" sz="1800" dirty="0"/>
          </a:p>
          <a:p>
            <a:endParaRPr lang="nl-NL" sz="1800" dirty="0"/>
          </a:p>
          <a:p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558" y="343169"/>
            <a:ext cx="10253169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Past </a:t>
            </a:r>
            <a:r>
              <a:rPr lang="nl-NL" sz="6000" dirty="0" err="1"/>
              <a:t>tense</a:t>
            </a:r>
            <a:r>
              <a:rPr lang="nl-NL" sz="6000" dirty="0"/>
              <a:t> - </a:t>
            </a:r>
            <a:r>
              <a:rPr lang="nl-NL" sz="6000" dirty="0" err="1"/>
              <a:t>exercise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2160369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future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9711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4408634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nl-NL" sz="2200" dirty="0" err="1"/>
              <a:t>To</a:t>
            </a:r>
            <a:r>
              <a:rPr lang="nl-NL" sz="2200" dirty="0"/>
              <a:t> </a:t>
            </a:r>
            <a:r>
              <a:rPr lang="nl-NL" sz="2200" dirty="0" err="1"/>
              <a:t>be</a:t>
            </a:r>
            <a:r>
              <a:rPr lang="nl-NL" sz="2200" dirty="0"/>
              <a:t> + </a:t>
            </a:r>
            <a:r>
              <a:rPr lang="nl-NL" sz="2200" dirty="0" err="1"/>
              <a:t>going</a:t>
            </a:r>
            <a:r>
              <a:rPr lang="nl-NL" sz="2200" dirty="0"/>
              <a:t> </a:t>
            </a:r>
            <a:r>
              <a:rPr lang="nl-NL" sz="2200" dirty="0" err="1"/>
              <a:t>to</a:t>
            </a:r>
            <a:r>
              <a:rPr lang="nl-NL" sz="2200" dirty="0"/>
              <a:t>: als je iets van plan bent</a:t>
            </a:r>
          </a:p>
          <a:p>
            <a:pPr lvl="1"/>
            <a:r>
              <a:rPr lang="nl-NL" sz="2000" dirty="0"/>
              <a:t>I </a:t>
            </a:r>
            <a:r>
              <a:rPr lang="nl-NL" sz="2000" dirty="0" err="1"/>
              <a:t>am</a:t>
            </a:r>
            <a:r>
              <a:rPr lang="nl-NL" sz="2000" dirty="0"/>
              <a:t> </a:t>
            </a:r>
            <a:r>
              <a:rPr lang="nl-NL" sz="2000" dirty="0" err="1"/>
              <a:t>going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</a:t>
            </a:r>
            <a:r>
              <a:rPr lang="nl-NL" sz="2000" dirty="0" err="1"/>
              <a:t>study</a:t>
            </a:r>
            <a:r>
              <a:rPr lang="nl-NL" sz="2000" dirty="0"/>
              <a:t> at a </a:t>
            </a:r>
            <a:r>
              <a:rPr lang="nl-NL" sz="2000" dirty="0" err="1"/>
              <a:t>university</a:t>
            </a:r>
            <a:r>
              <a:rPr lang="nl-NL" sz="2000" dirty="0"/>
              <a:t> of </a:t>
            </a:r>
            <a:r>
              <a:rPr lang="nl-NL" sz="2000" dirty="0" err="1"/>
              <a:t>applied</a:t>
            </a:r>
            <a:r>
              <a:rPr lang="nl-NL" sz="2000" dirty="0"/>
              <a:t> </a:t>
            </a:r>
            <a:r>
              <a:rPr lang="nl-NL" sz="2000" dirty="0" err="1"/>
              <a:t>sciences</a:t>
            </a:r>
            <a:r>
              <a:rPr lang="nl-NL" sz="2000" dirty="0"/>
              <a:t>/</a:t>
            </a:r>
            <a:r>
              <a:rPr lang="nl-NL" sz="2000" dirty="0" err="1"/>
              <a:t>higher</a:t>
            </a:r>
            <a:r>
              <a:rPr lang="nl-NL" sz="2000" dirty="0"/>
              <a:t> professional </a:t>
            </a:r>
            <a:r>
              <a:rPr lang="nl-NL" sz="2000" dirty="0" err="1"/>
              <a:t>education</a:t>
            </a:r>
            <a:endParaRPr lang="nl-NL" sz="2000" dirty="0"/>
          </a:p>
          <a:p>
            <a:pPr marL="457200" indent="-457200">
              <a:buAutoNum type="arabicPeriod"/>
            </a:pPr>
            <a:r>
              <a:rPr lang="nl-NL" sz="2200" dirty="0"/>
              <a:t>Will/</a:t>
            </a:r>
            <a:r>
              <a:rPr lang="nl-NL" sz="2200" dirty="0" err="1"/>
              <a:t>won’t</a:t>
            </a:r>
            <a:r>
              <a:rPr lang="nl-NL" sz="2200" dirty="0"/>
              <a:t>: als je voorspelt dat iets wel/niet gaat gebeuren</a:t>
            </a:r>
          </a:p>
          <a:p>
            <a:pPr lvl="1"/>
            <a:r>
              <a:rPr lang="nl-NL" sz="2000" dirty="0"/>
              <a:t>I </a:t>
            </a:r>
            <a:r>
              <a:rPr lang="nl-NL" sz="2000" dirty="0" err="1"/>
              <a:t>will</a:t>
            </a:r>
            <a:r>
              <a:rPr lang="nl-NL" sz="2000" dirty="0"/>
              <a:t> </a:t>
            </a:r>
            <a:r>
              <a:rPr lang="nl-NL" sz="2000" dirty="0" err="1"/>
              <a:t>graduate</a:t>
            </a:r>
            <a:r>
              <a:rPr lang="nl-NL" sz="2000" dirty="0"/>
              <a:t> </a:t>
            </a:r>
            <a:r>
              <a:rPr lang="nl-NL" sz="2000" dirty="0" err="1"/>
              <a:t>from</a:t>
            </a:r>
            <a:r>
              <a:rPr lang="nl-NL" sz="2000" dirty="0"/>
              <a:t> Helicon next </a:t>
            </a:r>
            <a:r>
              <a:rPr lang="nl-NL" sz="2000" dirty="0" err="1"/>
              <a:t>year</a:t>
            </a:r>
            <a:r>
              <a:rPr lang="nl-NL" sz="2000" dirty="0"/>
              <a:t>.</a:t>
            </a:r>
          </a:p>
          <a:p>
            <a:pPr marL="457200" indent="-457200">
              <a:buAutoNum type="arabicPeriod"/>
            </a:pPr>
            <a:r>
              <a:rPr lang="nl-NL" sz="2200" dirty="0"/>
              <a:t>Present </a:t>
            </a:r>
            <a:r>
              <a:rPr lang="nl-NL" sz="2200" dirty="0" err="1"/>
              <a:t>continuous</a:t>
            </a:r>
            <a:r>
              <a:rPr lang="nl-NL" sz="2200" dirty="0"/>
              <a:t>: als iets binnenkort gebeurt</a:t>
            </a:r>
          </a:p>
          <a:p>
            <a:pPr lvl="1"/>
            <a:r>
              <a:rPr lang="nl-NL" sz="2000" dirty="0" err="1"/>
              <a:t>He’s</a:t>
            </a:r>
            <a:r>
              <a:rPr lang="nl-NL" sz="2000" dirty="0"/>
              <a:t> </a:t>
            </a:r>
            <a:r>
              <a:rPr lang="nl-NL" sz="2000" dirty="0" err="1"/>
              <a:t>leaving</a:t>
            </a:r>
            <a:r>
              <a:rPr lang="nl-NL" sz="2000" dirty="0"/>
              <a:t> in </a:t>
            </a:r>
            <a:r>
              <a:rPr lang="nl-NL" sz="2000" dirty="0" err="1"/>
              <a:t>an</a:t>
            </a:r>
            <a:r>
              <a:rPr lang="nl-NL" sz="2000" dirty="0"/>
              <a:t> </a:t>
            </a:r>
            <a:r>
              <a:rPr lang="nl-NL" sz="2000" dirty="0" err="1"/>
              <a:t>hour</a:t>
            </a:r>
            <a:r>
              <a:rPr lang="nl-NL" sz="2000" dirty="0"/>
              <a:t>.</a:t>
            </a:r>
          </a:p>
          <a:p>
            <a:pPr marL="457200" indent="-457200">
              <a:buAutoNum type="arabicPeriod"/>
            </a:pPr>
            <a:r>
              <a:rPr lang="nl-NL" sz="2200" dirty="0"/>
              <a:t>Present </a:t>
            </a:r>
            <a:r>
              <a:rPr lang="nl-NL" sz="2200" dirty="0" err="1"/>
              <a:t>simple</a:t>
            </a:r>
            <a:r>
              <a:rPr lang="nl-NL" sz="2200" dirty="0"/>
              <a:t>: bij vastgestelde tijdschema’s bijv. vertrektijden van ov, schoolrooster etc.</a:t>
            </a:r>
          </a:p>
          <a:p>
            <a:pPr lvl="1"/>
            <a:r>
              <a:rPr lang="nl-NL" sz="2000" dirty="0"/>
              <a:t>The train </a:t>
            </a:r>
            <a:r>
              <a:rPr lang="nl-NL" sz="2000" dirty="0" err="1"/>
              <a:t>leaves</a:t>
            </a:r>
            <a:r>
              <a:rPr lang="nl-NL" sz="2000" dirty="0"/>
              <a:t> at 12.05pm</a:t>
            </a:r>
          </a:p>
          <a:p>
            <a:endParaRPr lang="nl-NL" sz="2200" dirty="0"/>
          </a:p>
          <a:p>
            <a:r>
              <a:rPr lang="nl-NL" dirty="0"/>
              <a:t>Waar je </a:t>
            </a:r>
            <a:r>
              <a:rPr lang="nl-NL" i="1" dirty="0" err="1"/>
              <a:t>to</a:t>
            </a:r>
            <a:r>
              <a:rPr lang="nl-NL" i="1" dirty="0"/>
              <a:t> </a:t>
            </a:r>
            <a:r>
              <a:rPr lang="nl-NL" i="1" dirty="0" err="1"/>
              <a:t>be</a:t>
            </a:r>
            <a:r>
              <a:rPr lang="nl-NL" i="1" dirty="0"/>
              <a:t> </a:t>
            </a:r>
            <a:r>
              <a:rPr lang="nl-NL" i="1" dirty="0" err="1"/>
              <a:t>going</a:t>
            </a:r>
            <a:r>
              <a:rPr lang="nl-NL" i="1" dirty="0"/>
              <a:t> </a:t>
            </a:r>
            <a:r>
              <a:rPr lang="nl-NL" i="1" dirty="0" err="1"/>
              <a:t>to</a:t>
            </a:r>
            <a:r>
              <a:rPr lang="nl-NL" i="1" dirty="0"/>
              <a:t> </a:t>
            </a:r>
            <a:r>
              <a:rPr lang="nl-NL" dirty="0"/>
              <a:t>gebruikt kun je vaak ook </a:t>
            </a:r>
            <a:r>
              <a:rPr lang="nl-NL" i="1" dirty="0" err="1"/>
              <a:t>will</a:t>
            </a:r>
            <a:r>
              <a:rPr lang="nl-NL" i="1" dirty="0"/>
              <a:t>/</a:t>
            </a:r>
            <a:r>
              <a:rPr lang="nl-NL" i="1" dirty="0" err="1"/>
              <a:t>won’t</a:t>
            </a:r>
            <a:r>
              <a:rPr lang="nl-NL" i="1" dirty="0"/>
              <a:t> </a:t>
            </a:r>
            <a:r>
              <a:rPr lang="nl-NL" dirty="0"/>
              <a:t>gebruiken en </a:t>
            </a:r>
            <a:r>
              <a:rPr lang="nl-NL" dirty="0" err="1"/>
              <a:t>vice</a:t>
            </a:r>
            <a:r>
              <a:rPr lang="nl-NL" dirty="0"/>
              <a:t> versa.</a:t>
            </a:r>
          </a:p>
          <a:p>
            <a:endParaRPr lang="nl-NL" sz="1800" b="1" dirty="0"/>
          </a:p>
          <a:p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558" y="343169"/>
            <a:ext cx="10253169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future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1081040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4" y="1247887"/>
            <a:ext cx="9382651" cy="3157858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nl-NL" sz="3000" dirty="0"/>
              <a:t>Vanavond eten we hamburgers.</a:t>
            </a:r>
          </a:p>
          <a:p>
            <a:pPr marL="457200" indent="-457200">
              <a:buAutoNum type="arabicPeriod"/>
            </a:pPr>
            <a:r>
              <a:rPr lang="nl-NL" sz="3000" dirty="0"/>
              <a:t>Komende winter kijken we veel naar </a:t>
            </a:r>
            <a:r>
              <a:rPr lang="nl-NL" sz="3000" dirty="0" err="1"/>
              <a:t>Netflix</a:t>
            </a:r>
            <a:r>
              <a:rPr lang="nl-NL" sz="3000" dirty="0"/>
              <a:t>.</a:t>
            </a:r>
          </a:p>
          <a:p>
            <a:pPr marL="457200" indent="-457200">
              <a:buAutoNum type="arabicPeriod"/>
            </a:pPr>
            <a:r>
              <a:rPr lang="nl-NL" sz="3000" dirty="0"/>
              <a:t>De school begint morgen om 9 uur.</a:t>
            </a:r>
          </a:p>
          <a:p>
            <a:pPr marL="457200" indent="-457200">
              <a:buAutoNum type="arabicPeriod"/>
            </a:pPr>
            <a:r>
              <a:rPr lang="nl-NL" sz="3000" dirty="0"/>
              <a:t>In de zomer wordt het weer warm.</a:t>
            </a:r>
          </a:p>
          <a:p>
            <a:endParaRPr lang="nl-NL" sz="3200" dirty="0"/>
          </a:p>
          <a:p>
            <a:endParaRPr lang="nl-NL" sz="1800" b="1" dirty="0"/>
          </a:p>
          <a:p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558" y="343169"/>
            <a:ext cx="10253169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Future</a:t>
            </a:r>
            <a:r>
              <a:rPr lang="nl-NL" sz="6000" dirty="0"/>
              <a:t> - </a:t>
            </a:r>
            <a:r>
              <a:rPr lang="nl-NL" sz="6000" dirty="0" err="1"/>
              <a:t>exercise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15343400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Hout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out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{1B678C7F-9105-AF4C-B176-01BE2461D364}tf10001070</Template>
  <TotalTime>34656</TotalTime>
  <Words>1317</Words>
  <Application>Microsoft Macintosh PowerPoint</Application>
  <PresentationFormat>Breedbeeld</PresentationFormat>
  <Paragraphs>238</Paragraphs>
  <Slides>20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7" baseType="lpstr">
      <vt:lpstr>Calibri</vt:lpstr>
      <vt:lpstr>Rockwell</vt:lpstr>
      <vt:lpstr>Rockwell Condensed</vt:lpstr>
      <vt:lpstr>Rockwell Extra Bold</vt:lpstr>
      <vt:lpstr>Times New Roman</vt:lpstr>
      <vt:lpstr>Wingdings</vt:lpstr>
      <vt:lpstr>Houttype</vt:lpstr>
      <vt:lpstr>B1 Conversation Interviewing</vt:lpstr>
      <vt:lpstr>A bit of grammar</vt:lpstr>
      <vt:lpstr>Past tense</vt:lpstr>
      <vt:lpstr>Past simple</vt:lpstr>
      <vt:lpstr>Past tense - exercise</vt:lpstr>
      <vt:lpstr>Past tense - exercise</vt:lpstr>
      <vt:lpstr>future</vt:lpstr>
      <vt:lpstr>future</vt:lpstr>
      <vt:lpstr>Future - exercise</vt:lpstr>
      <vt:lpstr>Future - exercise</vt:lpstr>
      <vt:lpstr>Language practice</vt:lpstr>
      <vt:lpstr>Interviewing – past tense</vt:lpstr>
      <vt:lpstr>Interviewing - future</vt:lpstr>
      <vt:lpstr>Interviewing - future</vt:lpstr>
      <vt:lpstr>Interviewing – past tense</vt:lpstr>
      <vt:lpstr>Test assignment</vt:lpstr>
      <vt:lpstr>three levels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2 - Thursday</dc:title>
  <dc:creator>nathalie keunen</dc:creator>
  <cp:lastModifiedBy>nathalie keunen</cp:lastModifiedBy>
  <cp:revision>198</cp:revision>
  <cp:lastPrinted>2020-11-26T09:47:32Z</cp:lastPrinted>
  <dcterms:created xsi:type="dcterms:W3CDTF">2020-09-03T05:43:53Z</dcterms:created>
  <dcterms:modified xsi:type="dcterms:W3CDTF">2020-11-28T06:21:01Z</dcterms:modified>
</cp:coreProperties>
</file>