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8" r:id="rId2"/>
    <p:sldId id="473" r:id="rId3"/>
    <p:sldId id="474" r:id="rId4"/>
    <p:sldId id="476" r:id="rId5"/>
    <p:sldId id="475" r:id="rId6"/>
    <p:sldId id="477" r:id="rId7"/>
    <p:sldId id="478"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A8"/>
    <a:srgbClr val="E30613"/>
    <a:srgbClr val="009FE3"/>
    <a:srgbClr val="E5007D"/>
    <a:srgbClr val="95C11F"/>
    <a:srgbClr val="F18700"/>
    <a:srgbClr val="009E3D"/>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34" autoAdjust="0"/>
    <p:restoredTop sz="94660"/>
  </p:normalViewPr>
  <p:slideViewPr>
    <p:cSldViewPr snapToGrid="0">
      <p:cViewPr varScale="1">
        <p:scale>
          <a:sx n="86" d="100"/>
          <a:sy n="86" d="100"/>
        </p:scale>
        <p:origin x="139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7F2520-8A70-4112-B637-2A3696239686}" type="datetimeFigureOut">
              <a:rPr lang="nl-NL" smtClean="0"/>
              <a:t>20-2-2020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BEB952-EACB-4F79-81B0-3BBA1D127984}" type="slidenum">
              <a:rPr lang="nl-NL" smtClean="0"/>
              <a:t>‹nr.›</a:t>
            </a:fld>
            <a:endParaRPr lang="nl-NL"/>
          </a:p>
        </p:txBody>
      </p:sp>
    </p:spTree>
    <p:extLst>
      <p:ext uri="{BB962C8B-B14F-4D97-AF65-F5344CB8AC3E}">
        <p14:creationId xmlns:p14="http://schemas.microsoft.com/office/powerpoint/2010/main" val="593839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de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3B19BC84-EE23-4CA9-BDB1-3C3CD5E7E8CF}" type="datetimeFigureOut">
              <a:rPr lang="nl-NL" smtClean="0"/>
              <a:t>20-2-2020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3391944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B19BC84-EE23-4CA9-BDB1-3C3CD5E7E8CF}" type="datetimeFigureOut">
              <a:rPr lang="nl-NL" smtClean="0"/>
              <a:t>20-2-2020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3584416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B19BC84-EE23-4CA9-BDB1-3C3CD5E7E8CF}" type="datetimeFigureOut">
              <a:rPr lang="nl-NL" smtClean="0"/>
              <a:t>20-2-2020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96693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B19BC84-EE23-4CA9-BDB1-3C3CD5E7E8CF}" type="datetimeFigureOut">
              <a:rPr lang="nl-NL" smtClean="0"/>
              <a:t>20-2-2020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3438899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de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3B19BC84-EE23-4CA9-BDB1-3C3CD5E7E8CF}" type="datetimeFigureOut">
              <a:rPr lang="nl-NL" smtClean="0"/>
              <a:t>20-2-2020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2414792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3B19BC84-EE23-4CA9-BDB1-3C3CD5E7E8CF}" type="datetimeFigureOut">
              <a:rPr lang="nl-NL" smtClean="0"/>
              <a:t>20-2-2020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3705887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de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29842" y="2505075"/>
            <a:ext cx="3868340"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3B19BC84-EE23-4CA9-BDB1-3C3CD5E7E8CF}" type="datetimeFigureOut">
              <a:rPr lang="nl-NL" smtClean="0"/>
              <a:t>20-2-2020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2515075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3B19BC84-EE23-4CA9-BDB1-3C3CD5E7E8CF}" type="datetimeFigureOut">
              <a:rPr lang="nl-NL" smtClean="0"/>
              <a:t>20-2-2020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3474119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19BC84-EE23-4CA9-BDB1-3C3CD5E7E8CF}" type="datetimeFigureOut">
              <a:rPr lang="nl-NL" smtClean="0"/>
              <a:t>20-2-2020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2893906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Date Placeholder 4"/>
          <p:cNvSpPr>
            <a:spLocks noGrp="1"/>
          </p:cNvSpPr>
          <p:nvPr>
            <p:ph type="dt" sz="half" idx="10"/>
          </p:nvPr>
        </p:nvSpPr>
        <p:spPr/>
        <p:txBody>
          <a:bodyPr/>
          <a:lstStyle/>
          <a:p>
            <a:fld id="{3B19BC84-EE23-4CA9-BDB1-3C3CD5E7E8CF}" type="datetimeFigureOut">
              <a:rPr lang="nl-NL" smtClean="0"/>
              <a:t>20-2-2020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284963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Date Placeholder 4"/>
          <p:cNvSpPr>
            <a:spLocks noGrp="1"/>
          </p:cNvSpPr>
          <p:nvPr>
            <p:ph type="dt" sz="half" idx="10"/>
          </p:nvPr>
        </p:nvSpPr>
        <p:spPr/>
        <p:txBody>
          <a:bodyPr/>
          <a:lstStyle/>
          <a:p>
            <a:fld id="{3B19BC84-EE23-4CA9-BDB1-3C3CD5E7E8CF}" type="datetimeFigureOut">
              <a:rPr lang="nl-NL" smtClean="0"/>
              <a:t>20-2-2020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5A719E9-6D67-4A04-84D4-07641B90F3F6}" type="slidenum">
              <a:rPr lang="nl-NL" smtClean="0"/>
              <a:t>‹nr.›</a:t>
            </a:fld>
            <a:endParaRPr lang="nl-NL"/>
          </a:p>
        </p:txBody>
      </p:sp>
    </p:spTree>
    <p:extLst>
      <p:ext uri="{BB962C8B-B14F-4D97-AF65-F5344CB8AC3E}">
        <p14:creationId xmlns:p14="http://schemas.microsoft.com/office/powerpoint/2010/main" val="2537864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19BC84-EE23-4CA9-BDB1-3C3CD5E7E8CF}" type="datetimeFigureOut">
              <a:rPr lang="nl-NL" smtClean="0"/>
              <a:t>20-2-2020</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719E9-6D67-4A04-84D4-07641B90F3F6}" type="slidenum">
              <a:rPr lang="nl-NL" smtClean="0"/>
              <a:t>‹nr.›</a:t>
            </a:fld>
            <a:endParaRPr lang="nl-NL"/>
          </a:p>
        </p:txBody>
      </p:sp>
    </p:spTree>
    <p:extLst>
      <p:ext uri="{BB962C8B-B14F-4D97-AF65-F5344CB8AC3E}">
        <p14:creationId xmlns:p14="http://schemas.microsoft.com/office/powerpoint/2010/main" val="3930999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rotWithShape="1">
          <a:blip r:embed="rId2" cstate="print">
            <a:extLst>
              <a:ext uri="{28A0092B-C50C-407E-A947-70E740481C1C}">
                <a14:useLocalDpi xmlns:a14="http://schemas.microsoft.com/office/drawing/2010/main" val="0"/>
              </a:ext>
            </a:extLst>
          </a:blip>
          <a:srcRect l="14461"/>
          <a:stretch/>
        </p:blipFill>
        <p:spPr>
          <a:xfrm>
            <a:off x="-10161" y="0"/>
            <a:ext cx="2933133" cy="6858000"/>
          </a:xfrm>
          <a:prstGeom prst="rect">
            <a:avLst/>
          </a:prstGeom>
        </p:spPr>
      </p:pic>
      <p:sp>
        <p:nvSpPr>
          <p:cNvPr id="5" name="Rechthoek 4"/>
          <p:cNvSpPr/>
          <p:nvPr/>
        </p:nvSpPr>
        <p:spPr>
          <a:xfrm>
            <a:off x="609600" y="1768578"/>
            <a:ext cx="7921752" cy="2123658"/>
          </a:xfrm>
          <a:prstGeom prst="rect">
            <a:avLst/>
          </a:prstGeom>
        </p:spPr>
        <p:txBody>
          <a:bodyPr wrap="square">
            <a:spAutoFit/>
          </a:bodyPr>
          <a:lstStyle/>
          <a:p>
            <a:pPr algn="ctr"/>
            <a:r>
              <a:rPr lang="nl-NL" sz="6600" b="1" dirty="0">
                <a:latin typeface="Arial" panose="020B0604020202020204" pitchFamily="34" charset="0"/>
                <a:cs typeface="Arial" panose="020B0604020202020204" pitchFamily="34" charset="0"/>
              </a:rPr>
              <a:t>TL43</a:t>
            </a:r>
          </a:p>
          <a:p>
            <a:pPr algn="ctr"/>
            <a:r>
              <a:rPr lang="nl-NL" sz="6600" b="1" dirty="0">
                <a:latin typeface="Arial" panose="020B0604020202020204" pitchFamily="34" charset="0"/>
                <a:cs typeface="Arial" panose="020B0604020202020204" pitchFamily="34" charset="0"/>
              </a:rPr>
              <a:t>Calculeren</a:t>
            </a:r>
          </a:p>
        </p:txBody>
      </p:sp>
    </p:spTree>
    <p:extLst>
      <p:ext uri="{BB962C8B-B14F-4D97-AF65-F5344CB8AC3E}">
        <p14:creationId xmlns:p14="http://schemas.microsoft.com/office/powerpoint/2010/main" val="2796229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endParaRPr lang="nl-NL" sz="4000" b="1"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a:xfrm>
            <a:off x="628650" y="1593376"/>
            <a:ext cx="5278374" cy="5145435"/>
          </a:xfrm>
        </p:spPr>
        <p:txBody>
          <a:bodyPr>
            <a:normAutofit/>
          </a:bodyPr>
          <a:lstStyle/>
          <a:p>
            <a:pPr marL="0" indent="0">
              <a:buNone/>
            </a:pPr>
            <a:r>
              <a:rPr lang="nl-NL" dirty="0"/>
              <a:t>Doel van het maken van een calculatie:</a:t>
            </a:r>
          </a:p>
          <a:p>
            <a:pPr marL="0" indent="0">
              <a:buNone/>
            </a:pPr>
            <a:r>
              <a:rPr lang="nl-NL" dirty="0"/>
              <a:t>Met het opstellen van een calculatie kun je de kostprijs van een werk of dienst bepalen.</a:t>
            </a:r>
          </a:p>
        </p:txBody>
      </p:sp>
      <p:pic>
        <p:nvPicPr>
          <p:cNvPr id="4" name="Afbeelding 3"/>
          <p:cNvPicPr>
            <a:picLocks noChangeAspect="1"/>
          </p:cNvPicPr>
          <p:nvPr/>
        </p:nvPicPr>
        <p:blipFill rotWithShape="1">
          <a:blip r:embed="rId2" cstate="print">
            <a:extLst>
              <a:ext uri="{28A0092B-C50C-407E-A947-70E740481C1C}">
                <a14:useLocalDpi xmlns:a14="http://schemas.microsoft.com/office/drawing/2010/main" val="0"/>
              </a:ext>
            </a:extLst>
          </a:blip>
          <a:srcRect l="14461"/>
          <a:stretch/>
        </p:blipFill>
        <p:spPr>
          <a:xfrm>
            <a:off x="6210867" y="0"/>
            <a:ext cx="2933133" cy="6858000"/>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2346" y="3998322"/>
            <a:ext cx="4210050" cy="2362200"/>
          </a:xfrm>
          <a:prstGeom prst="rect">
            <a:avLst/>
          </a:prstGeom>
        </p:spPr>
      </p:pic>
    </p:spTree>
    <p:extLst>
      <p:ext uri="{BB962C8B-B14F-4D97-AF65-F5344CB8AC3E}">
        <p14:creationId xmlns:p14="http://schemas.microsoft.com/office/powerpoint/2010/main" val="3416933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cstate="print">
            <a:extLst>
              <a:ext uri="{28A0092B-C50C-407E-A947-70E740481C1C}">
                <a14:useLocalDpi xmlns:a14="http://schemas.microsoft.com/office/drawing/2010/main" val="0"/>
              </a:ext>
            </a:extLst>
          </a:blip>
          <a:srcRect l="14461"/>
          <a:stretch/>
        </p:blipFill>
        <p:spPr>
          <a:xfrm>
            <a:off x="6210867" y="0"/>
            <a:ext cx="2933133" cy="6858000"/>
          </a:xfrm>
          <a:prstGeom prst="rect">
            <a:avLst/>
          </a:prstGeom>
        </p:spPr>
      </p:pic>
      <p:sp>
        <p:nvSpPr>
          <p:cNvPr id="2" name="Titel 1"/>
          <p:cNvSpPr>
            <a:spLocks noGrp="1"/>
          </p:cNvSpPr>
          <p:nvPr>
            <p:ph type="title"/>
          </p:nvPr>
        </p:nvSpPr>
        <p:spPr/>
        <p:txBody>
          <a:bodyPr>
            <a:normAutofit/>
          </a:bodyPr>
          <a:lstStyle/>
          <a:p>
            <a:endParaRPr lang="nl-NL" sz="4000" b="1" dirty="0">
              <a:latin typeface="Arial" panose="020B0604020202020204" pitchFamily="34" charset="0"/>
              <a:cs typeface="Arial" panose="020B0604020202020204" pitchFamily="34" charset="0"/>
            </a:endParaRPr>
          </a:p>
        </p:txBody>
      </p:sp>
      <p:sp>
        <p:nvSpPr>
          <p:cNvPr id="5" name="Tijdelijke aanduiding voor inhoud 4"/>
          <p:cNvSpPr>
            <a:spLocks noGrp="1"/>
          </p:cNvSpPr>
          <p:nvPr>
            <p:ph idx="1"/>
          </p:nvPr>
        </p:nvSpPr>
        <p:spPr/>
        <p:txBody>
          <a:bodyPr>
            <a:normAutofit fontScale="92500" lnSpcReduction="20000"/>
          </a:bodyPr>
          <a:lstStyle/>
          <a:p>
            <a:pPr marL="0" indent="0">
              <a:buNone/>
            </a:pPr>
            <a:r>
              <a:rPr lang="nl-NL" dirty="0"/>
              <a:t>Uit welke kosten bestaat een werk / dienst:</a:t>
            </a:r>
          </a:p>
          <a:p>
            <a:pPr>
              <a:buFontTx/>
              <a:buChar char="-"/>
            </a:pPr>
            <a:r>
              <a:rPr lang="nl-NL" b="1" dirty="0"/>
              <a:t>Arbeidskosten</a:t>
            </a:r>
          </a:p>
          <a:p>
            <a:pPr>
              <a:buFontTx/>
              <a:buChar char="-"/>
            </a:pPr>
            <a:r>
              <a:rPr lang="nl-NL" b="1" dirty="0"/>
              <a:t>Materieelkosten</a:t>
            </a:r>
          </a:p>
          <a:p>
            <a:pPr>
              <a:buFontTx/>
              <a:buChar char="-"/>
            </a:pPr>
            <a:r>
              <a:rPr lang="nl-NL" b="1" dirty="0"/>
              <a:t>Materiaalkosten</a:t>
            </a:r>
          </a:p>
          <a:p>
            <a:pPr marL="0" indent="0">
              <a:buNone/>
            </a:pPr>
            <a:r>
              <a:rPr lang="nl-NL" dirty="0"/>
              <a:t>Je moet bij bovenstaande genoemde kosten,</a:t>
            </a:r>
          </a:p>
          <a:p>
            <a:pPr marL="0" indent="0">
              <a:buNone/>
            </a:pPr>
            <a:r>
              <a:rPr lang="nl-NL" dirty="0"/>
              <a:t>ook rekening houden met:</a:t>
            </a:r>
          </a:p>
          <a:p>
            <a:pPr>
              <a:buFontTx/>
              <a:buChar char="-"/>
            </a:pPr>
            <a:r>
              <a:rPr lang="nl-NL" dirty="0"/>
              <a:t>aan- en afvoertijd, wachttijden</a:t>
            </a:r>
          </a:p>
          <a:p>
            <a:pPr>
              <a:buFontTx/>
              <a:buChar char="-"/>
            </a:pPr>
            <a:r>
              <a:rPr lang="nl-NL" dirty="0"/>
              <a:t>Kap-, snij-, zaagverliezen, inklink en andere bijkomende factoren </a:t>
            </a:r>
          </a:p>
          <a:p>
            <a:pPr>
              <a:buFontTx/>
              <a:buChar char="-"/>
            </a:pPr>
            <a:r>
              <a:rPr lang="nl-NL" dirty="0"/>
              <a:t>Vergeet ook bevestigings- en verbindingsmaterialen niet</a:t>
            </a:r>
          </a:p>
          <a:p>
            <a:pPr marL="0" indent="0">
              <a:buNone/>
            </a:pP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2740942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nl-NL" sz="4000" b="1" dirty="0">
                <a:latin typeface="Arial" panose="020B0604020202020204" pitchFamily="34" charset="0"/>
                <a:cs typeface="Arial" panose="020B0604020202020204" pitchFamily="34" charset="0"/>
              </a:rPr>
              <a:t>Vandaag</a:t>
            </a:r>
          </a:p>
        </p:txBody>
      </p:sp>
      <p:sp>
        <p:nvSpPr>
          <p:cNvPr id="3" name="Tijdelijke aanduiding voor inhoud 2"/>
          <p:cNvSpPr>
            <a:spLocks noGrp="1"/>
          </p:cNvSpPr>
          <p:nvPr>
            <p:ph idx="1"/>
          </p:nvPr>
        </p:nvSpPr>
        <p:spPr>
          <a:xfrm>
            <a:off x="628650" y="1593376"/>
            <a:ext cx="5278374" cy="5145435"/>
          </a:xfrm>
        </p:spPr>
        <p:txBody>
          <a:bodyPr>
            <a:normAutofit/>
          </a:bodyPr>
          <a:lstStyle/>
          <a:p>
            <a:pPr marL="0" indent="0">
              <a:buNone/>
            </a:pPr>
            <a:r>
              <a:rPr lang="nl-NL" sz="2400" b="1" dirty="0"/>
              <a:t>1</a:t>
            </a:r>
            <a:r>
              <a:rPr lang="nl-NL" sz="2400" b="1" baseline="30000" dirty="0"/>
              <a:t>e</a:t>
            </a:r>
            <a:r>
              <a:rPr lang="nl-NL" sz="2400" b="1" dirty="0"/>
              <a:t> stap:</a:t>
            </a:r>
          </a:p>
          <a:p>
            <a:pPr marL="0" indent="0">
              <a:buNone/>
            </a:pPr>
            <a:r>
              <a:rPr lang="nl-NL" sz="2400" dirty="0"/>
              <a:t>Zet in het Excel format, per aan te leggen element(groep) de uit te voeren activiteiten onder elkaar. Doe dit gedetailleerd ! Alles wat je in de calculatie vergeet, krijg je NIET betaald !</a:t>
            </a:r>
          </a:p>
        </p:txBody>
      </p:sp>
      <p:pic>
        <p:nvPicPr>
          <p:cNvPr id="4" name="Afbeelding 3"/>
          <p:cNvPicPr>
            <a:picLocks noChangeAspect="1"/>
          </p:cNvPicPr>
          <p:nvPr/>
        </p:nvPicPr>
        <p:blipFill rotWithShape="1">
          <a:blip r:embed="rId2" cstate="print">
            <a:extLst>
              <a:ext uri="{28A0092B-C50C-407E-A947-70E740481C1C}">
                <a14:useLocalDpi xmlns:a14="http://schemas.microsoft.com/office/drawing/2010/main" val="0"/>
              </a:ext>
            </a:extLst>
          </a:blip>
          <a:srcRect l="14461"/>
          <a:stretch/>
        </p:blipFill>
        <p:spPr>
          <a:xfrm>
            <a:off x="6210867" y="0"/>
            <a:ext cx="2933133" cy="6858000"/>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796016519"/>
              </p:ext>
            </p:extLst>
          </p:nvPr>
        </p:nvGraphicFramePr>
        <p:xfrm>
          <a:off x="727982" y="3973283"/>
          <a:ext cx="8106045" cy="2606043"/>
        </p:xfrm>
        <a:graphic>
          <a:graphicData uri="http://schemas.openxmlformats.org/drawingml/2006/table">
            <a:tbl>
              <a:tblPr>
                <a:tableStyleId>{5C22544A-7EE6-4342-B048-85BDC9FD1C3A}</a:tableStyleId>
              </a:tblPr>
              <a:tblGrid>
                <a:gridCol w="257505">
                  <a:extLst>
                    <a:ext uri="{9D8B030D-6E8A-4147-A177-3AD203B41FA5}">
                      <a16:colId xmlns:a16="http://schemas.microsoft.com/office/drawing/2014/main" val="1821291148"/>
                    </a:ext>
                  </a:extLst>
                </a:gridCol>
                <a:gridCol w="429175">
                  <a:extLst>
                    <a:ext uri="{9D8B030D-6E8A-4147-A177-3AD203B41FA5}">
                      <a16:colId xmlns:a16="http://schemas.microsoft.com/office/drawing/2014/main" val="2060900514"/>
                    </a:ext>
                  </a:extLst>
                </a:gridCol>
                <a:gridCol w="1056844">
                  <a:extLst>
                    <a:ext uri="{9D8B030D-6E8A-4147-A177-3AD203B41FA5}">
                      <a16:colId xmlns:a16="http://schemas.microsoft.com/office/drawing/2014/main" val="3178787344"/>
                    </a:ext>
                  </a:extLst>
                </a:gridCol>
                <a:gridCol w="364799">
                  <a:extLst>
                    <a:ext uri="{9D8B030D-6E8A-4147-A177-3AD203B41FA5}">
                      <a16:colId xmlns:a16="http://schemas.microsoft.com/office/drawing/2014/main" val="1115627180"/>
                    </a:ext>
                  </a:extLst>
                </a:gridCol>
                <a:gridCol w="257505">
                  <a:extLst>
                    <a:ext uri="{9D8B030D-6E8A-4147-A177-3AD203B41FA5}">
                      <a16:colId xmlns:a16="http://schemas.microsoft.com/office/drawing/2014/main" val="4170440207"/>
                    </a:ext>
                  </a:extLst>
                </a:gridCol>
                <a:gridCol w="311152">
                  <a:extLst>
                    <a:ext uri="{9D8B030D-6E8A-4147-A177-3AD203B41FA5}">
                      <a16:colId xmlns:a16="http://schemas.microsoft.com/office/drawing/2014/main" val="3108534979"/>
                    </a:ext>
                  </a:extLst>
                </a:gridCol>
                <a:gridCol w="273600">
                  <a:extLst>
                    <a:ext uri="{9D8B030D-6E8A-4147-A177-3AD203B41FA5}">
                      <a16:colId xmlns:a16="http://schemas.microsoft.com/office/drawing/2014/main" val="756194084"/>
                    </a:ext>
                  </a:extLst>
                </a:gridCol>
                <a:gridCol w="311152">
                  <a:extLst>
                    <a:ext uri="{9D8B030D-6E8A-4147-A177-3AD203B41FA5}">
                      <a16:colId xmlns:a16="http://schemas.microsoft.com/office/drawing/2014/main" val="2139257985"/>
                    </a:ext>
                  </a:extLst>
                </a:gridCol>
                <a:gridCol w="391622">
                  <a:extLst>
                    <a:ext uri="{9D8B030D-6E8A-4147-A177-3AD203B41FA5}">
                      <a16:colId xmlns:a16="http://schemas.microsoft.com/office/drawing/2014/main" val="1846699352"/>
                    </a:ext>
                  </a:extLst>
                </a:gridCol>
                <a:gridCol w="300422">
                  <a:extLst>
                    <a:ext uri="{9D8B030D-6E8A-4147-A177-3AD203B41FA5}">
                      <a16:colId xmlns:a16="http://schemas.microsoft.com/office/drawing/2014/main" val="3803578092"/>
                    </a:ext>
                  </a:extLst>
                </a:gridCol>
                <a:gridCol w="257505">
                  <a:extLst>
                    <a:ext uri="{9D8B030D-6E8A-4147-A177-3AD203B41FA5}">
                      <a16:colId xmlns:a16="http://schemas.microsoft.com/office/drawing/2014/main" val="275476450"/>
                    </a:ext>
                  </a:extLst>
                </a:gridCol>
                <a:gridCol w="257505">
                  <a:extLst>
                    <a:ext uri="{9D8B030D-6E8A-4147-A177-3AD203B41FA5}">
                      <a16:colId xmlns:a16="http://schemas.microsoft.com/office/drawing/2014/main" val="3773954686"/>
                    </a:ext>
                  </a:extLst>
                </a:gridCol>
                <a:gridCol w="311152">
                  <a:extLst>
                    <a:ext uri="{9D8B030D-6E8A-4147-A177-3AD203B41FA5}">
                      <a16:colId xmlns:a16="http://schemas.microsoft.com/office/drawing/2014/main" val="2366088071"/>
                    </a:ext>
                  </a:extLst>
                </a:gridCol>
                <a:gridCol w="525739">
                  <a:extLst>
                    <a:ext uri="{9D8B030D-6E8A-4147-A177-3AD203B41FA5}">
                      <a16:colId xmlns:a16="http://schemas.microsoft.com/office/drawing/2014/main" val="3565996448"/>
                    </a:ext>
                  </a:extLst>
                </a:gridCol>
                <a:gridCol w="359434">
                  <a:extLst>
                    <a:ext uri="{9D8B030D-6E8A-4147-A177-3AD203B41FA5}">
                      <a16:colId xmlns:a16="http://schemas.microsoft.com/office/drawing/2014/main" val="240629165"/>
                    </a:ext>
                  </a:extLst>
                </a:gridCol>
                <a:gridCol w="257505">
                  <a:extLst>
                    <a:ext uri="{9D8B030D-6E8A-4147-A177-3AD203B41FA5}">
                      <a16:colId xmlns:a16="http://schemas.microsoft.com/office/drawing/2014/main" val="2257692533"/>
                    </a:ext>
                  </a:extLst>
                </a:gridCol>
                <a:gridCol w="316517">
                  <a:extLst>
                    <a:ext uri="{9D8B030D-6E8A-4147-A177-3AD203B41FA5}">
                      <a16:colId xmlns:a16="http://schemas.microsoft.com/office/drawing/2014/main" val="940959461"/>
                    </a:ext>
                  </a:extLst>
                </a:gridCol>
                <a:gridCol w="316517">
                  <a:extLst>
                    <a:ext uri="{9D8B030D-6E8A-4147-A177-3AD203B41FA5}">
                      <a16:colId xmlns:a16="http://schemas.microsoft.com/office/drawing/2014/main" val="1736933892"/>
                    </a:ext>
                  </a:extLst>
                </a:gridCol>
                <a:gridCol w="311152">
                  <a:extLst>
                    <a:ext uri="{9D8B030D-6E8A-4147-A177-3AD203B41FA5}">
                      <a16:colId xmlns:a16="http://schemas.microsoft.com/office/drawing/2014/main" val="804025636"/>
                    </a:ext>
                  </a:extLst>
                </a:gridCol>
                <a:gridCol w="359434">
                  <a:extLst>
                    <a:ext uri="{9D8B030D-6E8A-4147-A177-3AD203B41FA5}">
                      <a16:colId xmlns:a16="http://schemas.microsoft.com/office/drawing/2014/main" val="794347005"/>
                    </a:ext>
                  </a:extLst>
                </a:gridCol>
                <a:gridCol w="429175">
                  <a:extLst>
                    <a:ext uri="{9D8B030D-6E8A-4147-A177-3AD203B41FA5}">
                      <a16:colId xmlns:a16="http://schemas.microsoft.com/office/drawing/2014/main" val="329042210"/>
                    </a:ext>
                  </a:extLst>
                </a:gridCol>
                <a:gridCol w="450634">
                  <a:extLst>
                    <a:ext uri="{9D8B030D-6E8A-4147-A177-3AD203B41FA5}">
                      <a16:colId xmlns:a16="http://schemas.microsoft.com/office/drawing/2014/main" val="1870657662"/>
                    </a:ext>
                  </a:extLst>
                </a:gridCol>
              </a:tblGrid>
              <a:tr h="85382">
                <a:tc gridSpan="2">
                  <a:txBody>
                    <a:bodyPr/>
                    <a:lstStyle/>
                    <a:p>
                      <a:pPr algn="l" fontAlgn="b"/>
                      <a:r>
                        <a:rPr lang="nl-NL" sz="400" u="none" strike="noStrike">
                          <a:effectLst/>
                        </a:rPr>
                        <a:t>Voorcalculatie Project X</a:t>
                      </a:r>
                      <a:endParaRPr lang="nl-NL" sz="400" b="0" i="0" u="none" strike="noStrike">
                        <a:solidFill>
                          <a:srgbClr val="000000"/>
                        </a:solidFill>
                        <a:effectLst/>
                        <a:latin typeface="Arial" panose="020B0604020202020204" pitchFamily="34" charset="0"/>
                      </a:endParaRPr>
                    </a:p>
                  </a:txBody>
                  <a:tcPr marL="3132" marR="3132" marT="3132" marB="0" anchor="b"/>
                </a:tc>
                <a:tc hMerge="1">
                  <a:txBody>
                    <a:bodyPr/>
                    <a:lstStyle/>
                    <a:p>
                      <a:endParaRPr lang="nl-NL"/>
                    </a:p>
                  </a:txBody>
                  <a:tcPr/>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420890746"/>
                  </a:ext>
                </a:extLst>
              </a:tr>
              <a:tr h="81671">
                <a:tc>
                  <a:txBody>
                    <a:bodyPr/>
                    <a:lstStyle/>
                    <a:p>
                      <a:pPr algn="l" fontAlgn="b"/>
                      <a:r>
                        <a:rPr lang="nl-NL" sz="400" u="none" strike="noStrike">
                          <a:effectLst/>
                        </a:rPr>
                        <a:t>uurloon</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             45,00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1355170751"/>
                  </a:ext>
                </a:extLst>
              </a:tr>
              <a:tr h="81671">
                <a:tc>
                  <a:txBody>
                    <a:bodyPr/>
                    <a:lstStyle/>
                    <a:p>
                      <a:pPr algn="l" fontAlgn="b"/>
                      <a:r>
                        <a:rPr lang="nl-NL" sz="400" u="none" strike="noStrike">
                          <a:effectLst/>
                        </a:rPr>
                        <a:t>Tractor</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             35,00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3096344009"/>
                  </a:ext>
                </a:extLst>
              </a:tr>
              <a:tr h="81671">
                <a:tc>
                  <a:txBody>
                    <a:bodyPr/>
                    <a:lstStyle/>
                    <a:p>
                      <a:pPr algn="l" fontAlgn="b"/>
                      <a:r>
                        <a:rPr lang="nl-NL" sz="400" u="none" strike="noStrike">
                          <a:effectLst/>
                        </a:rPr>
                        <a:t>Frees</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             25,00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3892221900"/>
                  </a:ext>
                </a:extLst>
              </a:tr>
              <a:tr h="81671">
                <a:tc>
                  <a:txBody>
                    <a:bodyPr/>
                    <a:lstStyle/>
                    <a:p>
                      <a:pPr algn="l" fontAlgn="b"/>
                      <a:r>
                        <a:rPr lang="nl-NL" sz="400" u="none" strike="noStrike">
                          <a:effectLst/>
                        </a:rPr>
                        <a:t>HGM</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             35,00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1195287110"/>
                  </a:ext>
                </a:extLst>
              </a:tr>
              <a:tr h="81671">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771939081"/>
                  </a:ext>
                </a:extLst>
              </a:tr>
              <a:tr h="81671">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18793925"/>
                  </a:ext>
                </a:extLst>
              </a:tr>
              <a:tr h="81671">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798945938"/>
                  </a:ext>
                </a:extLst>
              </a:tr>
              <a:tr h="81671">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dirty="0">
                          <a:effectLst/>
                        </a:rPr>
                        <a:t> </a:t>
                      </a:r>
                      <a:endParaRPr lang="nl-NL" sz="400" b="0" i="0" u="none" strike="noStrike" dirty="0">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729799265"/>
                  </a:ext>
                </a:extLst>
              </a:tr>
              <a:tr h="81671">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569471032"/>
                  </a:ext>
                </a:extLst>
              </a:tr>
              <a:tr h="152204">
                <a:tc>
                  <a:txBody>
                    <a:bodyPr/>
                    <a:lstStyle/>
                    <a:p>
                      <a:pPr algn="l" fontAlgn="b"/>
                      <a:r>
                        <a:rPr lang="nl-NL" sz="400" u="none" strike="noStrike">
                          <a:effectLst/>
                        </a:rPr>
                        <a:t>Begrotingspost</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Arbeidsuren</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Machine-uren</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Materialen</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555813583"/>
                  </a:ext>
                </a:extLst>
              </a:tr>
              <a:tr h="163340">
                <a:tc>
                  <a:txBody>
                    <a:bodyPr/>
                    <a:lstStyle/>
                    <a:p>
                      <a:pPr algn="l" fontAlgn="b"/>
                      <a:r>
                        <a:rPr lang="nl-NL" sz="400" u="none" strike="noStrike">
                          <a:effectLst/>
                        </a:rPr>
                        <a:t>Volgnr.</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Code</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dirty="0">
                          <a:effectLst/>
                        </a:rPr>
                        <a:t>Beheergroep / Werkomschrijving </a:t>
                      </a:r>
                      <a:endParaRPr lang="nl-NL" sz="400" b="0" i="0" u="none" strike="noStrike" dirty="0">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Hoeveelheid</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Eenheid</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Norm/Eenh.</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Totaal uren</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Kostprijs arbeid</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Soort Machine</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Norm/Eenh.</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Aantal uur</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€,-/uur</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Kostprijs Machines</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Soort Materiaal</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Hoeveelheid</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Eenheid</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€,-/eenheid</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Kosten Mat.</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Totale Kosten</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Opslag%-age</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Verkoopprijs</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kosten/eenheid</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3964972879"/>
                  </a:ext>
                </a:extLst>
              </a:tr>
              <a:tr h="81671">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30663210"/>
                  </a:ext>
                </a:extLst>
              </a:tr>
              <a:tr h="81671">
                <a:tc>
                  <a:txBody>
                    <a:bodyPr/>
                    <a:lstStyle/>
                    <a:p>
                      <a:pPr algn="ctr" fontAlgn="b"/>
                      <a:r>
                        <a:rPr lang="nl-NL" sz="400" u="none" strike="noStrike">
                          <a:effectLst/>
                        </a:rPr>
                        <a:t>1</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Rood</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3393484352"/>
                  </a:ext>
                </a:extLst>
              </a:tr>
              <a:tr h="81671">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469507105"/>
                  </a:ext>
                </a:extLst>
              </a:tr>
              <a:tr h="81671">
                <a:tc>
                  <a:txBody>
                    <a:bodyPr/>
                    <a:lstStyle/>
                    <a:p>
                      <a:pPr algn="ctr" fontAlgn="b"/>
                      <a:r>
                        <a:rPr lang="nl-NL" sz="400" u="none" strike="noStrike">
                          <a:effectLst/>
                        </a:rPr>
                        <a:t>2</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Blauw</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1826886051"/>
                  </a:ext>
                </a:extLst>
              </a:tr>
              <a:tr h="81671">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1322601707"/>
                  </a:ext>
                </a:extLst>
              </a:tr>
              <a:tr h="81671">
                <a:tc>
                  <a:txBody>
                    <a:bodyPr/>
                    <a:lstStyle/>
                    <a:p>
                      <a:pPr algn="ctr" fontAlgn="b"/>
                      <a:r>
                        <a:rPr lang="nl-NL" sz="400" u="none" strike="noStrike">
                          <a:effectLst/>
                        </a:rPr>
                        <a:t>3</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Grijs</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72020059"/>
                  </a:ext>
                </a:extLst>
              </a:tr>
              <a:tr h="81671">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731747196"/>
                  </a:ext>
                </a:extLst>
              </a:tr>
              <a:tr h="81671">
                <a:tc>
                  <a:txBody>
                    <a:bodyPr/>
                    <a:lstStyle/>
                    <a:p>
                      <a:pPr algn="ctr" fontAlgn="b"/>
                      <a:r>
                        <a:rPr lang="nl-NL" sz="400" u="none" strike="noStrike">
                          <a:effectLst/>
                        </a:rPr>
                        <a:t>4</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Groen</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671991588"/>
                  </a:ext>
                </a:extLst>
              </a:tr>
              <a:tr h="81671">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3217859234"/>
                  </a:ext>
                </a:extLst>
              </a:tr>
              <a:tr h="81671">
                <a:tc>
                  <a:txBody>
                    <a:bodyPr/>
                    <a:lstStyle/>
                    <a:p>
                      <a:pPr algn="ctr" fontAlgn="b"/>
                      <a:r>
                        <a:rPr lang="nl-NL" sz="400" u="none" strike="noStrike">
                          <a:effectLst/>
                        </a:rPr>
                        <a:t>4.1</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Bomen</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1442344892"/>
                  </a:ext>
                </a:extLst>
              </a:tr>
              <a:tr h="81671">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730732277"/>
                  </a:ext>
                </a:extLst>
              </a:tr>
              <a:tr h="81671">
                <a:tc>
                  <a:txBody>
                    <a:bodyPr/>
                    <a:lstStyle/>
                    <a:p>
                      <a:pPr algn="ctr" fontAlgn="b"/>
                      <a:r>
                        <a:rPr lang="nl-NL" sz="400" u="none" strike="noStrike">
                          <a:effectLst/>
                        </a:rPr>
                        <a:t>4.1.1</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Bomen in Gazon</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668320104"/>
                  </a:ext>
                </a:extLst>
              </a:tr>
              <a:tr h="81671">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481150135"/>
                  </a:ext>
                </a:extLst>
              </a:tr>
              <a:tr h="81671">
                <a:tc>
                  <a:txBody>
                    <a:bodyPr/>
                    <a:lstStyle/>
                    <a:p>
                      <a:pPr algn="ctr" fontAlgn="b"/>
                      <a:r>
                        <a:rPr lang="nl-NL" sz="400" u="none" strike="noStrike">
                          <a:effectLst/>
                        </a:rPr>
                        <a:t>4.1.2</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Bomen in Verharding</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10,00</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st</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Quercus robur 14-16</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10,00</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st</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€ 200,00</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€ 2.000,00</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€ 2.000,00</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1,15</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€ 2.300,00</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€ 230,00</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7493065"/>
                  </a:ext>
                </a:extLst>
              </a:tr>
              <a:tr h="81671">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4.1.2.1</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Maken plantgat</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10,00</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st</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0,25</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2,50</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    112,50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4123920322"/>
                  </a:ext>
                </a:extLst>
              </a:tr>
              <a:tr h="81671">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4.1.2.2</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Leveren en aanbrengen plantgatverbetering</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4033434373"/>
                  </a:ext>
                </a:extLst>
              </a:tr>
              <a:tr h="81671">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4.1.2.3</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1144219175"/>
                  </a:ext>
                </a:extLst>
              </a:tr>
              <a:tr h="81671">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l"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0"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a:effectLst/>
                        </a:rPr>
                        <a:t> </a:t>
                      </a:r>
                      <a:endParaRPr lang="nl-NL" sz="400" b="1" i="0" u="none" strike="noStrike">
                        <a:solidFill>
                          <a:srgbClr val="000000"/>
                        </a:solidFill>
                        <a:effectLst/>
                        <a:latin typeface="Arial" panose="020B0604020202020204" pitchFamily="34" charset="0"/>
                      </a:endParaRPr>
                    </a:p>
                  </a:txBody>
                  <a:tcPr marL="3132" marR="3132" marT="3132" marB="0" anchor="b"/>
                </a:tc>
                <a:tc>
                  <a:txBody>
                    <a:bodyPr/>
                    <a:lstStyle/>
                    <a:p>
                      <a:pPr algn="ctr" fontAlgn="b"/>
                      <a:r>
                        <a:rPr lang="nl-NL" sz="400" u="none" strike="noStrike" dirty="0">
                          <a:effectLst/>
                        </a:rPr>
                        <a:t> </a:t>
                      </a:r>
                      <a:endParaRPr lang="nl-NL" sz="400" b="0" i="0" u="none" strike="noStrike" dirty="0">
                        <a:solidFill>
                          <a:srgbClr val="000000"/>
                        </a:solidFill>
                        <a:effectLst/>
                        <a:latin typeface="Arial" panose="020B0604020202020204" pitchFamily="34" charset="0"/>
                      </a:endParaRPr>
                    </a:p>
                  </a:txBody>
                  <a:tcPr marL="3132" marR="3132" marT="3132" marB="0" anchor="b"/>
                </a:tc>
                <a:extLst>
                  <a:ext uri="{0D108BD9-81ED-4DB2-BD59-A6C34878D82A}">
                    <a16:rowId xmlns:a16="http://schemas.microsoft.com/office/drawing/2014/main" val="2970759218"/>
                  </a:ext>
                </a:extLst>
              </a:tr>
            </a:tbl>
          </a:graphicData>
        </a:graphic>
      </p:graphicFrame>
    </p:spTree>
    <p:extLst>
      <p:ext uri="{BB962C8B-B14F-4D97-AF65-F5344CB8AC3E}">
        <p14:creationId xmlns:p14="http://schemas.microsoft.com/office/powerpoint/2010/main" val="2074579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cstate="print">
            <a:extLst>
              <a:ext uri="{28A0092B-C50C-407E-A947-70E740481C1C}">
                <a14:useLocalDpi xmlns:a14="http://schemas.microsoft.com/office/drawing/2010/main" val="0"/>
              </a:ext>
            </a:extLst>
          </a:blip>
          <a:srcRect l="14461"/>
          <a:stretch/>
        </p:blipFill>
        <p:spPr>
          <a:xfrm>
            <a:off x="6210867" y="0"/>
            <a:ext cx="2933133" cy="6858000"/>
          </a:xfrm>
          <a:prstGeom prst="rect">
            <a:avLst/>
          </a:prstGeom>
        </p:spPr>
      </p:pic>
      <p:sp>
        <p:nvSpPr>
          <p:cNvPr id="2" name="Titel 1"/>
          <p:cNvSpPr>
            <a:spLocks noGrp="1"/>
          </p:cNvSpPr>
          <p:nvPr>
            <p:ph type="title"/>
          </p:nvPr>
        </p:nvSpPr>
        <p:spPr/>
        <p:txBody>
          <a:bodyPr>
            <a:normAutofit/>
          </a:bodyPr>
          <a:lstStyle/>
          <a:p>
            <a:endParaRPr lang="nl-NL" sz="4000" b="1" dirty="0">
              <a:latin typeface="Arial" panose="020B0604020202020204" pitchFamily="34" charset="0"/>
              <a:cs typeface="Arial" panose="020B0604020202020204" pitchFamily="34" charset="0"/>
            </a:endParaRPr>
          </a:p>
        </p:txBody>
      </p:sp>
      <p:sp>
        <p:nvSpPr>
          <p:cNvPr id="5" name="Tijdelijke aanduiding voor inhoud 4"/>
          <p:cNvSpPr>
            <a:spLocks noGrp="1"/>
          </p:cNvSpPr>
          <p:nvPr>
            <p:ph idx="1"/>
          </p:nvPr>
        </p:nvSpPr>
        <p:spPr/>
        <p:txBody>
          <a:bodyPr>
            <a:normAutofit lnSpcReduction="10000"/>
          </a:bodyPr>
          <a:lstStyle/>
          <a:p>
            <a:pPr marL="0" indent="0">
              <a:buNone/>
            </a:pPr>
            <a:r>
              <a:rPr lang="nl-NL" b="1" dirty="0"/>
              <a:t>2</a:t>
            </a:r>
            <a:r>
              <a:rPr lang="nl-NL" b="1" baseline="30000" dirty="0"/>
              <a:t>e</a:t>
            </a:r>
            <a:r>
              <a:rPr lang="nl-NL" b="1" dirty="0"/>
              <a:t> stap:</a:t>
            </a:r>
          </a:p>
          <a:p>
            <a:pPr marL="0" indent="0">
              <a:buNone/>
            </a:pPr>
            <a:r>
              <a:rPr lang="nl-NL" dirty="0"/>
              <a:t>Bepaal de hoeveelheden</a:t>
            </a:r>
          </a:p>
          <a:p>
            <a:pPr marL="0" indent="0">
              <a:buNone/>
            </a:pPr>
            <a:r>
              <a:rPr lang="nl-NL" b="1" dirty="0"/>
              <a:t>3</a:t>
            </a:r>
            <a:r>
              <a:rPr lang="nl-NL" b="1" baseline="30000" dirty="0"/>
              <a:t>e</a:t>
            </a:r>
            <a:r>
              <a:rPr lang="nl-NL" b="1" dirty="0"/>
              <a:t> stap:</a:t>
            </a:r>
          </a:p>
          <a:p>
            <a:pPr marL="0" indent="0">
              <a:buNone/>
            </a:pPr>
            <a:r>
              <a:rPr lang="nl-NL" dirty="0"/>
              <a:t>Bepaal de (tijds)norm per eenheid, vermeld deze in uren. Vermenigvuldig deze norm met de hoeveelheid.</a:t>
            </a:r>
          </a:p>
          <a:p>
            <a:pPr marL="0" indent="0">
              <a:buNone/>
            </a:pPr>
            <a:r>
              <a:rPr lang="nl-NL" b="1" dirty="0"/>
              <a:t>4</a:t>
            </a:r>
            <a:r>
              <a:rPr lang="nl-NL" b="1" baseline="30000" dirty="0"/>
              <a:t>e</a:t>
            </a:r>
            <a:r>
              <a:rPr lang="nl-NL" b="1" dirty="0"/>
              <a:t> stap: </a:t>
            </a:r>
          </a:p>
          <a:p>
            <a:pPr marL="0" indent="0">
              <a:buNone/>
            </a:pPr>
            <a:r>
              <a:rPr lang="nl-NL" dirty="0"/>
              <a:t>Vermenigvuldig het totaal aantal uren met het uurtarief. Je hebt nu het kostencomponent ARBEID bepaald.</a:t>
            </a:r>
          </a:p>
        </p:txBody>
      </p:sp>
    </p:spTree>
    <p:extLst>
      <p:ext uri="{BB962C8B-B14F-4D97-AF65-F5344CB8AC3E}">
        <p14:creationId xmlns:p14="http://schemas.microsoft.com/office/powerpoint/2010/main" val="2722364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cstate="print">
            <a:extLst>
              <a:ext uri="{28A0092B-C50C-407E-A947-70E740481C1C}">
                <a14:useLocalDpi xmlns:a14="http://schemas.microsoft.com/office/drawing/2010/main" val="0"/>
              </a:ext>
            </a:extLst>
          </a:blip>
          <a:srcRect l="14461"/>
          <a:stretch/>
        </p:blipFill>
        <p:spPr>
          <a:xfrm>
            <a:off x="6210867" y="0"/>
            <a:ext cx="2933133" cy="6858000"/>
          </a:xfrm>
          <a:prstGeom prst="rect">
            <a:avLst/>
          </a:prstGeom>
        </p:spPr>
      </p:pic>
      <p:sp>
        <p:nvSpPr>
          <p:cNvPr id="2" name="Titel 1"/>
          <p:cNvSpPr>
            <a:spLocks noGrp="1"/>
          </p:cNvSpPr>
          <p:nvPr>
            <p:ph type="title"/>
          </p:nvPr>
        </p:nvSpPr>
        <p:spPr/>
        <p:txBody>
          <a:bodyPr>
            <a:normAutofit/>
          </a:bodyPr>
          <a:lstStyle/>
          <a:p>
            <a:endParaRPr lang="nl-NL" sz="4000" b="1" dirty="0">
              <a:latin typeface="Arial" panose="020B0604020202020204" pitchFamily="34" charset="0"/>
              <a:cs typeface="Arial" panose="020B0604020202020204" pitchFamily="34" charset="0"/>
            </a:endParaRPr>
          </a:p>
        </p:txBody>
      </p:sp>
      <p:sp>
        <p:nvSpPr>
          <p:cNvPr id="5" name="Tijdelijke aanduiding voor inhoud 4"/>
          <p:cNvSpPr>
            <a:spLocks noGrp="1"/>
          </p:cNvSpPr>
          <p:nvPr>
            <p:ph idx="1"/>
          </p:nvPr>
        </p:nvSpPr>
        <p:spPr/>
        <p:txBody>
          <a:bodyPr>
            <a:normAutofit fontScale="92500" lnSpcReduction="20000"/>
          </a:bodyPr>
          <a:lstStyle/>
          <a:p>
            <a:pPr marL="0" indent="0">
              <a:buNone/>
            </a:pPr>
            <a:endParaRPr lang="nl-NL" dirty="0"/>
          </a:p>
          <a:p>
            <a:pPr marL="0" indent="0">
              <a:buNone/>
            </a:pPr>
            <a:r>
              <a:rPr lang="nl-NL" b="1" dirty="0"/>
              <a:t>5</a:t>
            </a:r>
            <a:r>
              <a:rPr lang="nl-NL" b="1" baseline="30000" dirty="0"/>
              <a:t>e</a:t>
            </a:r>
            <a:r>
              <a:rPr lang="nl-NL" b="1" dirty="0"/>
              <a:t> stap:</a:t>
            </a:r>
          </a:p>
          <a:p>
            <a:pPr marL="0" indent="0">
              <a:buNone/>
            </a:pPr>
            <a:r>
              <a:rPr lang="nl-NL" dirty="0"/>
              <a:t>Voor de kostencomponent MATERIEEL, volg je dezelfde stappen als bij Arbeid. Let op, materieel is meestal alleen maar per dag(deel) te huren, deze kosten moeten wel doorgerekend worden naar de klant.</a:t>
            </a:r>
          </a:p>
          <a:p>
            <a:pPr marL="0" indent="0">
              <a:buNone/>
            </a:pPr>
            <a:r>
              <a:rPr lang="nl-NL" b="1" dirty="0"/>
              <a:t>6</a:t>
            </a:r>
            <a:r>
              <a:rPr lang="nl-NL" b="1" baseline="30000" dirty="0"/>
              <a:t>e</a:t>
            </a:r>
            <a:r>
              <a:rPr lang="nl-NL" b="1" dirty="0"/>
              <a:t> stap:</a:t>
            </a:r>
          </a:p>
          <a:p>
            <a:pPr marL="0" indent="0">
              <a:buNone/>
            </a:pPr>
            <a:r>
              <a:rPr lang="nl-NL" dirty="0"/>
              <a:t>Voor de kostencomponent MATERIAAL, volg je ook dezelfde stappen in het format. Let op dat veel materialen in standaard maten/hoeveelheden worden geleverd. </a:t>
            </a:r>
            <a:r>
              <a:rPr lang="nl-NL"/>
              <a:t>ALLE kosten moeten </a:t>
            </a:r>
            <a:r>
              <a:rPr lang="nl-NL" dirty="0"/>
              <a:t>doorberekend worden naar de klant.</a:t>
            </a:r>
          </a:p>
        </p:txBody>
      </p:sp>
    </p:spTree>
    <p:extLst>
      <p:ext uri="{BB962C8B-B14F-4D97-AF65-F5344CB8AC3E}">
        <p14:creationId xmlns:p14="http://schemas.microsoft.com/office/powerpoint/2010/main" val="3224020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cstate="print">
            <a:extLst>
              <a:ext uri="{28A0092B-C50C-407E-A947-70E740481C1C}">
                <a14:useLocalDpi xmlns:a14="http://schemas.microsoft.com/office/drawing/2010/main" val="0"/>
              </a:ext>
            </a:extLst>
          </a:blip>
          <a:srcRect l="14461"/>
          <a:stretch/>
        </p:blipFill>
        <p:spPr>
          <a:xfrm>
            <a:off x="6210867" y="0"/>
            <a:ext cx="2933133" cy="6858000"/>
          </a:xfrm>
          <a:prstGeom prst="rect">
            <a:avLst/>
          </a:prstGeom>
        </p:spPr>
      </p:pic>
      <p:sp>
        <p:nvSpPr>
          <p:cNvPr id="2" name="Titel 1"/>
          <p:cNvSpPr>
            <a:spLocks noGrp="1"/>
          </p:cNvSpPr>
          <p:nvPr>
            <p:ph type="title"/>
          </p:nvPr>
        </p:nvSpPr>
        <p:spPr/>
        <p:txBody>
          <a:bodyPr>
            <a:normAutofit/>
          </a:bodyPr>
          <a:lstStyle/>
          <a:p>
            <a:endParaRPr lang="nl-NL" sz="4000" b="1" dirty="0">
              <a:latin typeface="Arial" panose="020B0604020202020204" pitchFamily="34" charset="0"/>
              <a:cs typeface="Arial" panose="020B0604020202020204" pitchFamily="34" charset="0"/>
            </a:endParaRPr>
          </a:p>
        </p:txBody>
      </p:sp>
      <p:sp>
        <p:nvSpPr>
          <p:cNvPr id="5" name="Tijdelijke aanduiding voor inhoud 4"/>
          <p:cNvSpPr>
            <a:spLocks noGrp="1"/>
          </p:cNvSpPr>
          <p:nvPr>
            <p:ph idx="1"/>
          </p:nvPr>
        </p:nvSpPr>
        <p:spPr/>
        <p:txBody>
          <a:bodyPr>
            <a:normAutofit fontScale="92500" lnSpcReduction="20000"/>
          </a:bodyPr>
          <a:lstStyle/>
          <a:p>
            <a:pPr marL="0" indent="0">
              <a:buNone/>
            </a:pPr>
            <a:endParaRPr lang="nl-NL" dirty="0"/>
          </a:p>
          <a:p>
            <a:pPr marL="0" indent="0">
              <a:buNone/>
            </a:pPr>
            <a:r>
              <a:rPr lang="nl-NL" b="1" dirty="0"/>
              <a:t>7</a:t>
            </a:r>
            <a:r>
              <a:rPr lang="nl-NL" b="1" baseline="30000" dirty="0"/>
              <a:t>e</a:t>
            </a:r>
            <a:r>
              <a:rPr lang="nl-NL" b="1" dirty="0"/>
              <a:t> stap:</a:t>
            </a:r>
          </a:p>
          <a:p>
            <a:pPr marL="0" indent="0">
              <a:buNone/>
            </a:pPr>
            <a:r>
              <a:rPr lang="nl-NL" dirty="0"/>
              <a:t>Tel de drie kostencomponenten bij elkaar op.</a:t>
            </a:r>
          </a:p>
          <a:p>
            <a:pPr marL="0" indent="0">
              <a:buNone/>
            </a:pPr>
            <a:r>
              <a:rPr lang="nl-NL" b="1" dirty="0"/>
              <a:t>8</a:t>
            </a:r>
            <a:r>
              <a:rPr lang="nl-NL" b="1" baseline="30000" dirty="0"/>
              <a:t>e</a:t>
            </a:r>
            <a:r>
              <a:rPr lang="nl-NL" b="1" dirty="0"/>
              <a:t> stap:</a:t>
            </a:r>
          </a:p>
          <a:p>
            <a:pPr marL="0" indent="0">
              <a:buNone/>
            </a:pPr>
            <a:r>
              <a:rPr lang="nl-NL" dirty="0"/>
              <a:t>Deel de totaalprijs door het aantal elementen (hoeveelheid) en de eenheidsprijs is bekend.</a:t>
            </a:r>
          </a:p>
          <a:p>
            <a:pPr marL="0" indent="0">
              <a:buNone/>
            </a:pPr>
            <a:endParaRPr lang="nl-NL" dirty="0"/>
          </a:p>
          <a:p>
            <a:pPr marL="0" indent="0">
              <a:buNone/>
            </a:pPr>
            <a:r>
              <a:rPr lang="nl-NL" b="1" dirty="0"/>
              <a:t>Let op ! Alle bedragen zijn tot nu toe exclusief Winst &amp; Risico en BTW.</a:t>
            </a:r>
          </a:p>
          <a:p>
            <a:pPr marL="0" indent="0">
              <a:buNone/>
            </a:pPr>
            <a:r>
              <a:rPr lang="nl-NL" b="1" dirty="0"/>
              <a:t>De “commerciële” prijs bepaal jij als eigenaar zelf en is afhankelijk van veel factoren, samengevat “De Markt”.</a:t>
            </a:r>
          </a:p>
          <a:p>
            <a:pPr marL="0" indent="0">
              <a:buNone/>
            </a:pPr>
            <a:endParaRPr lang="nl-NL" b="1" dirty="0"/>
          </a:p>
        </p:txBody>
      </p:sp>
    </p:spTree>
    <p:extLst>
      <p:ext uri="{BB962C8B-B14F-4D97-AF65-F5344CB8AC3E}">
        <p14:creationId xmlns:p14="http://schemas.microsoft.com/office/powerpoint/2010/main" val="409194577"/>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2735</TotalTime>
  <Words>1007</Words>
  <Application>Microsoft Office PowerPoint</Application>
  <PresentationFormat>Diavoorstelling (4:3)</PresentationFormat>
  <Paragraphs>675</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PowerPoint-presentatie</vt:lpstr>
      <vt:lpstr>PowerPoint-presentatie</vt:lpstr>
      <vt:lpstr>PowerPoint-presentatie</vt:lpstr>
      <vt:lpstr>Vandaag</vt:lpstr>
      <vt:lpstr>PowerPoint-presentatie</vt:lpstr>
      <vt:lpstr>PowerPoint-presentatie</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Noortje Wijnstok</dc:creator>
  <cp:lastModifiedBy>Wilco van den Broek</cp:lastModifiedBy>
  <cp:revision>264</cp:revision>
  <dcterms:created xsi:type="dcterms:W3CDTF">2016-09-28T13:14:23Z</dcterms:created>
  <dcterms:modified xsi:type="dcterms:W3CDTF">2020-02-20T09:43:59Z</dcterms:modified>
</cp:coreProperties>
</file>