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6"/>
  </p:notesMasterIdLst>
  <p:sldIdLst>
    <p:sldId id="256" r:id="rId2"/>
    <p:sldId id="358" r:id="rId3"/>
    <p:sldId id="336" r:id="rId4"/>
    <p:sldId id="364" r:id="rId5"/>
    <p:sldId id="391" r:id="rId6"/>
    <p:sldId id="397" r:id="rId7"/>
    <p:sldId id="365" r:id="rId8"/>
    <p:sldId id="362" r:id="rId9"/>
    <p:sldId id="334" r:id="rId10"/>
    <p:sldId id="392" r:id="rId11"/>
    <p:sldId id="395" r:id="rId12"/>
    <p:sldId id="394" r:id="rId13"/>
    <p:sldId id="386" r:id="rId14"/>
    <p:sldId id="393" r:id="rId15"/>
    <p:sldId id="404" r:id="rId16"/>
    <p:sldId id="405" r:id="rId17"/>
    <p:sldId id="401" r:id="rId18"/>
    <p:sldId id="406" r:id="rId19"/>
    <p:sldId id="403" r:id="rId20"/>
    <p:sldId id="415" r:id="rId21"/>
    <p:sldId id="416" r:id="rId22"/>
    <p:sldId id="418" r:id="rId23"/>
    <p:sldId id="419" r:id="rId24"/>
    <p:sldId id="398" r:id="rId2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6F5A"/>
    <a:srgbClr val="D348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54"/>
    <p:restoredTop sz="94778"/>
  </p:normalViewPr>
  <p:slideViewPr>
    <p:cSldViewPr snapToGrid="0" snapToObjects="1">
      <p:cViewPr varScale="1">
        <p:scale>
          <a:sx n="83" d="100"/>
          <a:sy n="83" d="100"/>
        </p:scale>
        <p:origin x="712" y="19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ED4999-5D35-8B42-B6B5-2FEB9BFE7AB8}" type="datetimeFigureOut">
              <a:rPr lang="nl-NL" smtClean="0"/>
              <a:t>25-11-2020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nl-NL"/>
              <a:t>Tekststijl van het model bewerken
Tweede niveau
Derde niveau
Vierde niveau
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6468E7-66F3-AB42-8609-EC5F53621984}" type="slidenum">
              <a:rPr lang="nl-NL" smtClean="0"/>
              <a:t>‹nr.›</a:t>
            </a:fld>
            <a:endParaRPr lang="nl-NL"/>
          </a:p>
        </p:txBody>
      </p:sp>
    </p:spTree>
    <p:extLst>
      <p:ext uri="{BB962C8B-B14F-4D97-AF65-F5344CB8AC3E}">
        <p14:creationId xmlns:p14="http://schemas.microsoft.com/office/powerpoint/2010/main" val="2855186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3</a:t>
            </a:fld>
            <a:endParaRPr lang="nl-NL"/>
          </a:p>
        </p:txBody>
      </p:sp>
    </p:spTree>
    <p:extLst>
      <p:ext uri="{BB962C8B-B14F-4D97-AF65-F5344CB8AC3E}">
        <p14:creationId xmlns:p14="http://schemas.microsoft.com/office/powerpoint/2010/main" val="10452150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22</a:t>
            </a:fld>
            <a:endParaRPr lang="nl-NL"/>
          </a:p>
        </p:txBody>
      </p:sp>
    </p:spTree>
    <p:extLst>
      <p:ext uri="{BB962C8B-B14F-4D97-AF65-F5344CB8AC3E}">
        <p14:creationId xmlns:p14="http://schemas.microsoft.com/office/powerpoint/2010/main" val="39274073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23</a:t>
            </a:fld>
            <a:endParaRPr lang="nl-NL"/>
          </a:p>
        </p:txBody>
      </p:sp>
    </p:spTree>
    <p:extLst>
      <p:ext uri="{BB962C8B-B14F-4D97-AF65-F5344CB8AC3E}">
        <p14:creationId xmlns:p14="http://schemas.microsoft.com/office/powerpoint/2010/main" val="1230097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24</a:t>
            </a:fld>
            <a:endParaRPr lang="nl-NL"/>
          </a:p>
        </p:txBody>
      </p:sp>
    </p:spTree>
    <p:extLst>
      <p:ext uri="{BB962C8B-B14F-4D97-AF65-F5344CB8AC3E}">
        <p14:creationId xmlns:p14="http://schemas.microsoft.com/office/powerpoint/2010/main" val="2921187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4</a:t>
            </a:fld>
            <a:endParaRPr lang="nl-NL"/>
          </a:p>
        </p:txBody>
      </p:sp>
    </p:spTree>
    <p:extLst>
      <p:ext uri="{BB962C8B-B14F-4D97-AF65-F5344CB8AC3E}">
        <p14:creationId xmlns:p14="http://schemas.microsoft.com/office/powerpoint/2010/main" val="663257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5</a:t>
            </a:fld>
            <a:endParaRPr lang="nl-NL"/>
          </a:p>
        </p:txBody>
      </p:sp>
    </p:spTree>
    <p:extLst>
      <p:ext uri="{BB962C8B-B14F-4D97-AF65-F5344CB8AC3E}">
        <p14:creationId xmlns:p14="http://schemas.microsoft.com/office/powerpoint/2010/main" val="28030438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7</a:t>
            </a:fld>
            <a:endParaRPr lang="nl-NL"/>
          </a:p>
        </p:txBody>
      </p:sp>
    </p:spTree>
    <p:extLst>
      <p:ext uri="{BB962C8B-B14F-4D97-AF65-F5344CB8AC3E}">
        <p14:creationId xmlns:p14="http://schemas.microsoft.com/office/powerpoint/2010/main" val="27049718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16</a:t>
            </a:fld>
            <a:endParaRPr lang="nl-NL"/>
          </a:p>
        </p:txBody>
      </p:sp>
    </p:spTree>
    <p:extLst>
      <p:ext uri="{BB962C8B-B14F-4D97-AF65-F5344CB8AC3E}">
        <p14:creationId xmlns:p14="http://schemas.microsoft.com/office/powerpoint/2010/main" val="1837759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17</a:t>
            </a:fld>
            <a:endParaRPr lang="nl-NL"/>
          </a:p>
        </p:txBody>
      </p:sp>
    </p:spTree>
    <p:extLst>
      <p:ext uri="{BB962C8B-B14F-4D97-AF65-F5344CB8AC3E}">
        <p14:creationId xmlns:p14="http://schemas.microsoft.com/office/powerpoint/2010/main" val="618781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18</a:t>
            </a:fld>
            <a:endParaRPr lang="nl-NL"/>
          </a:p>
        </p:txBody>
      </p:sp>
    </p:spTree>
    <p:extLst>
      <p:ext uri="{BB962C8B-B14F-4D97-AF65-F5344CB8AC3E}">
        <p14:creationId xmlns:p14="http://schemas.microsoft.com/office/powerpoint/2010/main" val="1975760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19</a:t>
            </a:fld>
            <a:endParaRPr lang="nl-NL"/>
          </a:p>
        </p:txBody>
      </p:sp>
    </p:spTree>
    <p:extLst>
      <p:ext uri="{BB962C8B-B14F-4D97-AF65-F5344CB8AC3E}">
        <p14:creationId xmlns:p14="http://schemas.microsoft.com/office/powerpoint/2010/main" val="3385775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21</a:t>
            </a:fld>
            <a:endParaRPr lang="nl-NL"/>
          </a:p>
        </p:txBody>
      </p:sp>
    </p:spTree>
    <p:extLst>
      <p:ext uri="{BB962C8B-B14F-4D97-AF65-F5344CB8AC3E}">
        <p14:creationId xmlns:p14="http://schemas.microsoft.com/office/powerpoint/2010/main" val="349880573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nl-NL"/>
              <a:t>Klik om stijl te bewerken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341E54C8-836F-A447-8F53-1D7FF0DE8B4B}" type="datetimeFigureOut">
              <a:rPr lang="nl-NL" smtClean="0"/>
              <a:t>25-11-2020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C87B1035-6FD0-E94D-88A6-C6AC0870A172}" type="slidenum">
              <a:rPr lang="nl-NL" smtClean="0"/>
              <a:t>‹nr.›</a:t>
            </a:fld>
            <a:endParaRPr lang="nl-NL"/>
          </a:p>
        </p:txBody>
      </p:sp>
    </p:spTree>
    <p:extLst>
      <p:ext uri="{BB962C8B-B14F-4D97-AF65-F5344CB8AC3E}">
        <p14:creationId xmlns:p14="http://schemas.microsoft.com/office/powerpoint/2010/main" val="501738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Vertical Text Placeholder 2"/>
          <p:cNvSpPr>
            <a:spLocks noGrp="1"/>
          </p:cNvSpPr>
          <p:nvPr>
            <p:ph type="body" orient="vert" idx="1"/>
          </p:nvPr>
        </p:nvSpPr>
        <p:spPr/>
        <p:txBody>
          <a:bodyPr vert="eaVert"/>
          <a:lstStyle/>
          <a:p>
            <a:pPr lvl="0"/>
            <a:r>
              <a:rPr lang="nl-NL"/>
              <a:t>Tekststijl van het model bewerken
Tweede niveau
Derde niveau
Vierde niveau
Vijfde niveau</a:t>
            </a:r>
            <a:endParaRPr lang="en-US"/>
          </a:p>
        </p:txBody>
      </p:sp>
      <p:sp>
        <p:nvSpPr>
          <p:cNvPr id="4" name="Date Placeholder 3"/>
          <p:cNvSpPr>
            <a:spLocks noGrp="1"/>
          </p:cNvSpPr>
          <p:nvPr>
            <p:ph type="dt" sz="half" idx="10"/>
          </p:nvPr>
        </p:nvSpPr>
        <p:spPr/>
        <p:txBody>
          <a:bodyPr/>
          <a:lstStyle/>
          <a:p>
            <a:fld id="{341E54C8-836F-A447-8F53-1D7FF0DE8B4B}" type="datetimeFigureOut">
              <a:rPr lang="nl-NL" smtClean="0"/>
              <a:t>25-11-2020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87B1035-6FD0-E94D-88A6-C6AC0870A172}" type="slidenum">
              <a:rPr lang="nl-NL" smtClean="0"/>
              <a:t>‹nr.›</a:t>
            </a:fld>
            <a:endParaRPr lang="nl-NL"/>
          </a:p>
        </p:txBody>
      </p:sp>
    </p:spTree>
    <p:extLst>
      <p:ext uri="{BB962C8B-B14F-4D97-AF65-F5344CB8AC3E}">
        <p14:creationId xmlns:p14="http://schemas.microsoft.com/office/powerpoint/2010/main" val="1619860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341E54C8-836F-A447-8F53-1D7FF0DE8B4B}" type="datetimeFigureOut">
              <a:rPr lang="nl-NL" smtClean="0"/>
              <a:t>25-11-2020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87B1035-6FD0-E94D-88A6-C6AC0870A172}" type="slidenum">
              <a:rPr lang="nl-NL" smtClean="0"/>
              <a:t>‹nr.›</a:t>
            </a:fld>
            <a:endParaRPr lang="nl-NL"/>
          </a:p>
        </p:txBody>
      </p:sp>
    </p:spTree>
    <p:extLst>
      <p:ext uri="{BB962C8B-B14F-4D97-AF65-F5344CB8AC3E}">
        <p14:creationId xmlns:p14="http://schemas.microsoft.com/office/powerpoint/2010/main" val="2893071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341E54C8-836F-A447-8F53-1D7FF0DE8B4B}" type="datetimeFigureOut">
              <a:rPr lang="nl-NL" smtClean="0"/>
              <a:t>25-11-2020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87B1035-6FD0-E94D-88A6-C6AC0870A172}" type="slidenum">
              <a:rPr lang="nl-NL" smtClean="0"/>
              <a:t>‹nr.›</a:t>
            </a:fld>
            <a:endParaRPr lang="nl-NL"/>
          </a:p>
        </p:txBody>
      </p:sp>
    </p:spTree>
    <p:extLst>
      <p:ext uri="{BB962C8B-B14F-4D97-AF65-F5344CB8AC3E}">
        <p14:creationId xmlns:p14="http://schemas.microsoft.com/office/powerpoint/2010/main" val="3000749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nl-NL"/>
              <a:t>Klik om stijl te bewerken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
Tweede niveau
Derde niveau
Vierde niveau
Vijfde niveau</a:t>
            </a:r>
            <a:endParaRPr lang="en-US"/>
          </a:p>
        </p:txBody>
      </p:sp>
      <p:sp>
        <p:nvSpPr>
          <p:cNvPr id="4" name="Date Placeholder 3"/>
          <p:cNvSpPr>
            <a:spLocks noGrp="1"/>
          </p:cNvSpPr>
          <p:nvPr>
            <p:ph type="dt" sz="half" idx="10"/>
          </p:nvPr>
        </p:nvSpPr>
        <p:spPr>
          <a:xfrm>
            <a:off x="8593667" y="6272784"/>
            <a:ext cx="2644309" cy="365125"/>
          </a:xfrm>
        </p:spPr>
        <p:txBody>
          <a:bodyPr/>
          <a:lstStyle/>
          <a:p>
            <a:fld id="{341E54C8-836F-A447-8F53-1D7FF0DE8B4B}" type="datetimeFigureOut">
              <a:rPr lang="nl-NL" smtClean="0"/>
              <a:t>25-11-2020</a:t>
            </a:fld>
            <a:endParaRPr lang="nl-NL"/>
          </a:p>
        </p:txBody>
      </p:sp>
      <p:sp>
        <p:nvSpPr>
          <p:cNvPr id="5" name="Footer Placeholder 4"/>
          <p:cNvSpPr>
            <a:spLocks noGrp="1"/>
          </p:cNvSpPr>
          <p:nvPr>
            <p:ph type="ftr" sz="quarter" idx="11"/>
          </p:nvPr>
        </p:nvSpPr>
        <p:spPr>
          <a:xfrm>
            <a:off x="2182708" y="6272784"/>
            <a:ext cx="6327648" cy="365125"/>
          </a:xfrm>
        </p:spPr>
        <p:txBody>
          <a:bodyPr/>
          <a:lstStyle/>
          <a:p>
            <a:endParaRPr lang="nl-NL"/>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C87B1035-6FD0-E94D-88A6-C6AC0870A172}" type="slidenum">
              <a:rPr lang="nl-NL" smtClean="0"/>
              <a:t>‹nr.›</a:t>
            </a:fld>
            <a:endParaRPr lang="nl-NL"/>
          </a:p>
        </p:txBody>
      </p:sp>
    </p:spTree>
    <p:extLst>
      <p:ext uri="{BB962C8B-B14F-4D97-AF65-F5344CB8AC3E}">
        <p14:creationId xmlns:p14="http://schemas.microsoft.com/office/powerpoint/2010/main" val="76160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nl-NL"/>
              <a:t>Tekststijl van het model bewerken
Tweede niveau
Derde niveau
Vierde niveau
Vijfde niveau</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341E54C8-836F-A447-8F53-1D7FF0DE8B4B}" type="datetimeFigureOut">
              <a:rPr lang="nl-NL" smtClean="0"/>
              <a:t>25-11-2020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C87B1035-6FD0-E94D-88A6-C6AC0870A172}" type="slidenum">
              <a:rPr lang="nl-NL" smtClean="0"/>
              <a:t>‹nr.›</a:t>
            </a:fld>
            <a:endParaRPr lang="nl-NL"/>
          </a:p>
        </p:txBody>
      </p:sp>
    </p:spTree>
    <p:extLst>
      <p:ext uri="{BB962C8B-B14F-4D97-AF65-F5344CB8AC3E}">
        <p14:creationId xmlns:p14="http://schemas.microsoft.com/office/powerpoint/2010/main" val="500769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
Tweede niveau
Derde niveau
Vierde niveau
Vijfde niveau</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
Tweede niveau
Derde niveau
Vierde niveau
Vijfde niveau</a:t>
            </a:r>
            <a:endParaRPr lang="en-US" dirty="0"/>
          </a:p>
        </p:txBody>
      </p:sp>
      <p:sp>
        <p:nvSpPr>
          <p:cNvPr id="7" name="Date Placeholder 6"/>
          <p:cNvSpPr>
            <a:spLocks noGrp="1"/>
          </p:cNvSpPr>
          <p:nvPr>
            <p:ph type="dt" sz="half" idx="10"/>
          </p:nvPr>
        </p:nvSpPr>
        <p:spPr/>
        <p:txBody>
          <a:bodyPr/>
          <a:lstStyle/>
          <a:p>
            <a:fld id="{341E54C8-836F-A447-8F53-1D7FF0DE8B4B}" type="datetimeFigureOut">
              <a:rPr lang="nl-NL" smtClean="0"/>
              <a:t>25-11-2020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C87B1035-6FD0-E94D-88A6-C6AC0870A172}" type="slidenum">
              <a:rPr lang="nl-NL" smtClean="0"/>
              <a:t>‹nr.›</a:t>
            </a:fld>
            <a:endParaRPr lang="nl-NL"/>
          </a:p>
        </p:txBody>
      </p:sp>
      <p:sp>
        <p:nvSpPr>
          <p:cNvPr id="10" name="Title 9"/>
          <p:cNvSpPr>
            <a:spLocks noGrp="1"/>
          </p:cNvSpPr>
          <p:nvPr>
            <p:ph type="title"/>
          </p:nvPr>
        </p:nvSpPr>
        <p:spPr/>
        <p:txBody>
          <a:bodyPr/>
          <a:lstStyle/>
          <a:p>
            <a:r>
              <a:rPr lang="nl-NL"/>
              <a:t>Klik om stijl te bewerken</a:t>
            </a:r>
            <a:endParaRPr lang="en-US" dirty="0"/>
          </a:p>
        </p:txBody>
      </p:sp>
    </p:spTree>
    <p:extLst>
      <p:ext uri="{BB962C8B-B14F-4D97-AF65-F5344CB8AC3E}">
        <p14:creationId xmlns:p14="http://schemas.microsoft.com/office/powerpoint/2010/main" val="2090470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lleen tite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41E54C8-836F-A447-8F53-1D7FF0DE8B4B}" type="datetimeFigureOut">
              <a:rPr lang="nl-NL" smtClean="0"/>
              <a:t>25-11-2020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C87B1035-6FD0-E94D-88A6-C6AC0870A172}" type="slidenum">
              <a:rPr lang="nl-NL" smtClean="0"/>
              <a:t>‹nr.›</a:t>
            </a:fld>
            <a:endParaRPr lang="nl-NL"/>
          </a:p>
        </p:txBody>
      </p:sp>
      <p:sp>
        <p:nvSpPr>
          <p:cNvPr id="6" name="Title 5"/>
          <p:cNvSpPr>
            <a:spLocks noGrp="1"/>
          </p:cNvSpPr>
          <p:nvPr>
            <p:ph type="title"/>
          </p:nvPr>
        </p:nvSpPr>
        <p:spPr/>
        <p:txBody>
          <a:bodyPr/>
          <a:lstStyle/>
          <a:p>
            <a:r>
              <a:rPr lang="nl-NL"/>
              <a:t>Klik om stijl te bewerken</a:t>
            </a:r>
            <a:endParaRPr lang="en-US"/>
          </a:p>
        </p:txBody>
      </p:sp>
    </p:spTree>
    <p:extLst>
      <p:ext uri="{BB962C8B-B14F-4D97-AF65-F5344CB8AC3E}">
        <p14:creationId xmlns:p14="http://schemas.microsoft.com/office/powerpoint/2010/main" val="1374432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1E54C8-836F-A447-8F53-1D7FF0DE8B4B}" type="datetimeFigureOut">
              <a:rPr lang="nl-NL" smtClean="0"/>
              <a:t>25-11-2020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C87B1035-6FD0-E94D-88A6-C6AC0870A172}" type="slidenum">
              <a:rPr lang="nl-NL" smtClean="0"/>
              <a:t>‹nr.›</a:t>
            </a:fld>
            <a:endParaRPr lang="nl-NL"/>
          </a:p>
        </p:txBody>
      </p:sp>
    </p:spTree>
    <p:extLst>
      <p:ext uri="{BB962C8B-B14F-4D97-AF65-F5344CB8AC3E}">
        <p14:creationId xmlns:p14="http://schemas.microsoft.com/office/powerpoint/2010/main" val="2070655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nl-NL"/>
              <a:t>Klik om stijl te bewerken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nl-NL"/>
              <a:t>Tekststijl van het model bewerken
Tweede niveau
Derde niveau
Vierde niveau
Vijfde niveau</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a:p>
        </p:txBody>
      </p:sp>
      <p:sp>
        <p:nvSpPr>
          <p:cNvPr id="5" name="Date Placeholder 4"/>
          <p:cNvSpPr>
            <a:spLocks noGrp="1"/>
          </p:cNvSpPr>
          <p:nvPr>
            <p:ph type="dt" sz="half" idx="10"/>
          </p:nvPr>
        </p:nvSpPr>
        <p:spPr/>
        <p:txBody>
          <a:bodyPr/>
          <a:lstStyle/>
          <a:p>
            <a:fld id="{341E54C8-836F-A447-8F53-1D7FF0DE8B4B}" type="datetimeFigureOut">
              <a:rPr lang="nl-NL" smtClean="0"/>
              <a:t>25-11-2020</a:t>
            </a:fld>
            <a:endParaRPr lang="nl-NL"/>
          </a:p>
        </p:txBody>
      </p:sp>
      <p:sp>
        <p:nvSpPr>
          <p:cNvPr id="6" name="Footer Placeholder 5"/>
          <p:cNvSpPr>
            <a:spLocks noGrp="1"/>
          </p:cNvSpPr>
          <p:nvPr>
            <p:ph type="ftr" sz="quarter" idx="11"/>
          </p:nvPr>
        </p:nvSpPr>
        <p:spPr/>
        <p:txBody>
          <a:bodyPr/>
          <a:lstStyle/>
          <a:p>
            <a:endParaRPr lang="nl-NL"/>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C87B1035-6FD0-E94D-88A6-C6AC0870A172}" type="slidenum">
              <a:rPr lang="nl-NL" smtClean="0"/>
              <a:t>‹nr.›</a:t>
            </a:fld>
            <a:endParaRPr lang="nl-NL"/>
          </a:p>
        </p:txBody>
      </p:sp>
    </p:spTree>
    <p:extLst>
      <p:ext uri="{BB962C8B-B14F-4D97-AF65-F5344CB8AC3E}">
        <p14:creationId xmlns:p14="http://schemas.microsoft.com/office/powerpoint/2010/main" val="2041379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nl-NL"/>
              <a:t>Klik om stijl te bewerken</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a:p>
        </p:txBody>
      </p:sp>
      <p:sp>
        <p:nvSpPr>
          <p:cNvPr id="5" name="Date Placeholder 4"/>
          <p:cNvSpPr>
            <a:spLocks noGrp="1"/>
          </p:cNvSpPr>
          <p:nvPr>
            <p:ph type="dt" sz="half" idx="10"/>
          </p:nvPr>
        </p:nvSpPr>
        <p:spPr/>
        <p:txBody>
          <a:bodyPr/>
          <a:lstStyle/>
          <a:p>
            <a:fld id="{341E54C8-836F-A447-8F53-1D7FF0DE8B4B}" type="datetimeFigureOut">
              <a:rPr lang="nl-NL" smtClean="0"/>
              <a:t>25-11-2020</a:t>
            </a:fld>
            <a:endParaRPr lang="nl-NL"/>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C87B1035-6FD0-E94D-88A6-C6AC0870A172}" type="slidenum">
              <a:rPr lang="nl-NL" smtClean="0"/>
              <a:t>‹nr.›</a:t>
            </a:fld>
            <a:endParaRPr lang="nl-NL"/>
          </a:p>
        </p:txBody>
      </p:sp>
    </p:spTree>
    <p:extLst>
      <p:ext uri="{BB962C8B-B14F-4D97-AF65-F5344CB8AC3E}">
        <p14:creationId xmlns:p14="http://schemas.microsoft.com/office/powerpoint/2010/main" val="3650500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341E54C8-836F-A447-8F53-1D7FF0DE8B4B}" type="datetimeFigureOut">
              <a:rPr lang="nl-NL" smtClean="0"/>
              <a:t>25-11-2020</a:t>
            </a:fld>
            <a:endParaRPr lang="nl-NL"/>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nl-NL"/>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C87B1035-6FD0-E94D-88A6-C6AC0870A172}" type="slidenum">
              <a:rPr lang="nl-NL" smtClean="0"/>
              <a:t>‹nr.›</a:t>
            </a:fld>
            <a:endParaRPr lang="nl-NL"/>
          </a:p>
        </p:txBody>
      </p:sp>
    </p:spTree>
    <p:extLst>
      <p:ext uri="{BB962C8B-B14F-4D97-AF65-F5344CB8AC3E}">
        <p14:creationId xmlns:p14="http://schemas.microsoft.com/office/powerpoint/2010/main" val="29947027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FA5C3E-D953-EA46-ACED-690FD0F3007F}"/>
              </a:ext>
            </a:extLst>
          </p:cNvPr>
          <p:cNvSpPr>
            <a:spLocks noGrp="1"/>
          </p:cNvSpPr>
          <p:nvPr>
            <p:ph type="ctrTitle"/>
          </p:nvPr>
        </p:nvSpPr>
        <p:spPr/>
        <p:txBody>
          <a:bodyPr/>
          <a:lstStyle/>
          <a:p>
            <a:r>
              <a:rPr lang="nl-NL" dirty="0"/>
              <a:t>A2 </a:t>
            </a:r>
            <a:r>
              <a:rPr lang="nl-NL" dirty="0" err="1"/>
              <a:t>conversation</a:t>
            </a:r>
            <a:endParaRPr lang="nl-NL" sz="6000" dirty="0"/>
          </a:p>
        </p:txBody>
      </p:sp>
    </p:spTree>
    <p:extLst>
      <p:ext uri="{BB962C8B-B14F-4D97-AF65-F5344CB8AC3E}">
        <p14:creationId xmlns:p14="http://schemas.microsoft.com/office/powerpoint/2010/main" val="3903317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400" dirty="0"/>
              <a:t>Je loopt over straat in New York en een voorbijganger vraagt je waar hij/zij de Apple Store kan vinden. Wijs hem/haar de weg.</a:t>
            </a:r>
          </a:p>
          <a:p>
            <a:pPr marL="342900" indent="-342900">
              <a:lnSpc>
                <a:spcPct val="100000"/>
              </a:lnSpc>
              <a:buFont typeface="Arial" panose="020B0604020202020204" pitchFamily="34" charset="0"/>
              <a:buChar char="•"/>
            </a:pPr>
            <a:endParaRPr lang="nl-NL" sz="2400" dirty="0"/>
          </a:p>
          <a:p>
            <a:pPr marL="342900" indent="-342900">
              <a:lnSpc>
                <a:spcPct val="100000"/>
              </a:lnSpc>
              <a:buFont typeface="Arial" panose="020B0604020202020204" pitchFamily="34" charset="0"/>
              <a:buChar char="•"/>
            </a:pPr>
            <a:r>
              <a:rPr lang="nl-NL" sz="2400" dirty="0"/>
              <a:t>Begroet de voorbijganger.</a:t>
            </a:r>
          </a:p>
          <a:p>
            <a:pPr marL="342900" indent="-342900">
              <a:lnSpc>
                <a:spcPct val="100000"/>
              </a:lnSpc>
              <a:buFont typeface="Arial" panose="020B0604020202020204" pitchFamily="34" charset="0"/>
              <a:buChar char="•"/>
            </a:pPr>
            <a:r>
              <a:rPr lang="nl-NL" sz="2400" dirty="0"/>
              <a:t>Vertel hoe de voorbijganger bij de Apple Store kan komen.</a:t>
            </a:r>
          </a:p>
          <a:p>
            <a:pPr marL="342900" indent="-342900">
              <a:lnSpc>
                <a:spcPct val="100000"/>
              </a:lnSpc>
              <a:buFont typeface="Arial" panose="020B0604020202020204" pitchFamily="34" charset="0"/>
              <a:buChar char="•"/>
            </a:pPr>
            <a:r>
              <a:rPr lang="nl-NL" sz="2400" dirty="0"/>
              <a:t>Beëindig het gesprek.</a:t>
            </a:r>
          </a:p>
          <a:p>
            <a:pPr marL="342900" indent="-342900">
              <a:lnSpc>
                <a:spcPct val="100000"/>
              </a:lnSpc>
              <a:buFont typeface="Arial" panose="020B0604020202020204" pitchFamily="34" charset="0"/>
              <a:buChar char="•"/>
            </a:pPr>
            <a:endParaRPr lang="nl-NL" sz="2400" dirty="0"/>
          </a:p>
          <a:p>
            <a:pPr>
              <a:lnSpc>
                <a:spcPct val="100000"/>
              </a:lnSpc>
            </a:pPr>
            <a:r>
              <a:rPr lang="nl-NL" sz="2400" dirty="0"/>
              <a:t>Schrijf de zinnen op die je nodig hebt in dit gesprek. Oefen ze en oefen het gesprek. Bedenk manieren om het gesprek te verbeteren.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t>Directions</a:t>
            </a:r>
            <a:r>
              <a:rPr lang="nl-NL" sz="6000" dirty="0"/>
              <a:t> (1) - b</a:t>
            </a:r>
          </a:p>
        </p:txBody>
      </p:sp>
    </p:spTree>
    <p:extLst>
      <p:ext uri="{BB962C8B-B14F-4D97-AF65-F5344CB8AC3E}">
        <p14:creationId xmlns:p14="http://schemas.microsoft.com/office/powerpoint/2010/main" val="3329258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400" dirty="0"/>
              <a:t>Je hebt een etentje met vrienden maar kunt het restaurant niet vinden. Je vraagt de weg aan een voorbijganger.</a:t>
            </a:r>
          </a:p>
          <a:p>
            <a:pPr marL="342900" indent="-342900">
              <a:lnSpc>
                <a:spcPct val="100000"/>
              </a:lnSpc>
              <a:buFont typeface="Arial" panose="020B0604020202020204" pitchFamily="34" charset="0"/>
              <a:buChar char="•"/>
            </a:pPr>
            <a:endParaRPr lang="nl-NL" sz="2400" dirty="0"/>
          </a:p>
          <a:p>
            <a:pPr marL="342900" indent="-342900">
              <a:lnSpc>
                <a:spcPct val="100000"/>
              </a:lnSpc>
              <a:buFont typeface="Arial" panose="020B0604020202020204" pitchFamily="34" charset="0"/>
              <a:buChar char="•"/>
            </a:pPr>
            <a:r>
              <a:rPr lang="nl-NL" sz="2400" dirty="0"/>
              <a:t>Spreek de voorbijganger aan.</a:t>
            </a:r>
          </a:p>
          <a:p>
            <a:pPr marL="342900" indent="-342900">
              <a:lnSpc>
                <a:spcPct val="100000"/>
              </a:lnSpc>
              <a:buFont typeface="Arial" panose="020B0604020202020204" pitchFamily="34" charset="0"/>
              <a:buChar char="•"/>
            </a:pPr>
            <a:r>
              <a:rPr lang="nl-NL" sz="2400" dirty="0"/>
              <a:t>Vraag hoe je bij het restaurant komt.</a:t>
            </a:r>
          </a:p>
          <a:p>
            <a:pPr marL="342900" indent="-342900">
              <a:lnSpc>
                <a:spcPct val="100000"/>
              </a:lnSpc>
              <a:buFont typeface="Arial" panose="020B0604020202020204" pitchFamily="34" charset="0"/>
              <a:buChar char="•"/>
            </a:pPr>
            <a:r>
              <a:rPr lang="nl-NL" sz="2400" dirty="0"/>
              <a:t>Bedank de voorbijganger en beëindig het gesprek.</a:t>
            </a:r>
          </a:p>
          <a:p>
            <a:pPr marL="342900" indent="-342900">
              <a:lnSpc>
                <a:spcPct val="100000"/>
              </a:lnSpc>
              <a:buFont typeface="Arial" panose="020B0604020202020204" pitchFamily="34" charset="0"/>
              <a:buChar char="•"/>
            </a:pPr>
            <a:endParaRPr lang="nl-NL" sz="2400" dirty="0"/>
          </a:p>
          <a:p>
            <a:pPr>
              <a:lnSpc>
                <a:spcPct val="100000"/>
              </a:lnSpc>
            </a:pPr>
            <a:endParaRPr lang="nl-NL" sz="180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t>Directions</a:t>
            </a:r>
            <a:r>
              <a:rPr lang="nl-NL" sz="6000" dirty="0"/>
              <a:t> (2) - A</a:t>
            </a:r>
          </a:p>
        </p:txBody>
      </p:sp>
    </p:spTree>
    <p:extLst>
      <p:ext uri="{BB962C8B-B14F-4D97-AF65-F5344CB8AC3E}">
        <p14:creationId xmlns:p14="http://schemas.microsoft.com/office/powerpoint/2010/main" val="1184557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t>Directions</a:t>
            </a:r>
            <a:r>
              <a:rPr lang="nl-NL" sz="6000" dirty="0"/>
              <a:t> (2) - b</a:t>
            </a:r>
          </a:p>
        </p:txBody>
      </p:sp>
      <p:pic>
        <p:nvPicPr>
          <p:cNvPr id="5" name="Afbeelding 4">
            <a:extLst>
              <a:ext uri="{FF2B5EF4-FFF2-40B4-BE49-F238E27FC236}">
                <a16:creationId xmlns:a16="http://schemas.microsoft.com/office/drawing/2014/main" id="{E866A8B3-A3DE-FA4C-A62A-521F93817ACA}"/>
              </a:ext>
            </a:extLst>
          </p:cNvPr>
          <p:cNvPicPr>
            <a:picLocks noChangeAspect="1"/>
          </p:cNvPicPr>
          <p:nvPr/>
        </p:nvPicPr>
        <p:blipFill>
          <a:blip r:embed="rId2"/>
          <a:stretch>
            <a:fillRect/>
          </a:stretch>
        </p:blipFill>
        <p:spPr>
          <a:xfrm>
            <a:off x="2167665" y="2130208"/>
            <a:ext cx="7108942" cy="4727792"/>
          </a:xfrm>
          <a:prstGeom prst="rect">
            <a:avLst/>
          </a:prstGeom>
        </p:spPr>
      </p:pic>
      <p:sp>
        <p:nvSpPr>
          <p:cNvPr id="4" name="Tijdelijke aanduiding voor tekst 2">
            <a:extLst>
              <a:ext uri="{FF2B5EF4-FFF2-40B4-BE49-F238E27FC236}">
                <a16:creationId xmlns:a16="http://schemas.microsoft.com/office/drawing/2014/main" id="{526F55E5-1CB2-E14A-8229-AFD8B2BF6533}"/>
              </a:ext>
            </a:extLst>
          </p:cNvPr>
          <p:cNvSpPr>
            <a:spLocks noGrp="1"/>
          </p:cNvSpPr>
          <p:nvPr>
            <p:ph type="body" idx="1"/>
          </p:nvPr>
        </p:nvSpPr>
        <p:spPr>
          <a:xfrm>
            <a:off x="2167665" y="1247887"/>
            <a:ext cx="9052560" cy="3216536"/>
          </a:xfrm>
        </p:spPr>
        <p:txBody>
          <a:bodyPr>
            <a:noAutofit/>
          </a:bodyPr>
          <a:lstStyle/>
          <a:p>
            <a:pPr>
              <a:lnSpc>
                <a:spcPct val="100000"/>
              </a:lnSpc>
            </a:pPr>
            <a:r>
              <a:rPr lang="nl-NL" sz="2400" dirty="0"/>
              <a:t>Een voorbijganger vraagt je naar de weg naar het restaurant. Wijs hem/haar de weg met onderstaand kaartje.</a:t>
            </a:r>
            <a:endParaRPr lang="nl-NL" sz="1800" dirty="0"/>
          </a:p>
          <a:p>
            <a:pPr>
              <a:lnSpc>
                <a:spcPct val="100000"/>
              </a:lnSpc>
            </a:pPr>
            <a:endParaRPr lang="nl-NL" sz="1800" dirty="0"/>
          </a:p>
        </p:txBody>
      </p:sp>
    </p:spTree>
    <p:extLst>
      <p:ext uri="{BB962C8B-B14F-4D97-AF65-F5344CB8AC3E}">
        <p14:creationId xmlns:p14="http://schemas.microsoft.com/office/powerpoint/2010/main" val="2514425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400" dirty="0"/>
              <a:t>Je bent met vrienden uit eten in een restaurant. Je houdt van vis en wilt een visgerecht kiezen.</a:t>
            </a:r>
          </a:p>
          <a:p>
            <a:pPr marL="342900" indent="-342900">
              <a:lnSpc>
                <a:spcPct val="100000"/>
              </a:lnSpc>
              <a:buFont typeface="Arial" panose="020B0604020202020204" pitchFamily="34" charset="0"/>
              <a:buChar char="•"/>
            </a:pPr>
            <a:r>
              <a:rPr lang="nl-NL" sz="2400" dirty="0"/>
              <a:t>Begroet de ober.</a:t>
            </a:r>
          </a:p>
          <a:p>
            <a:pPr marL="342900" indent="-342900">
              <a:lnSpc>
                <a:spcPct val="100000"/>
              </a:lnSpc>
              <a:buFont typeface="Arial" panose="020B0604020202020204" pitchFamily="34" charset="0"/>
              <a:buChar char="•"/>
            </a:pPr>
            <a:r>
              <a:rPr lang="nl-NL" sz="2400" dirty="0"/>
              <a:t>Vraag wat het visgerecht van de dag is (catch of </a:t>
            </a:r>
            <a:r>
              <a:rPr lang="nl-NL" sz="2400" dirty="0" err="1"/>
              <a:t>the</a:t>
            </a:r>
            <a:r>
              <a:rPr lang="nl-NL" sz="2400" dirty="0"/>
              <a:t> </a:t>
            </a:r>
            <a:r>
              <a:rPr lang="nl-NL" sz="2400" dirty="0" err="1"/>
              <a:t>day</a:t>
            </a:r>
            <a:r>
              <a:rPr lang="nl-NL" sz="2400" dirty="0"/>
              <a:t>).</a:t>
            </a:r>
          </a:p>
          <a:p>
            <a:pPr marL="342900" indent="-342900">
              <a:lnSpc>
                <a:spcPct val="100000"/>
              </a:lnSpc>
              <a:buFont typeface="Arial" panose="020B0604020202020204" pitchFamily="34" charset="0"/>
              <a:buChar char="•"/>
            </a:pPr>
            <a:r>
              <a:rPr lang="nl-NL" sz="2400" dirty="0"/>
              <a:t>Vraag hoe duur het visgerecht is.</a:t>
            </a:r>
          </a:p>
          <a:p>
            <a:pPr marL="342900" indent="-342900">
              <a:lnSpc>
                <a:spcPct val="100000"/>
              </a:lnSpc>
              <a:buFont typeface="Arial" panose="020B0604020202020204" pitchFamily="34" charset="0"/>
              <a:buChar char="•"/>
            </a:pPr>
            <a:r>
              <a:rPr lang="nl-NL" sz="2400" dirty="0"/>
              <a:t>Bestel het visgerecht van de dag. </a:t>
            </a:r>
          </a:p>
          <a:p>
            <a:pPr marL="342900" indent="-342900">
              <a:lnSpc>
                <a:spcPct val="100000"/>
              </a:lnSpc>
              <a:buFont typeface="Arial" panose="020B0604020202020204" pitchFamily="34" charset="0"/>
              <a:buChar char="•"/>
            </a:pPr>
            <a:r>
              <a:rPr lang="nl-NL" sz="2400" dirty="0"/>
              <a:t>Bestel er ook een witte wijn bij.</a:t>
            </a:r>
          </a:p>
          <a:p>
            <a:pPr marL="342900" indent="-342900">
              <a:lnSpc>
                <a:spcPct val="100000"/>
              </a:lnSpc>
              <a:buFont typeface="Arial" panose="020B0604020202020204" pitchFamily="34" charset="0"/>
              <a:buChar char="•"/>
            </a:pPr>
            <a:r>
              <a:rPr lang="nl-NL" sz="2400" dirty="0"/>
              <a:t>Bedank de ober.</a:t>
            </a:r>
          </a:p>
          <a:p>
            <a:pPr>
              <a:lnSpc>
                <a:spcPct val="100000"/>
              </a:lnSpc>
            </a:pPr>
            <a:r>
              <a:rPr lang="nl-NL" sz="2400" dirty="0"/>
              <a:t>Schrijf de zinnen op die je nodig hebt in dit gesprek. Oefen ze en oefen het gesprek. Bedenk manieren om het gesprek te verbeteren.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Ordering </a:t>
            </a:r>
            <a:r>
              <a:rPr lang="nl-NL" sz="6000" dirty="0" err="1"/>
              <a:t>dinner</a:t>
            </a:r>
            <a:r>
              <a:rPr lang="nl-NL" sz="6000" dirty="0"/>
              <a:t> - A</a:t>
            </a:r>
          </a:p>
        </p:txBody>
      </p:sp>
    </p:spTree>
    <p:extLst>
      <p:ext uri="{BB962C8B-B14F-4D97-AF65-F5344CB8AC3E}">
        <p14:creationId xmlns:p14="http://schemas.microsoft.com/office/powerpoint/2010/main" val="144953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400" dirty="0"/>
              <a:t>Je werkt als ober/serveerster in een restaurant in Brighton en neemt de bestelling op aan een tafel. </a:t>
            </a:r>
          </a:p>
          <a:p>
            <a:pPr marL="342900" indent="-342900">
              <a:lnSpc>
                <a:spcPct val="100000"/>
              </a:lnSpc>
              <a:buFont typeface="Arial" panose="020B0604020202020204" pitchFamily="34" charset="0"/>
              <a:buChar char="•"/>
            </a:pPr>
            <a:r>
              <a:rPr lang="nl-NL" sz="2400" dirty="0"/>
              <a:t>Begroet de gasten.</a:t>
            </a:r>
          </a:p>
          <a:p>
            <a:pPr marL="342900" indent="-342900">
              <a:lnSpc>
                <a:spcPct val="100000"/>
              </a:lnSpc>
              <a:buFont typeface="Arial" panose="020B0604020202020204" pitchFamily="34" charset="0"/>
              <a:buChar char="•"/>
            </a:pPr>
            <a:r>
              <a:rPr lang="nl-NL" sz="2400" dirty="0"/>
              <a:t>Vertel dat kabeljauw (</a:t>
            </a:r>
            <a:r>
              <a:rPr lang="nl-NL" sz="2400" dirty="0" err="1"/>
              <a:t>codfish</a:t>
            </a:r>
            <a:r>
              <a:rPr lang="nl-NL" sz="2400" dirty="0"/>
              <a:t>) het visgerecht van de dag is (catch of </a:t>
            </a:r>
            <a:r>
              <a:rPr lang="nl-NL" sz="2400" dirty="0" err="1"/>
              <a:t>the</a:t>
            </a:r>
            <a:r>
              <a:rPr lang="nl-NL" sz="2400" dirty="0"/>
              <a:t> </a:t>
            </a:r>
            <a:r>
              <a:rPr lang="nl-NL" sz="2400" dirty="0" err="1"/>
              <a:t>day</a:t>
            </a:r>
            <a:r>
              <a:rPr lang="nl-NL" sz="2400" dirty="0"/>
              <a:t>).</a:t>
            </a:r>
          </a:p>
          <a:p>
            <a:pPr marL="342900" indent="-342900">
              <a:lnSpc>
                <a:spcPct val="100000"/>
              </a:lnSpc>
              <a:buFont typeface="Arial" panose="020B0604020202020204" pitchFamily="34" charset="0"/>
              <a:buChar char="•"/>
            </a:pPr>
            <a:r>
              <a:rPr lang="nl-NL" sz="2400" dirty="0"/>
              <a:t>Vertel dat het gerecht 14,25 pond kost. </a:t>
            </a:r>
          </a:p>
          <a:p>
            <a:pPr marL="342900" indent="-342900">
              <a:lnSpc>
                <a:spcPct val="100000"/>
              </a:lnSpc>
              <a:buFont typeface="Arial" panose="020B0604020202020204" pitchFamily="34" charset="0"/>
              <a:buChar char="•"/>
            </a:pPr>
            <a:r>
              <a:rPr lang="nl-NL" sz="2400" dirty="0"/>
              <a:t>Herhaal de complete bestelling.</a:t>
            </a:r>
          </a:p>
          <a:p>
            <a:pPr marL="342900" indent="-342900">
              <a:lnSpc>
                <a:spcPct val="100000"/>
              </a:lnSpc>
              <a:buFont typeface="Arial" panose="020B0604020202020204" pitchFamily="34" charset="0"/>
              <a:buChar char="•"/>
            </a:pPr>
            <a:r>
              <a:rPr lang="nl-NL" sz="2400" dirty="0"/>
              <a:t>Reageer met ‘graag gedaan’ op het bedankje van de gast.</a:t>
            </a:r>
          </a:p>
          <a:p>
            <a:pPr>
              <a:lnSpc>
                <a:spcPct val="100000"/>
              </a:lnSpc>
            </a:pPr>
            <a:r>
              <a:rPr lang="nl-NL" sz="2400" dirty="0"/>
              <a:t>Schrijf de zinnen op die je nodig hebt in dit gesprek. Oefen ze en oefen het gesprek. Bedenk manieren om het gesprek te verbeteren.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Ordering </a:t>
            </a:r>
            <a:r>
              <a:rPr lang="nl-NL" sz="6000" dirty="0" err="1"/>
              <a:t>dinner</a:t>
            </a:r>
            <a:r>
              <a:rPr lang="nl-NL" sz="6000" dirty="0"/>
              <a:t> - B</a:t>
            </a:r>
          </a:p>
        </p:txBody>
      </p:sp>
    </p:spTree>
    <p:extLst>
      <p:ext uri="{BB962C8B-B14F-4D97-AF65-F5344CB8AC3E}">
        <p14:creationId xmlns:p14="http://schemas.microsoft.com/office/powerpoint/2010/main" val="323691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0584D-4850-C64C-A392-140E07450BFC}"/>
              </a:ext>
            </a:extLst>
          </p:cNvPr>
          <p:cNvSpPr>
            <a:spLocks noGrp="1"/>
          </p:cNvSpPr>
          <p:nvPr>
            <p:ph type="title"/>
          </p:nvPr>
        </p:nvSpPr>
        <p:spPr/>
        <p:txBody>
          <a:bodyPr>
            <a:normAutofit/>
          </a:bodyPr>
          <a:lstStyle/>
          <a:p>
            <a:r>
              <a:rPr lang="nl-NL" dirty="0"/>
              <a:t>Telephone </a:t>
            </a:r>
            <a:r>
              <a:rPr lang="nl-NL" dirty="0" err="1"/>
              <a:t>conversations</a:t>
            </a:r>
            <a:endParaRPr lang="nl-NL" dirty="0"/>
          </a:p>
        </p:txBody>
      </p:sp>
    </p:spTree>
    <p:extLst>
      <p:ext uri="{BB962C8B-B14F-4D97-AF65-F5344CB8AC3E}">
        <p14:creationId xmlns:p14="http://schemas.microsoft.com/office/powerpoint/2010/main" val="3570448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solidFill>
                  <a:schemeClr val="tx1"/>
                </a:solidFill>
              </a:rPr>
              <a:t>Starting</a:t>
            </a:r>
            <a:r>
              <a:rPr lang="nl-NL" sz="6000" dirty="0">
                <a:solidFill>
                  <a:schemeClr val="tx1"/>
                </a:solidFill>
              </a:rPr>
              <a:t> a </a:t>
            </a:r>
            <a:r>
              <a:rPr lang="nl-NL" sz="6000" dirty="0" err="1">
                <a:solidFill>
                  <a:schemeClr val="tx1"/>
                </a:solidFill>
              </a:rPr>
              <a:t>telephone</a:t>
            </a:r>
            <a:r>
              <a:rPr lang="nl-NL" sz="6000" dirty="0">
                <a:solidFill>
                  <a:schemeClr val="tx1"/>
                </a:solidFill>
              </a:rPr>
              <a:t> </a:t>
            </a:r>
            <a:r>
              <a:rPr lang="nl-NL" sz="6000" dirty="0" err="1">
                <a:solidFill>
                  <a:schemeClr val="tx1"/>
                </a:solidFill>
              </a:rPr>
              <a:t>conversation</a:t>
            </a:r>
            <a:endParaRPr lang="nl-NL" sz="6000" dirty="0">
              <a:solidFill>
                <a:schemeClr val="tx1"/>
              </a:solidFill>
            </a:endParaRPr>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nvPr>
        </p:nvGraphicFramePr>
        <p:xfrm>
          <a:off x="2254422" y="1247887"/>
          <a:ext cx="9410356" cy="5125720"/>
        </p:xfrm>
        <a:graphic>
          <a:graphicData uri="http://schemas.openxmlformats.org/drawingml/2006/table">
            <a:tbl>
              <a:tblPr firstRow="1" bandRow="1">
                <a:tableStyleId>{5C22544A-7EE6-4342-B048-85BDC9FD1C3A}</a:tableStyleId>
              </a:tblPr>
              <a:tblGrid>
                <a:gridCol w="4245232">
                  <a:extLst>
                    <a:ext uri="{9D8B030D-6E8A-4147-A177-3AD203B41FA5}">
                      <a16:colId xmlns:a16="http://schemas.microsoft.com/office/drawing/2014/main" val="1223978072"/>
                    </a:ext>
                  </a:extLst>
                </a:gridCol>
                <a:gridCol w="5165124">
                  <a:extLst>
                    <a:ext uri="{9D8B030D-6E8A-4147-A177-3AD203B41FA5}">
                      <a16:colId xmlns:a16="http://schemas.microsoft.com/office/drawing/2014/main" val="3751572771"/>
                    </a:ext>
                  </a:extLst>
                </a:gridCol>
              </a:tblGrid>
              <a:tr h="370840">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Receiver</a:t>
                      </a:r>
                    </a:p>
                  </a:txBody>
                  <a:tcPr marL="68580" marR="68580" marT="0" marB="0"/>
                </a:tc>
                <a:tc>
                  <a:txBody>
                    <a:bodyPr/>
                    <a:lstStyle/>
                    <a:p>
                      <a:pPr>
                        <a:spcAft>
                          <a:spcPts val="0"/>
                        </a:spcAft>
                      </a:pPr>
                      <a:r>
                        <a:rPr lang="nl-NL" sz="2000" i="1" dirty="0" err="1">
                          <a:effectLst/>
                          <a:latin typeface="Calibri" panose="020F0502020204030204" pitchFamily="34" charset="0"/>
                          <a:ea typeface="Calibri" panose="020F0502020204030204" pitchFamily="34" charset="0"/>
                          <a:cs typeface="Times New Roman" panose="02020603050405020304" pitchFamily="18" charset="0"/>
                        </a:rPr>
                        <a:t>Caller</a:t>
                      </a:r>
                      <a:endParaRPr lang="nl-NL" sz="20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6422701"/>
                  </a:ext>
                </a:extLst>
              </a:tr>
              <a:tr h="370840">
                <a:tc>
                  <a:txBody>
                    <a:bodyPr/>
                    <a:lstStyle/>
                    <a:p>
                      <a:pPr>
                        <a:spcAft>
                          <a:spcPts val="0"/>
                        </a:spcAft>
                      </a:pPr>
                      <a:r>
                        <a:rPr lang="nl-NL" sz="2400" dirty="0" err="1">
                          <a:effectLst/>
                          <a:latin typeface="Calibri" panose="020F0502020204030204" pitchFamily="34" charset="0"/>
                          <a:ea typeface="Calibri" panose="020F0502020204030204" pitchFamily="34" charset="0"/>
                          <a:cs typeface="Times New Roman" panose="02020603050405020304" pitchFamily="18" charset="0"/>
                        </a:rPr>
                        <a:t>Good</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afternoon</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Rice&amp;Beans</a:t>
                      </a:r>
                      <a:r>
                        <a:rPr lang="nl-NL" sz="2400" dirty="0">
                          <a:effectLst/>
                          <a:latin typeface="Calibri" panose="020F0502020204030204" pitchFamily="34" charset="0"/>
                          <a:ea typeface="Calibri" panose="020F0502020204030204" pitchFamily="34" charset="0"/>
                          <a:cs typeface="Times New Roman" panose="02020603050405020304" pitchFamily="18" charset="0"/>
                        </a:rPr>
                        <a:t> health store,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how</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dirty="0">
                          <a:effectLst/>
                          <a:latin typeface="Calibri" panose="020F0502020204030204" pitchFamily="34" charset="0"/>
                          <a:ea typeface="Calibri" panose="020F0502020204030204" pitchFamily="34" charset="0"/>
                          <a:cs typeface="Times New Roman" panose="02020603050405020304" pitchFamily="18" charset="0"/>
                        </a:rPr>
                        <a:t> I help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Good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afternoon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My name is Yasmin Jones.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I’m</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calling</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from</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Helicon College.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if</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it’s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first time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you’re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calling</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Good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afternoon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this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is Yasmin Jones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if</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you’ve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called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before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184376209"/>
                  </a:ext>
                </a:extLst>
              </a:tr>
              <a:tr h="370840">
                <a:tc>
                  <a:txBody>
                    <a:bodyPr/>
                    <a:lstStyle/>
                    <a:p>
                      <a:pPr>
                        <a:spcAft>
                          <a:spcPts val="0"/>
                        </a:spcAft>
                      </a:pPr>
                      <a:r>
                        <a:rPr lang="nl-NL" sz="2400" dirty="0" err="1">
                          <a:effectLst/>
                          <a:latin typeface="Calibri" panose="020F0502020204030204" pitchFamily="34" charset="0"/>
                          <a:ea typeface="Calibri" panose="020F0502020204030204" pitchFamily="34" charset="0"/>
                          <a:cs typeface="Times New Roman" panose="02020603050405020304" pitchFamily="18" charset="0"/>
                        </a:rPr>
                        <a:t>Good</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afternoon</a:t>
                      </a:r>
                      <a:r>
                        <a:rPr lang="nl-NL" sz="2400" dirty="0">
                          <a:effectLst/>
                          <a:latin typeface="Calibri" panose="020F0502020204030204" pitchFamily="34" charset="0"/>
                          <a:ea typeface="Calibri" panose="020F0502020204030204" pitchFamily="34" charset="0"/>
                          <a:cs typeface="Times New Roman" panose="02020603050405020304" pitchFamily="18" charset="0"/>
                        </a:rPr>
                        <a:t> Yasmin,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what</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dirty="0">
                          <a:effectLst/>
                          <a:latin typeface="Calibri" panose="020F0502020204030204" pitchFamily="34" charset="0"/>
                          <a:ea typeface="Calibri" panose="020F0502020204030204" pitchFamily="34" charset="0"/>
                          <a:cs typeface="Times New Roman" panose="02020603050405020304" pitchFamily="18" charset="0"/>
                        </a:rPr>
                        <a:t> I do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I’m</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phoning</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because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I’m</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looking</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internship</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Are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right person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speak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938519139"/>
                  </a:ext>
                </a:extLst>
              </a:tr>
              <a:tr h="317925">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Sorry, I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didn’t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catch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surname</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Sorry,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could</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tell</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me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name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again</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Who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shall</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I say is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calling</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My name is Yasmin Jones.</a:t>
                      </a:r>
                    </a:p>
                  </a:txBody>
                  <a:tcPr marL="68580" marR="68580" marT="0" marB="0"/>
                </a:tc>
                <a:extLst>
                  <a:ext uri="{0D108BD9-81ED-4DB2-BD59-A6C34878D82A}">
                    <a16:rowId xmlns:a16="http://schemas.microsoft.com/office/drawing/2014/main" val="432213984"/>
                  </a:ext>
                </a:extLst>
              </a:tr>
            </a:tbl>
          </a:graphicData>
        </a:graphic>
      </p:graphicFrame>
    </p:spTree>
    <p:extLst>
      <p:ext uri="{BB962C8B-B14F-4D97-AF65-F5344CB8AC3E}">
        <p14:creationId xmlns:p14="http://schemas.microsoft.com/office/powerpoint/2010/main" val="123806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solidFill>
                  <a:schemeClr val="tx1"/>
                </a:solidFill>
              </a:rPr>
              <a:t>Starting</a:t>
            </a:r>
            <a:r>
              <a:rPr lang="nl-NL" sz="6000" dirty="0">
                <a:solidFill>
                  <a:schemeClr val="tx1"/>
                </a:solidFill>
              </a:rPr>
              <a:t> a </a:t>
            </a:r>
            <a:r>
              <a:rPr lang="nl-NL" sz="6000" dirty="0" err="1">
                <a:solidFill>
                  <a:schemeClr val="tx1"/>
                </a:solidFill>
              </a:rPr>
              <a:t>telephone</a:t>
            </a:r>
            <a:r>
              <a:rPr lang="nl-NL" sz="6000" dirty="0">
                <a:solidFill>
                  <a:schemeClr val="tx1"/>
                </a:solidFill>
              </a:rPr>
              <a:t> </a:t>
            </a:r>
            <a:r>
              <a:rPr lang="nl-NL" sz="6000" dirty="0" err="1">
                <a:solidFill>
                  <a:schemeClr val="tx1"/>
                </a:solidFill>
              </a:rPr>
              <a:t>conversation</a:t>
            </a:r>
            <a:endParaRPr lang="nl-NL" sz="6000" dirty="0">
              <a:solidFill>
                <a:schemeClr val="tx1"/>
              </a:solidFill>
            </a:endParaRPr>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nvPr>
        </p:nvGraphicFramePr>
        <p:xfrm>
          <a:off x="2254422" y="1247887"/>
          <a:ext cx="9410356" cy="5571197"/>
        </p:xfrm>
        <a:graphic>
          <a:graphicData uri="http://schemas.openxmlformats.org/drawingml/2006/table">
            <a:tbl>
              <a:tblPr firstRow="1" bandRow="1">
                <a:tableStyleId>{5C22544A-7EE6-4342-B048-85BDC9FD1C3A}</a:tableStyleId>
              </a:tblPr>
              <a:tblGrid>
                <a:gridCol w="4245232">
                  <a:extLst>
                    <a:ext uri="{9D8B030D-6E8A-4147-A177-3AD203B41FA5}">
                      <a16:colId xmlns:a16="http://schemas.microsoft.com/office/drawing/2014/main" val="1223978072"/>
                    </a:ext>
                  </a:extLst>
                </a:gridCol>
                <a:gridCol w="5165124">
                  <a:extLst>
                    <a:ext uri="{9D8B030D-6E8A-4147-A177-3AD203B41FA5}">
                      <a16:colId xmlns:a16="http://schemas.microsoft.com/office/drawing/2014/main" val="3751572771"/>
                    </a:ext>
                  </a:extLst>
                </a:gridCol>
              </a:tblGrid>
              <a:tr h="370840">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Receiver</a:t>
                      </a:r>
                    </a:p>
                  </a:txBody>
                  <a:tcPr marL="68580" marR="68580" marT="0" marB="0"/>
                </a:tc>
                <a:tc>
                  <a:txBody>
                    <a:bodyPr/>
                    <a:lstStyle/>
                    <a:p>
                      <a:pPr>
                        <a:spcAft>
                          <a:spcPts val="0"/>
                        </a:spcAft>
                      </a:pPr>
                      <a:r>
                        <a:rPr lang="nl-NL" sz="2000" i="1" dirty="0" err="1">
                          <a:effectLst/>
                          <a:latin typeface="Calibri" panose="020F0502020204030204" pitchFamily="34" charset="0"/>
                          <a:ea typeface="Calibri" panose="020F0502020204030204" pitchFamily="34" charset="0"/>
                          <a:cs typeface="Times New Roman" panose="02020603050405020304" pitchFamily="18" charset="0"/>
                        </a:rPr>
                        <a:t>Caller</a:t>
                      </a:r>
                      <a:endParaRPr lang="nl-NL" sz="20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6422701"/>
                  </a:ext>
                </a:extLst>
              </a:tr>
              <a:tr h="467981">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Could</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spell</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surname</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me,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please</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is Y-A-S-M-I-N   J-O-N-E-S</a:t>
                      </a:r>
                    </a:p>
                  </a:txBody>
                  <a:tcPr marL="68580" marR="68580" marT="0" marB="0"/>
                </a:tc>
                <a:extLst>
                  <a:ext uri="{0D108BD9-81ED-4DB2-BD59-A6C34878D82A}">
                    <a16:rowId xmlns:a16="http://schemas.microsoft.com/office/drawing/2014/main" val="4213949817"/>
                  </a:ext>
                </a:extLst>
              </a:tr>
              <a:tr h="422030">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Who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I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connect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Who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would</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like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speak</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Could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put 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through</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(name),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please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Could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connect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(name),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please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would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like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speak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(name),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please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Is (name)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available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Is (name)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there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Is (name)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around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085572316"/>
                  </a:ext>
                </a:extLst>
              </a:tr>
              <a:tr h="445477">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I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ask</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what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it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is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concerning</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like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ask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(name)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about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possiblities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of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doing</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internship</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Rice&amp;Beans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1537840229"/>
                  </a:ext>
                </a:extLst>
              </a:tr>
              <a:tr h="445477">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Of course,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I’ll</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put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through</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endParaRPr lang="nl-NL" sz="24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71764971"/>
                  </a:ext>
                </a:extLst>
              </a:tr>
            </a:tbl>
          </a:graphicData>
        </a:graphic>
      </p:graphicFrame>
    </p:spTree>
    <p:extLst>
      <p:ext uri="{BB962C8B-B14F-4D97-AF65-F5344CB8AC3E}">
        <p14:creationId xmlns:p14="http://schemas.microsoft.com/office/powerpoint/2010/main" val="3221149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904718"/>
          </a:xfrm>
        </p:spPr>
        <p:txBody>
          <a:bodyPr>
            <a:normAutofit/>
          </a:bodyPr>
          <a:lstStyle/>
          <a:p>
            <a:r>
              <a:rPr lang="nl-NL" sz="6000" dirty="0"/>
              <a:t>Telephone </a:t>
            </a:r>
            <a:r>
              <a:rPr lang="nl-NL" sz="6000" dirty="0" err="1"/>
              <a:t>conversations</a:t>
            </a:r>
            <a:endParaRPr lang="nl-NL" sz="6000" dirty="0"/>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nvPr>
        </p:nvGraphicFramePr>
        <p:xfrm>
          <a:off x="2254421" y="1247886"/>
          <a:ext cx="9487306" cy="5484120"/>
        </p:xfrm>
        <a:graphic>
          <a:graphicData uri="http://schemas.openxmlformats.org/drawingml/2006/table">
            <a:tbl>
              <a:tblPr firstRow="1" bandRow="1">
                <a:tableStyleId>{5C22544A-7EE6-4342-B048-85BDC9FD1C3A}</a:tableStyleId>
              </a:tblPr>
              <a:tblGrid>
                <a:gridCol w="4743653">
                  <a:extLst>
                    <a:ext uri="{9D8B030D-6E8A-4147-A177-3AD203B41FA5}">
                      <a16:colId xmlns:a16="http://schemas.microsoft.com/office/drawing/2014/main" val="1223978072"/>
                    </a:ext>
                  </a:extLst>
                </a:gridCol>
                <a:gridCol w="4743653">
                  <a:extLst>
                    <a:ext uri="{9D8B030D-6E8A-4147-A177-3AD203B41FA5}">
                      <a16:colId xmlns:a16="http://schemas.microsoft.com/office/drawing/2014/main" val="3751572771"/>
                    </a:ext>
                  </a:extLst>
                </a:gridCol>
              </a:tblGrid>
              <a:tr h="475521">
                <a:tc>
                  <a:txBody>
                    <a:bodyPr/>
                    <a:lstStyle/>
                    <a:p>
                      <a:pPr>
                        <a:spcAft>
                          <a:spcPts val="0"/>
                        </a:spcAft>
                      </a:pPr>
                      <a:r>
                        <a:rPr lang="nl-NL" sz="2000" dirty="0" err="1">
                          <a:effectLst/>
                          <a:latin typeface="Calibri" panose="020F0502020204030204" pitchFamily="34" charset="0"/>
                          <a:ea typeface="Calibri" panose="020F0502020204030204" pitchFamily="34" charset="0"/>
                          <a:cs typeface="Times New Roman" panose="02020603050405020304" pitchFamily="18" charset="0"/>
                        </a:rPr>
                        <a:t>Caller</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Receiver</a:t>
                      </a:r>
                    </a:p>
                  </a:txBody>
                  <a:tcPr marL="68580" marR="68580" marT="0" marB="0"/>
                </a:tc>
                <a:extLst>
                  <a:ext uri="{0D108BD9-81ED-4DB2-BD59-A6C34878D82A}">
                    <a16:rowId xmlns:a16="http://schemas.microsoft.com/office/drawing/2014/main" val="3226422701"/>
                  </a:ext>
                </a:extLst>
              </a:tr>
              <a:tr h="938013">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Sorry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phone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early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in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morning</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late in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evening/at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lunchtime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but….</a:t>
                      </a:r>
                    </a:p>
                  </a:txBody>
                  <a:tcPr marL="68580" marR="68580" marT="0" marB="0"/>
                </a:tc>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Not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problem</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what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I do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184376209"/>
                  </a:ext>
                </a:extLst>
              </a:tr>
              <a:tr h="9380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2400" i="1" dirty="0">
                          <a:effectLst/>
                          <a:latin typeface="Calibri" panose="020F0502020204030204" pitchFamily="34" charset="0"/>
                          <a:ea typeface="Calibri" panose="020F0502020204030204" pitchFamily="34" charset="0"/>
                          <a:cs typeface="Times New Roman" panose="02020603050405020304" pitchFamily="18" charset="0"/>
                        </a:rPr>
                        <a:t>Sorry 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didn’t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have time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speak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earlier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No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problem</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I’m</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glad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speak</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now</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What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I do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938519139"/>
                  </a:ext>
                </a:extLst>
              </a:tr>
              <a:tr h="938013">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Sorry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took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long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get back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No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problem</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I’m</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happy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hear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from</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now</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32213984"/>
                  </a:ext>
                </a:extLst>
              </a:tr>
              <a:tr h="620539">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Are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free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talk?/Have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got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 minute?/Is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this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good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time?</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Have 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phoned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 bad time?</a:t>
                      </a:r>
                    </a:p>
                  </a:txBody>
                  <a:tcPr marL="68580" marR="68580" marT="0" marB="0"/>
                </a:tc>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Sure</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what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how</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I help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endParaRPr lang="nl-NL" sz="2400" i="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Not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all</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how</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I help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213949817"/>
                  </a:ext>
                </a:extLst>
              </a:tr>
              <a:tr h="938013">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The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reason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I’m</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calling</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is….</a:t>
                      </a:r>
                    </a:p>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I’m</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phoning</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about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Tell me more….</a:t>
                      </a:r>
                    </a:p>
                  </a:txBody>
                  <a:tcPr marL="68580" marR="68580" marT="0" marB="0"/>
                </a:tc>
                <a:extLst>
                  <a:ext uri="{0D108BD9-81ED-4DB2-BD59-A6C34878D82A}">
                    <a16:rowId xmlns:a16="http://schemas.microsoft.com/office/drawing/2014/main" val="3716580352"/>
                  </a:ext>
                </a:extLst>
              </a:tr>
            </a:tbl>
          </a:graphicData>
        </a:graphic>
      </p:graphicFrame>
    </p:spTree>
    <p:extLst>
      <p:ext uri="{BB962C8B-B14F-4D97-AF65-F5344CB8AC3E}">
        <p14:creationId xmlns:p14="http://schemas.microsoft.com/office/powerpoint/2010/main" val="3134839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904718"/>
          </a:xfrm>
        </p:spPr>
        <p:txBody>
          <a:bodyPr>
            <a:normAutofit/>
          </a:bodyPr>
          <a:lstStyle/>
          <a:p>
            <a:r>
              <a:rPr lang="nl-NL" sz="6000" dirty="0"/>
              <a:t>Telephone </a:t>
            </a:r>
            <a:r>
              <a:rPr lang="nl-NL" sz="6000" dirty="0" err="1"/>
              <a:t>conversations</a:t>
            </a:r>
            <a:endParaRPr lang="nl-NL" sz="6000" dirty="0"/>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nvPr>
        </p:nvGraphicFramePr>
        <p:xfrm>
          <a:off x="2254421" y="1247886"/>
          <a:ext cx="9487306" cy="5071134"/>
        </p:xfrm>
        <a:graphic>
          <a:graphicData uri="http://schemas.openxmlformats.org/drawingml/2006/table">
            <a:tbl>
              <a:tblPr firstRow="1" bandRow="1">
                <a:tableStyleId>{5C22544A-7EE6-4342-B048-85BDC9FD1C3A}</a:tableStyleId>
              </a:tblPr>
              <a:tblGrid>
                <a:gridCol w="4743653">
                  <a:extLst>
                    <a:ext uri="{9D8B030D-6E8A-4147-A177-3AD203B41FA5}">
                      <a16:colId xmlns:a16="http://schemas.microsoft.com/office/drawing/2014/main" val="1223978072"/>
                    </a:ext>
                  </a:extLst>
                </a:gridCol>
                <a:gridCol w="4743653">
                  <a:extLst>
                    <a:ext uri="{9D8B030D-6E8A-4147-A177-3AD203B41FA5}">
                      <a16:colId xmlns:a16="http://schemas.microsoft.com/office/drawing/2014/main" val="3751572771"/>
                    </a:ext>
                  </a:extLst>
                </a:gridCol>
              </a:tblGrid>
              <a:tr h="475521">
                <a:tc>
                  <a:txBody>
                    <a:bodyPr/>
                    <a:lstStyle/>
                    <a:p>
                      <a:pPr>
                        <a:spcAft>
                          <a:spcPts val="0"/>
                        </a:spcAft>
                      </a:pPr>
                      <a:r>
                        <a:rPr lang="nl-NL" sz="2000" dirty="0" err="1">
                          <a:effectLst/>
                          <a:latin typeface="Calibri" panose="020F0502020204030204" pitchFamily="34" charset="0"/>
                          <a:ea typeface="Calibri" panose="020F0502020204030204" pitchFamily="34" charset="0"/>
                          <a:cs typeface="Times New Roman" panose="02020603050405020304" pitchFamily="18" charset="0"/>
                        </a:rPr>
                        <a:t>Caller</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Receiver</a:t>
                      </a:r>
                    </a:p>
                  </a:txBody>
                  <a:tcPr marL="68580" marR="68580" marT="0" marB="0"/>
                </a:tc>
                <a:extLst>
                  <a:ext uri="{0D108BD9-81ED-4DB2-BD59-A6C34878D82A}">
                    <a16:rowId xmlns:a16="http://schemas.microsoft.com/office/drawing/2014/main" val="3226422701"/>
                  </a:ext>
                </a:extLst>
              </a:tr>
              <a:tr h="938013">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Sorry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interrupt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but…</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Sorry 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just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want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say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Not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problem</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what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I do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184376209"/>
                  </a:ext>
                </a:extLst>
              </a:tr>
              <a:tr h="9380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Would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mind…?</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Could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please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Not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problem</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need</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discuss</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this</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with</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my</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colleagues</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I’ll</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get back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on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that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938519139"/>
                  </a:ext>
                </a:extLst>
              </a:tr>
              <a:tr h="938013">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answers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my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questions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Thank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very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much</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time.</a:t>
                      </a:r>
                    </a:p>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This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was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really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helpful</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thank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Thank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very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much</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advice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Thank</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calling</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if</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have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any</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additional</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questions</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please</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feel free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contact me.</a:t>
                      </a:r>
                    </a:p>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We’ll</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be</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in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touch</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32213984"/>
                  </a:ext>
                </a:extLst>
              </a:tr>
              <a:tr h="620539">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will</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thank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Enjoy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day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will</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thank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Have a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good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day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Thank</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enjoy</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day</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Thank</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same</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213949817"/>
                  </a:ext>
                </a:extLst>
              </a:tr>
            </a:tbl>
          </a:graphicData>
        </a:graphic>
      </p:graphicFrame>
    </p:spTree>
    <p:extLst>
      <p:ext uri="{BB962C8B-B14F-4D97-AF65-F5344CB8AC3E}">
        <p14:creationId xmlns:p14="http://schemas.microsoft.com/office/powerpoint/2010/main" val="1924239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0584D-4850-C64C-A392-140E07450BFC}"/>
              </a:ext>
            </a:extLst>
          </p:cNvPr>
          <p:cNvSpPr>
            <a:spLocks noGrp="1"/>
          </p:cNvSpPr>
          <p:nvPr>
            <p:ph type="title"/>
          </p:nvPr>
        </p:nvSpPr>
        <p:spPr/>
        <p:txBody>
          <a:bodyPr>
            <a:normAutofit/>
          </a:bodyPr>
          <a:lstStyle/>
          <a:p>
            <a:r>
              <a:rPr lang="nl-NL" dirty="0" err="1"/>
              <a:t>Travelling</a:t>
            </a:r>
            <a:endParaRPr lang="nl-NL" dirty="0"/>
          </a:p>
        </p:txBody>
      </p:sp>
    </p:spTree>
    <p:extLst>
      <p:ext uri="{BB962C8B-B14F-4D97-AF65-F5344CB8AC3E}">
        <p14:creationId xmlns:p14="http://schemas.microsoft.com/office/powerpoint/2010/main" val="18811700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0584D-4850-C64C-A392-140E07450BFC}"/>
              </a:ext>
            </a:extLst>
          </p:cNvPr>
          <p:cNvSpPr>
            <a:spLocks noGrp="1"/>
          </p:cNvSpPr>
          <p:nvPr>
            <p:ph type="title"/>
          </p:nvPr>
        </p:nvSpPr>
        <p:spPr/>
        <p:txBody>
          <a:bodyPr>
            <a:normAutofit/>
          </a:bodyPr>
          <a:lstStyle/>
          <a:p>
            <a:r>
              <a:rPr lang="nl-NL" dirty="0"/>
              <a:t>Language </a:t>
            </a:r>
            <a:r>
              <a:rPr lang="nl-NL" dirty="0" err="1"/>
              <a:t>practice</a:t>
            </a:r>
            <a:endParaRPr lang="nl-NL" dirty="0"/>
          </a:p>
        </p:txBody>
      </p:sp>
    </p:spTree>
    <p:extLst>
      <p:ext uri="{BB962C8B-B14F-4D97-AF65-F5344CB8AC3E}">
        <p14:creationId xmlns:p14="http://schemas.microsoft.com/office/powerpoint/2010/main" val="30945879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200" b="1" dirty="0"/>
              <a:t>Receiver: </a:t>
            </a:r>
            <a:r>
              <a:rPr lang="nl-NL" sz="2200" dirty="0"/>
              <a:t>Je werkt bij design company en ontvangt een telefoontje van een student over de vormgeving van hun schoolkrant. </a:t>
            </a:r>
          </a:p>
          <a:p>
            <a:pPr marL="342900" indent="-342900">
              <a:lnSpc>
                <a:spcPct val="100000"/>
              </a:lnSpc>
              <a:buFont typeface="Arial" panose="020B0604020202020204" pitchFamily="34" charset="0"/>
              <a:buChar char="•"/>
            </a:pPr>
            <a:r>
              <a:rPr lang="nl-NL" sz="2200" dirty="0"/>
              <a:t>Neem op met de naam van het bedrijf (mag je zelf verzinnen) en je eigen naam. </a:t>
            </a:r>
          </a:p>
          <a:p>
            <a:pPr marL="342900" indent="-342900">
              <a:lnSpc>
                <a:spcPct val="100000"/>
              </a:lnSpc>
              <a:buFont typeface="Arial" panose="020B0604020202020204" pitchFamily="34" charset="0"/>
              <a:buChar char="•"/>
            </a:pPr>
            <a:r>
              <a:rPr lang="nl-NL" sz="2200" dirty="0"/>
              <a:t>Vraag of de krant een digitale of gedrukte krant wordt. </a:t>
            </a:r>
          </a:p>
          <a:p>
            <a:pPr marL="342900" indent="-342900">
              <a:lnSpc>
                <a:spcPct val="100000"/>
              </a:lnSpc>
              <a:buFont typeface="Arial" panose="020B0604020202020204" pitchFamily="34" charset="0"/>
              <a:buChar char="•"/>
            </a:pPr>
            <a:r>
              <a:rPr lang="nl-NL" sz="2200" dirty="0"/>
              <a:t>Vraag hoeveel pagina’s de schoolkrant heeft en of ze de vormgeving in kleur of zwart-wit willen?</a:t>
            </a:r>
          </a:p>
          <a:p>
            <a:pPr marL="342900" indent="-342900">
              <a:lnSpc>
                <a:spcPct val="100000"/>
              </a:lnSpc>
              <a:buFont typeface="Arial" panose="020B0604020202020204" pitchFamily="34" charset="0"/>
              <a:buChar char="•"/>
            </a:pPr>
            <a:r>
              <a:rPr lang="nl-NL" sz="2200" dirty="0"/>
              <a:t>Vertel dat je intern even moet overleggen en dat je een mail zult sturen met de offerte.</a:t>
            </a:r>
          </a:p>
          <a:p>
            <a:pPr marL="342900" indent="-342900">
              <a:lnSpc>
                <a:spcPct val="100000"/>
              </a:lnSpc>
              <a:buFont typeface="Arial" panose="020B0604020202020204" pitchFamily="34" charset="0"/>
              <a:buChar char="•"/>
            </a:pPr>
            <a:r>
              <a:rPr lang="nl-NL" sz="2200" dirty="0"/>
              <a:t>Bedank de beller en wens hem/haar ook een prettige dag.</a:t>
            </a:r>
          </a:p>
          <a:p>
            <a:pPr>
              <a:lnSpc>
                <a:spcPct val="100000"/>
              </a:lnSpc>
            </a:pPr>
            <a:r>
              <a:rPr lang="nl-NL" sz="2200" dirty="0"/>
              <a:t>Schrijf de zinnen op die je nodig hebt in dit gesprek. Oefen ze en oefen het gesprek. Bedenk manieren om het gesprek verder uit te breiden naar minimaal 2 minuten.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Phone </a:t>
            </a:r>
            <a:r>
              <a:rPr lang="nl-NL" sz="6000" dirty="0" err="1"/>
              <a:t>conversation</a:t>
            </a:r>
            <a:r>
              <a:rPr lang="nl-NL" sz="6000" dirty="0"/>
              <a:t> at </a:t>
            </a:r>
            <a:r>
              <a:rPr lang="nl-NL" sz="6000" dirty="0" err="1"/>
              <a:t>work</a:t>
            </a:r>
            <a:r>
              <a:rPr lang="nl-NL" sz="6000" dirty="0"/>
              <a:t> - a</a:t>
            </a:r>
          </a:p>
        </p:txBody>
      </p:sp>
    </p:spTree>
    <p:extLst>
      <p:ext uri="{BB962C8B-B14F-4D97-AF65-F5344CB8AC3E}">
        <p14:creationId xmlns:p14="http://schemas.microsoft.com/office/powerpoint/2010/main" val="2693712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b="1" dirty="0"/>
              <a:t>Receiver: </a:t>
            </a:r>
            <a:r>
              <a:rPr lang="nl-NL" dirty="0"/>
              <a:t>Je bent verantwoordelijk voor het ontwerp van de schoolkrant. Jullie hebben een klein budget en kunnen een ontwerpbureau inhuren. Je belt met een bureau om een offerte op te vragen.</a:t>
            </a:r>
          </a:p>
          <a:p>
            <a:pPr marL="342900" indent="-342900">
              <a:lnSpc>
                <a:spcPct val="100000"/>
              </a:lnSpc>
              <a:buFont typeface="Arial" panose="020B0604020202020204" pitchFamily="34" charset="0"/>
              <a:buChar char="•"/>
            </a:pPr>
            <a:r>
              <a:rPr lang="nl-NL" dirty="0"/>
              <a:t>Begroet degene die opneemt en stel jezelf voor. Vertel op welke school je zit. Vertel dat jullie een schoolkrant maken en dat je een budget hebt om deze vorm te geven.</a:t>
            </a:r>
          </a:p>
          <a:p>
            <a:pPr marL="342900" indent="-342900">
              <a:lnSpc>
                <a:spcPct val="100000"/>
              </a:lnSpc>
              <a:buFont typeface="Arial" panose="020B0604020202020204" pitchFamily="34" charset="0"/>
              <a:buChar char="•"/>
            </a:pPr>
            <a:r>
              <a:rPr lang="nl-NL" dirty="0"/>
              <a:t>Geef antwoord op de vraag van de medewerker van het ontwerpbureau.</a:t>
            </a:r>
          </a:p>
          <a:p>
            <a:pPr marL="342900" indent="-342900">
              <a:lnSpc>
                <a:spcPct val="100000"/>
              </a:lnSpc>
              <a:buFont typeface="Arial" panose="020B0604020202020204" pitchFamily="34" charset="0"/>
              <a:buChar char="•"/>
            </a:pPr>
            <a:r>
              <a:rPr lang="nl-NL" dirty="0"/>
              <a:t>Geef antwoord op de tweede vraag. Als het een gedrukte krant worde – dan in zwart-wit. Als het een digitale krant wordt dan in kleur. </a:t>
            </a:r>
          </a:p>
          <a:p>
            <a:pPr marL="342900" indent="-342900">
              <a:lnSpc>
                <a:spcPct val="100000"/>
              </a:lnSpc>
              <a:buFont typeface="Arial" panose="020B0604020202020204" pitchFamily="34" charset="0"/>
              <a:buChar char="•"/>
            </a:pPr>
            <a:r>
              <a:rPr lang="nl-NL" dirty="0"/>
              <a:t>Vraag of het bureau een offerte kan sturen. </a:t>
            </a:r>
          </a:p>
          <a:p>
            <a:pPr marL="342900" indent="-342900">
              <a:lnSpc>
                <a:spcPct val="100000"/>
              </a:lnSpc>
              <a:buFont typeface="Arial" panose="020B0604020202020204" pitchFamily="34" charset="0"/>
              <a:buChar char="•"/>
            </a:pPr>
            <a:r>
              <a:rPr lang="nl-NL" dirty="0"/>
              <a:t>Bedank de beller en wens hem/haar ook een prettige dag.</a:t>
            </a:r>
          </a:p>
          <a:p>
            <a:pPr>
              <a:lnSpc>
                <a:spcPct val="100000"/>
              </a:lnSpc>
            </a:pPr>
            <a:r>
              <a:rPr lang="nl-NL" dirty="0"/>
              <a:t>Schrijf de zinnen op die je nodig hebt in dit gesprek. Oefen ze en oefen het gesprek. Bedenk manieren om het gesprek verder uit te breiden naar minimaal 2 minuten.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Phone </a:t>
            </a:r>
            <a:r>
              <a:rPr lang="nl-NL" sz="6000" dirty="0" err="1"/>
              <a:t>conversation</a:t>
            </a:r>
            <a:r>
              <a:rPr lang="nl-NL" sz="6000" dirty="0"/>
              <a:t> at </a:t>
            </a:r>
            <a:r>
              <a:rPr lang="nl-NL" sz="6000" dirty="0" err="1"/>
              <a:t>work</a:t>
            </a:r>
            <a:r>
              <a:rPr lang="nl-NL" sz="6000" dirty="0"/>
              <a:t> - b</a:t>
            </a:r>
          </a:p>
        </p:txBody>
      </p:sp>
    </p:spTree>
    <p:extLst>
      <p:ext uri="{BB962C8B-B14F-4D97-AF65-F5344CB8AC3E}">
        <p14:creationId xmlns:p14="http://schemas.microsoft.com/office/powerpoint/2010/main" val="28986943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400" b="1" dirty="0"/>
              <a:t>Receiver: </a:t>
            </a:r>
            <a:r>
              <a:rPr lang="nl-NL" sz="2400" dirty="0"/>
              <a:t>Je werkt bij schildersbedrijf </a:t>
            </a:r>
            <a:r>
              <a:rPr lang="nl-NL" sz="2400" dirty="0" err="1"/>
              <a:t>PrettyPaints</a:t>
            </a:r>
            <a:r>
              <a:rPr lang="nl-NL" sz="2400" dirty="0"/>
              <a:t> en ontvangt een telefoontje over een afspraak met een schilder. </a:t>
            </a:r>
          </a:p>
          <a:p>
            <a:pPr marL="342900" indent="-342900">
              <a:lnSpc>
                <a:spcPct val="100000"/>
              </a:lnSpc>
              <a:buFont typeface="Arial" panose="020B0604020202020204" pitchFamily="34" charset="0"/>
              <a:buChar char="•"/>
            </a:pPr>
            <a:r>
              <a:rPr lang="nl-NL" sz="2400" dirty="0"/>
              <a:t>Neem op met de naam van het bedrijf en je eigen naam. </a:t>
            </a:r>
          </a:p>
          <a:p>
            <a:pPr marL="342900" indent="-342900">
              <a:lnSpc>
                <a:spcPct val="100000"/>
              </a:lnSpc>
              <a:buFont typeface="Arial" panose="020B0604020202020204" pitchFamily="34" charset="0"/>
              <a:buChar char="•"/>
            </a:pPr>
            <a:r>
              <a:rPr lang="nl-NL" sz="2400" dirty="0"/>
              <a:t>Vraag of de beller doorverbonden wil worden met een specifieke schilder.</a:t>
            </a:r>
          </a:p>
          <a:p>
            <a:pPr marL="342900" indent="-342900">
              <a:lnSpc>
                <a:spcPct val="100000"/>
              </a:lnSpc>
              <a:buFont typeface="Arial" panose="020B0604020202020204" pitchFamily="34" charset="0"/>
              <a:buChar char="•"/>
            </a:pPr>
            <a:r>
              <a:rPr lang="nl-NL" sz="2400" dirty="0"/>
              <a:t>Zeg dat je hem/haar zal doorverbinden met James Stewart.</a:t>
            </a:r>
          </a:p>
          <a:p>
            <a:pPr marL="342900" indent="-342900">
              <a:lnSpc>
                <a:spcPct val="100000"/>
              </a:lnSpc>
              <a:buFont typeface="Arial" panose="020B0604020202020204" pitchFamily="34" charset="0"/>
              <a:buChar char="•"/>
            </a:pPr>
            <a:r>
              <a:rPr lang="nl-NL" sz="2400" dirty="0"/>
              <a:t>Bedank de beller en wens hem/haar ook een prettige dag.</a:t>
            </a:r>
          </a:p>
          <a:p>
            <a:pPr>
              <a:lnSpc>
                <a:spcPct val="100000"/>
              </a:lnSpc>
            </a:pPr>
            <a:r>
              <a:rPr lang="nl-NL" sz="2400" dirty="0"/>
              <a:t>Schrijf de zinnen op die je nodig hebt in dit gesprek. Oefen ze en oefen het gesprek. Bedenk manieren om het gesprek verder uit te breiden naar minimaal 2 minuten.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Phone </a:t>
            </a:r>
            <a:r>
              <a:rPr lang="nl-NL" sz="6000" dirty="0" err="1"/>
              <a:t>conversation</a:t>
            </a:r>
            <a:r>
              <a:rPr lang="nl-NL" sz="6000" dirty="0"/>
              <a:t> at </a:t>
            </a:r>
            <a:r>
              <a:rPr lang="nl-NL" sz="6000" dirty="0" err="1"/>
              <a:t>work</a:t>
            </a:r>
            <a:r>
              <a:rPr lang="nl-NL" sz="6000" dirty="0"/>
              <a:t> - a</a:t>
            </a:r>
          </a:p>
        </p:txBody>
      </p:sp>
    </p:spTree>
    <p:extLst>
      <p:ext uri="{BB962C8B-B14F-4D97-AF65-F5344CB8AC3E}">
        <p14:creationId xmlns:p14="http://schemas.microsoft.com/office/powerpoint/2010/main" val="36872575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400" b="1" dirty="0" err="1"/>
              <a:t>Caller</a:t>
            </a:r>
            <a:r>
              <a:rPr lang="nl-NL" sz="2400" b="1" dirty="0"/>
              <a:t>: </a:t>
            </a:r>
            <a:r>
              <a:rPr lang="nl-NL" sz="2400" dirty="0"/>
              <a:t>Je werkt bij een bedrijf en moet het schildersbedrijf bellen om een afspraak te maken met een schilder. </a:t>
            </a:r>
          </a:p>
          <a:p>
            <a:pPr marL="342900" indent="-342900">
              <a:lnSpc>
                <a:spcPct val="100000"/>
              </a:lnSpc>
              <a:buFont typeface="Arial" panose="020B0604020202020204" pitchFamily="34" charset="0"/>
              <a:buChar char="•"/>
            </a:pPr>
            <a:r>
              <a:rPr lang="nl-NL" sz="2400" dirty="0"/>
              <a:t>Begroet degene die opneemt en stel jezelf voor.</a:t>
            </a:r>
          </a:p>
          <a:p>
            <a:pPr marL="342900" indent="-342900">
              <a:lnSpc>
                <a:spcPct val="100000"/>
              </a:lnSpc>
              <a:buFont typeface="Arial" panose="020B0604020202020204" pitchFamily="34" charset="0"/>
              <a:buChar char="•"/>
            </a:pPr>
            <a:r>
              <a:rPr lang="nl-NL" sz="2400" dirty="0"/>
              <a:t>Vertel dat je een afspraak wilt maken met een schilder.</a:t>
            </a:r>
          </a:p>
          <a:p>
            <a:pPr marL="342900" indent="-342900">
              <a:lnSpc>
                <a:spcPct val="100000"/>
              </a:lnSpc>
              <a:buFont typeface="Arial" panose="020B0604020202020204" pitchFamily="34" charset="0"/>
              <a:buChar char="•"/>
            </a:pPr>
            <a:r>
              <a:rPr lang="nl-NL" sz="2400" dirty="0"/>
              <a:t>Vertel dat je graag doorverbonden wilt worden met James Stewart. </a:t>
            </a:r>
          </a:p>
          <a:p>
            <a:pPr marL="342900" indent="-342900">
              <a:lnSpc>
                <a:spcPct val="100000"/>
              </a:lnSpc>
              <a:buFont typeface="Arial" panose="020B0604020202020204" pitchFamily="34" charset="0"/>
              <a:buChar char="•"/>
            </a:pPr>
            <a:r>
              <a:rPr lang="nl-NL" sz="2400" dirty="0"/>
              <a:t>Bedank de receptionist(e) en wens hem/haar een prettige dag.</a:t>
            </a:r>
          </a:p>
          <a:p>
            <a:pPr>
              <a:lnSpc>
                <a:spcPct val="100000"/>
              </a:lnSpc>
            </a:pPr>
            <a:r>
              <a:rPr lang="nl-NL" sz="2400" dirty="0"/>
              <a:t>Schrijf de zinnen op die je nodig hebt in dit gesprek. Oefen ze en oefen het gesprek. Bedenk manieren om het gesprek verder uit te breiden naar minimaal 2 minuten.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Phone </a:t>
            </a:r>
            <a:r>
              <a:rPr lang="nl-NL" sz="6000" dirty="0" err="1"/>
              <a:t>conversation</a:t>
            </a:r>
            <a:r>
              <a:rPr lang="nl-NL" sz="6000" dirty="0"/>
              <a:t> at </a:t>
            </a:r>
            <a:r>
              <a:rPr lang="nl-NL" sz="6000" dirty="0" err="1"/>
              <a:t>work</a:t>
            </a:r>
            <a:r>
              <a:rPr lang="nl-NL" sz="6000" dirty="0"/>
              <a:t> - b</a:t>
            </a:r>
          </a:p>
        </p:txBody>
      </p:sp>
    </p:spTree>
    <p:extLst>
      <p:ext uri="{BB962C8B-B14F-4D97-AF65-F5344CB8AC3E}">
        <p14:creationId xmlns:p14="http://schemas.microsoft.com/office/powerpoint/2010/main" val="2879981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t>Travelling</a:t>
            </a:r>
            <a:endParaRPr lang="nl-NL" sz="6000" dirty="0"/>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ext uri="{D42A27DB-BD31-4B8C-83A1-F6EECF244321}">
                <p14:modId xmlns:p14="http://schemas.microsoft.com/office/powerpoint/2010/main" val="1684452587"/>
              </p:ext>
            </p:extLst>
          </p:nvPr>
        </p:nvGraphicFramePr>
        <p:xfrm>
          <a:off x="2254422" y="1247886"/>
          <a:ext cx="9237362" cy="5082574"/>
        </p:xfrm>
        <a:graphic>
          <a:graphicData uri="http://schemas.openxmlformats.org/drawingml/2006/table">
            <a:tbl>
              <a:tblPr firstRow="1" bandRow="1">
                <a:tableStyleId>{5C22544A-7EE6-4342-B048-85BDC9FD1C3A}</a:tableStyleId>
              </a:tblPr>
              <a:tblGrid>
                <a:gridCol w="4739502">
                  <a:extLst>
                    <a:ext uri="{9D8B030D-6E8A-4147-A177-3AD203B41FA5}">
                      <a16:colId xmlns:a16="http://schemas.microsoft.com/office/drawing/2014/main" val="1223978072"/>
                    </a:ext>
                  </a:extLst>
                </a:gridCol>
                <a:gridCol w="4497860">
                  <a:extLst>
                    <a:ext uri="{9D8B030D-6E8A-4147-A177-3AD203B41FA5}">
                      <a16:colId xmlns:a16="http://schemas.microsoft.com/office/drawing/2014/main" val="3751572771"/>
                    </a:ext>
                  </a:extLst>
                </a:gridCol>
              </a:tblGrid>
              <a:tr h="395974">
                <a:tc>
                  <a:txBody>
                    <a:bodyPr/>
                    <a:lstStyle/>
                    <a:p>
                      <a:pPr>
                        <a:spcAft>
                          <a:spcPts val="0"/>
                        </a:spcAft>
                      </a:pPr>
                      <a:r>
                        <a:rPr lang="nl-NL" sz="2000" i="0" dirty="0">
                          <a:effectLst/>
                          <a:latin typeface="Calibri" panose="020F0502020204030204" pitchFamily="34" charset="0"/>
                          <a:ea typeface="Calibri" panose="020F0502020204030204" pitchFamily="34" charset="0"/>
                          <a:cs typeface="Times New Roman" panose="02020603050405020304" pitchFamily="18" charset="0"/>
                        </a:rPr>
                        <a:t>NL</a:t>
                      </a:r>
                    </a:p>
                  </a:txBody>
                  <a:tcPr marL="68580" marR="68580" marT="0" marB="0"/>
                </a:tc>
                <a:tc>
                  <a:txBody>
                    <a:bodyPr/>
                    <a:lstStyle/>
                    <a:p>
                      <a:pPr>
                        <a:spcAft>
                          <a:spcPts val="0"/>
                        </a:spcAft>
                      </a:pPr>
                      <a:r>
                        <a:rPr lang="nl-NL" sz="2000" i="0" dirty="0">
                          <a:effectLst/>
                          <a:latin typeface="Calibri" panose="020F0502020204030204" pitchFamily="34" charset="0"/>
                          <a:ea typeface="Calibri" panose="020F0502020204030204" pitchFamily="34" charset="0"/>
                          <a:cs typeface="Times New Roman" panose="02020603050405020304" pitchFamily="18" charset="0"/>
                        </a:rPr>
                        <a:t>EN</a:t>
                      </a:r>
                    </a:p>
                  </a:txBody>
                  <a:tcPr marL="68580" marR="68580" marT="0" marB="0"/>
                </a:tc>
                <a:extLst>
                  <a:ext uri="{0D108BD9-81ED-4DB2-BD59-A6C34878D82A}">
                    <a16:rowId xmlns:a16="http://schemas.microsoft.com/office/drawing/2014/main" val="3226422701"/>
                  </a:ext>
                </a:extLst>
              </a:tr>
              <a:tr h="78110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Vertrek</a:t>
                      </a:r>
                    </a:p>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De trein vertrekt om 10.15u</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Dep. –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departure</a:t>
                      </a:r>
                      <a:endParaRPr lang="nl-NL" sz="2400" i="1"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The train </a:t>
                      </a:r>
                      <a:r>
                        <a:rPr lang="nl-NL" sz="2400" b="1" i="1" dirty="0" err="1">
                          <a:effectLst/>
                          <a:latin typeface="Calibri" panose="020F0502020204030204" pitchFamily="34" charset="0"/>
                          <a:ea typeface="Calibri" panose="020F0502020204030204" pitchFamily="34" charset="0"/>
                          <a:cs typeface="Times New Roman" panose="02020603050405020304" pitchFamily="18" charset="0"/>
                        </a:rPr>
                        <a:t>departs</a:t>
                      </a:r>
                      <a:r>
                        <a:rPr lang="nl-NL" sz="2400" b="1"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10.15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am</a:t>
                      </a:r>
                      <a:endParaRPr lang="nl-NL" sz="24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84376209"/>
                  </a:ext>
                </a:extLst>
              </a:tr>
              <a:tr h="78110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Aankomst</a:t>
                      </a:r>
                    </a:p>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De trein komt aan om 10.45u</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Arr. –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arrival</a:t>
                      </a:r>
                      <a:endParaRPr lang="nl-NL" sz="2400" i="1"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The train </a:t>
                      </a:r>
                      <a:r>
                        <a:rPr lang="nl-NL" sz="2400" b="1" i="1" dirty="0" err="1">
                          <a:effectLst/>
                          <a:latin typeface="Calibri" panose="020F0502020204030204" pitchFamily="34" charset="0"/>
                          <a:ea typeface="Calibri" panose="020F0502020204030204" pitchFamily="34" charset="0"/>
                          <a:cs typeface="Times New Roman" panose="02020603050405020304" pitchFamily="18" charset="0"/>
                        </a:rPr>
                        <a:t>arrives</a:t>
                      </a:r>
                      <a:r>
                        <a:rPr lang="nl-NL" sz="2400" b="1"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10.45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am</a:t>
                      </a:r>
                      <a:endParaRPr lang="nl-NL" sz="24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32213984"/>
                  </a:ext>
                </a:extLst>
              </a:tr>
              <a:tr h="78110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De reis duurt 30 minuten.</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The </a:t>
                      </a:r>
                      <a:r>
                        <a:rPr lang="nl-NL" sz="2400" b="1" i="1" dirty="0" err="1">
                          <a:effectLst/>
                          <a:latin typeface="Calibri" panose="020F0502020204030204" pitchFamily="34" charset="0"/>
                          <a:ea typeface="Calibri" panose="020F0502020204030204" pitchFamily="34" charset="0"/>
                          <a:cs typeface="Times New Roman" panose="02020603050405020304" pitchFamily="18" charset="0"/>
                        </a:rPr>
                        <a:t>duration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(dur.) of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trip is 30 minutes.</a:t>
                      </a:r>
                    </a:p>
                  </a:txBody>
                  <a:tcPr marL="68580" marR="68580" marT="0" marB="0"/>
                </a:tc>
                <a:extLst>
                  <a:ext uri="{0D108BD9-81ED-4DB2-BD59-A6C34878D82A}">
                    <a16:rowId xmlns:a16="http://schemas.microsoft.com/office/drawing/2014/main" val="4213949817"/>
                  </a:ext>
                </a:extLst>
              </a:tr>
              <a:tr h="78110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De trein gaat van London naar Oxford.</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The train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travels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b="1" i="1" dirty="0" err="1">
                          <a:effectLst/>
                          <a:latin typeface="Calibri" panose="020F0502020204030204" pitchFamily="34" charset="0"/>
                          <a:ea typeface="Calibri" panose="020F0502020204030204" pitchFamily="34" charset="0"/>
                          <a:cs typeface="Times New Roman" panose="02020603050405020304" pitchFamily="18" charset="0"/>
                        </a:rPr>
                        <a:t>from</a:t>
                      </a:r>
                      <a:r>
                        <a:rPr lang="nl-NL" sz="2400" b="1"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a:effectLst/>
                          <a:latin typeface="Calibri" panose="020F0502020204030204" pitchFamily="34" charset="0"/>
                          <a:ea typeface="Calibri" panose="020F0502020204030204" pitchFamily="34" charset="0"/>
                          <a:cs typeface="Times New Roman" panose="02020603050405020304" pitchFamily="18" charset="0"/>
                        </a:rPr>
                        <a:t>London </a:t>
                      </a:r>
                      <a:r>
                        <a:rPr lang="nl-NL" sz="2400" b="1"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b="1"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a:effectLst/>
                          <a:latin typeface="Calibri" panose="020F0502020204030204" pitchFamily="34" charset="0"/>
                          <a:ea typeface="Calibri" panose="020F0502020204030204" pitchFamily="34" charset="0"/>
                          <a:cs typeface="Times New Roman" panose="02020603050405020304" pitchFamily="18" charset="0"/>
                        </a:rPr>
                        <a:t>Oxford. </a:t>
                      </a:r>
                    </a:p>
                  </a:txBody>
                  <a:tcPr marL="68580" marR="68580" marT="0" marB="0"/>
                </a:tc>
                <a:extLst>
                  <a:ext uri="{0D108BD9-81ED-4DB2-BD59-A6C34878D82A}">
                    <a16:rowId xmlns:a16="http://schemas.microsoft.com/office/drawing/2014/main" val="3716580352"/>
                  </a:ext>
                </a:extLst>
              </a:tr>
              <a:tr h="78110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We moeten overstappen in Cambridge.</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We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need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b="1" i="1" dirty="0">
                          <a:effectLst/>
                          <a:latin typeface="Calibri" panose="020F0502020204030204" pitchFamily="34" charset="0"/>
                          <a:ea typeface="Calibri" panose="020F0502020204030204" pitchFamily="34" charset="0"/>
                          <a:cs typeface="Times New Roman" panose="02020603050405020304" pitchFamily="18" charset="0"/>
                        </a:rPr>
                        <a:t>change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trains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in Cambridge.</a:t>
                      </a:r>
                    </a:p>
                  </a:txBody>
                  <a:tcPr marL="68580" marR="68580" marT="0" marB="0"/>
                </a:tc>
                <a:extLst>
                  <a:ext uri="{0D108BD9-81ED-4DB2-BD59-A6C34878D82A}">
                    <a16:rowId xmlns:a16="http://schemas.microsoft.com/office/drawing/2014/main" val="3932250536"/>
                  </a:ext>
                </a:extLst>
              </a:tr>
              <a:tr h="78110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Ik heb mijn trein gemist, welke moet ik nu nemen?</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missed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my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train.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Which</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train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should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I catch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now</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3036972156"/>
                  </a:ext>
                </a:extLst>
              </a:tr>
            </a:tbl>
          </a:graphicData>
        </a:graphic>
      </p:graphicFrame>
    </p:spTree>
    <p:extLst>
      <p:ext uri="{BB962C8B-B14F-4D97-AF65-F5344CB8AC3E}">
        <p14:creationId xmlns:p14="http://schemas.microsoft.com/office/powerpoint/2010/main" val="1294427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904718"/>
          </a:xfrm>
        </p:spPr>
        <p:txBody>
          <a:bodyPr>
            <a:normAutofit/>
          </a:bodyPr>
          <a:lstStyle/>
          <a:p>
            <a:r>
              <a:rPr lang="nl-NL" sz="6000" dirty="0" err="1"/>
              <a:t>Asking</a:t>
            </a:r>
            <a:r>
              <a:rPr lang="nl-NL" sz="6000" dirty="0"/>
              <a:t> </a:t>
            </a:r>
            <a:r>
              <a:rPr lang="nl-NL" sz="6000" dirty="0" err="1"/>
              <a:t>for</a:t>
            </a:r>
            <a:r>
              <a:rPr lang="nl-NL" sz="6000" dirty="0"/>
              <a:t> </a:t>
            </a:r>
            <a:r>
              <a:rPr lang="nl-NL" sz="6000" dirty="0" err="1"/>
              <a:t>directions</a:t>
            </a:r>
            <a:endParaRPr lang="nl-NL" sz="6000" dirty="0"/>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ext uri="{D42A27DB-BD31-4B8C-83A1-F6EECF244321}">
                <p14:modId xmlns:p14="http://schemas.microsoft.com/office/powerpoint/2010/main" val="1432684676"/>
              </p:ext>
            </p:extLst>
          </p:nvPr>
        </p:nvGraphicFramePr>
        <p:xfrm>
          <a:off x="2254421" y="1247887"/>
          <a:ext cx="9487306" cy="4965849"/>
        </p:xfrm>
        <a:graphic>
          <a:graphicData uri="http://schemas.openxmlformats.org/drawingml/2006/table">
            <a:tbl>
              <a:tblPr firstRow="1" bandRow="1">
                <a:tableStyleId>{5C22544A-7EE6-4342-B048-85BDC9FD1C3A}</a:tableStyleId>
              </a:tblPr>
              <a:tblGrid>
                <a:gridCol w="4743653">
                  <a:extLst>
                    <a:ext uri="{9D8B030D-6E8A-4147-A177-3AD203B41FA5}">
                      <a16:colId xmlns:a16="http://schemas.microsoft.com/office/drawing/2014/main" val="1223978072"/>
                    </a:ext>
                  </a:extLst>
                </a:gridCol>
                <a:gridCol w="4743653">
                  <a:extLst>
                    <a:ext uri="{9D8B030D-6E8A-4147-A177-3AD203B41FA5}">
                      <a16:colId xmlns:a16="http://schemas.microsoft.com/office/drawing/2014/main" val="3751572771"/>
                    </a:ext>
                  </a:extLst>
                </a:gridCol>
              </a:tblGrid>
              <a:tr h="370840">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NL</a:t>
                      </a:r>
                    </a:p>
                  </a:txBody>
                  <a:tcPr marL="68580" marR="68580" marT="0" marB="0"/>
                </a:tc>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EN</a:t>
                      </a:r>
                    </a:p>
                  </a:txBody>
                  <a:tcPr marL="68580" marR="68580" marT="0" marB="0"/>
                </a:tc>
                <a:extLst>
                  <a:ext uri="{0D108BD9-81ED-4DB2-BD59-A6C34878D82A}">
                    <a16:rowId xmlns:a16="http://schemas.microsoft.com/office/drawing/2014/main" val="3226422701"/>
                  </a:ext>
                </a:extLst>
              </a:tr>
              <a:tr h="461085">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Pardon, mag ik u iets vragen</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Excuse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may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ask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 question?</a:t>
                      </a:r>
                    </a:p>
                  </a:txBody>
                  <a:tcPr marL="68580" marR="68580" marT="0" marB="0"/>
                </a:tc>
                <a:extLst>
                  <a:ext uri="{0D108BD9-81ED-4DB2-BD59-A6C34878D82A}">
                    <a16:rowId xmlns:a16="http://schemas.microsoft.com/office/drawing/2014/main" val="4184376209"/>
                  </a:ext>
                </a:extLst>
              </a:tr>
              <a:tr h="466164">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Weet u de weg naar…?</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Do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know</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way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938519139"/>
                  </a:ext>
                </a:extLst>
              </a:tr>
              <a:tr h="562247">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Kan u me helpen bij het vinden van…?</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Could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help 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find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32213984"/>
                  </a:ext>
                </a:extLst>
              </a:tr>
              <a:tr h="483934">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Kan u me de weg wijzen naar….?</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Could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show 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way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Could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show 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how</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get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213949817"/>
                  </a:ext>
                </a:extLst>
              </a:tr>
              <a:tr h="37084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Hoe kom ik bij….?</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How do I get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371658035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2400" i="0" dirty="0">
                          <a:effectLst/>
                          <a:latin typeface="Calibri" panose="020F0502020204030204" pitchFamily="34" charset="0"/>
                          <a:ea typeface="Calibri" panose="020F0502020204030204" pitchFamily="34" charset="0"/>
                          <a:cs typeface="Times New Roman" panose="02020603050405020304" pitchFamily="18" charset="0"/>
                        </a:rPr>
                        <a:t>Bedankt voor de routebeschrijving!</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Thank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showing</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way!</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Thank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directions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138059191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2400" i="0" dirty="0">
                          <a:effectLst/>
                          <a:latin typeface="Calibri" panose="020F0502020204030204" pitchFamily="34" charset="0"/>
                          <a:ea typeface="Calibri" panose="020F0502020204030204" pitchFamily="34" charset="0"/>
                          <a:cs typeface="Times New Roman" panose="02020603050405020304" pitchFamily="18" charset="0"/>
                        </a:rPr>
                        <a:t>Kunt u me vertellen waar ik …. kan vinden?</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Could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tell</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where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find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3932250536"/>
                  </a:ext>
                </a:extLst>
              </a:tr>
              <a:tr h="37084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Hoe kom ik bij de dichtstbijzijnde ….?</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How do I get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nearest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1710419066"/>
                  </a:ext>
                </a:extLst>
              </a:tr>
            </a:tbl>
          </a:graphicData>
        </a:graphic>
      </p:graphicFrame>
    </p:spTree>
    <p:extLst>
      <p:ext uri="{BB962C8B-B14F-4D97-AF65-F5344CB8AC3E}">
        <p14:creationId xmlns:p14="http://schemas.microsoft.com/office/powerpoint/2010/main" val="2802933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904718"/>
          </a:xfrm>
        </p:spPr>
        <p:txBody>
          <a:bodyPr>
            <a:normAutofit/>
          </a:bodyPr>
          <a:lstStyle/>
          <a:p>
            <a:r>
              <a:rPr lang="nl-NL" sz="6000" dirty="0" err="1"/>
              <a:t>giving</a:t>
            </a:r>
            <a:r>
              <a:rPr lang="nl-NL" sz="6000" dirty="0"/>
              <a:t> </a:t>
            </a:r>
            <a:r>
              <a:rPr lang="nl-NL" sz="6000" dirty="0" err="1"/>
              <a:t>directions</a:t>
            </a:r>
            <a:endParaRPr lang="nl-NL" sz="6000" dirty="0"/>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ext uri="{D42A27DB-BD31-4B8C-83A1-F6EECF244321}">
                <p14:modId xmlns:p14="http://schemas.microsoft.com/office/powerpoint/2010/main" val="266262405"/>
              </p:ext>
            </p:extLst>
          </p:nvPr>
        </p:nvGraphicFramePr>
        <p:xfrm>
          <a:off x="2254421" y="1247886"/>
          <a:ext cx="9487306" cy="4848112"/>
        </p:xfrm>
        <a:graphic>
          <a:graphicData uri="http://schemas.openxmlformats.org/drawingml/2006/table">
            <a:tbl>
              <a:tblPr firstRow="1" bandRow="1">
                <a:tableStyleId>{5C22544A-7EE6-4342-B048-85BDC9FD1C3A}</a:tableStyleId>
              </a:tblPr>
              <a:tblGrid>
                <a:gridCol w="4743653">
                  <a:extLst>
                    <a:ext uri="{9D8B030D-6E8A-4147-A177-3AD203B41FA5}">
                      <a16:colId xmlns:a16="http://schemas.microsoft.com/office/drawing/2014/main" val="1223978072"/>
                    </a:ext>
                  </a:extLst>
                </a:gridCol>
                <a:gridCol w="4743653">
                  <a:extLst>
                    <a:ext uri="{9D8B030D-6E8A-4147-A177-3AD203B41FA5}">
                      <a16:colId xmlns:a16="http://schemas.microsoft.com/office/drawing/2014/main" val="3751572771"/>
                    </a:ext>
                  </a:extLst>
                </a:gridCol>
              </a:tblGrid>
              <a:tr h="475521">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NL</a:t>
                      </a:r>
                    </a:p>
                  </a:txBody>
                  <a:tcPr marL="68580" marR="68580" marT="0" marB="0"/>
                </a:tc>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EN</a:t>
                      </a:r>
                    </a:p>
                  </a:txBody>
                  <a:tcPr marL="68580" marR="68580" marT="0" marB="0"/>
                </a:tc>
                <a:extLst>
                  <a:ext uri="{0D108BD9-81ED-4DB2-BD59-A6C34878D82A}">
                    <a16:rowId xmlns:a16="http://schemas.microsoft.com/office/drawing/2014/main" val="3226422701"/>
                  </a:ext>
                </a:extLst>
              </a:tr>
              <a:tr h="938013">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Ga rechtdoor en dan zie je het postkantoor vanzelf.</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Go straight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ahead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and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you’ll</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find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post office.</a:t>
                      </a:r>
                    </a:p>
                  </a:txBody>
                  <a:tcPr marL="68580" marR="68580" marT="0" marB="0"/>
                </a:tc>
                <a:extLst>
                  <a:ext uri="{0D108BD9-81ED-4DB2-BD59-A6C34878D82A}">
                    <a16:rowId xmlns:a16="http://schemas.microsoft.com/office/drawing/2014/main" val="4184376209"/>
                  </a:ext>
                </a:extLst>
              </a:tr>
              <a:tr h="938013">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Om de hoek zie je een bord met een M (van Metro) erop. Volg dat bord.</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Around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corner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you’ll</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see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sign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with</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M on it. Follow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sign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938519139"/>
                  </a:ext>
                </a:extLst>
              </a:tr>
              <a:tr h="938013">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Loop rechtdoor en je vindt het steakhouse aan je rechterhand.</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Walk straight on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and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on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right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you’ll</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find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steakhouse.</a:t>
                      </a:r>
                    </a:p>
                  </a:txBody>
                  <a:tcPr marL="68580" marR="68580" marT="0" marB="0"/>
                </a:tc>
                <a:extLst>
                  <a:ext uri="{0D108BD9-81ED-4DB2-BD59-A6C34878D82A}">
                    <a16:rowId xmlns:a16="http://schemas.microsoft.com/office/drawing/2014/main" val="432213984"/>
                  </a:ext>
                </a:extLst>
              </a:tr>
              <a:tr h="620539">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Het is een stukje verderop.</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It’s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just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down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road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213949817"/>
                  </a:ext>
                </a:extLst>
              </a:tr>
              <a:tr h="938013">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Neem de eerste afslag links en daarna de tweede afslag rechts.</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Take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first turn on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left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and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after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second right.</a:t>
                      </a:r>
                    </a:p>
                  </a:txBody>
                  <a:tcPr marL="68580" marR="68580" marT="0" marB="0"/>
                </a:tc>
                <a:extLst>
                  <a:ext uri="{0D108BD9-81ED-4DB2-BD59-A6C34878D82A}">
                    <a16:rowId xmlns:a16="http://schemas.microsoft.com/office/drawing/2014/main" val="3716580352"/>
                  </a:ext>
                </a:extLst>
              </a:tr>
            </a:tbl>
          </a:graphicData>
        </a:graphic>
      </p:graphicFrame>
    </p:spTree>
    <p:extLst>
      <p:ext uri="{BB962C8B-B14F-4D97-AF65-F5344CB8AC3E}">
        <p14:creationId xmlns:p14="http://schemas.microsoft.com/office/powerpoint/2010/main" val="2682347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0584D-4850-C64C-A392-140E07450BFC}"/>
              </a:ext>
            </a:extLst>
          </p:cNvPr>
          <p:cNvSpPr>
            <a:spLocks noGrp="1"/>
          </p:cNvSpPr>
          <p:nvPr>
            <p:ph type="title"/>
          </p:nvPr>
        </p:nvSpPr>
        <p:spPr/>
        <p:txBody>
          <a:bodyPr>
            <a:normAutofit/>
          </a:bodyPr>
          <a:lstStyle/>
          <a:p>
            <a:r>
              <a:rPr lang="nl-NL" dirty="0" err="1"/>
              <a:t>Going</a:t>
            </a:r>
            <a:r>
              <a:rPr lang="nl-NL" dirty="0"/>
              <a:t> </a:t>
            </a:r>
            <a:r>
              <a:rPr lang="nl-NL" dirty="0" err="1"/>
              <a:t>for</a:t>
            </a:r>
            <a:r>
              <a:rPr lang="nl-NL" dirty="0"/>
              <a:t> </a:t>
            </a:r>
            <a:r>
              <a:rPr lang="nl-NL" dirty="0" err="1"/>
              <a:t>dinner</a:t>
            </a:r>
            <a:endParaRPr lang="nl-NL" dirty="0"/>
          </a:p>
        </p:txBody>
      </p:sp>
    </p:spTree>
    <p:extLst>
      <p:ext uri="{BB962C8B-B14F-4D97-AF65-F5344CB8AC3E}">
        <p14:creationId xmlns:p14="http://schemas.microsoft.com/office/powerpoint/2010/main" val="1014630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solidFill>
                  <a:schemeClr val="tx1"/>
                </a:solidFill>
              </a:rPr>
              <a:t>Eating</a:t>
            </a:r>
            <a:r>
              <a:rPr lang="nl-NL" sz="6000" dirty="0">
                <a:solidFill>
                  <a:schemeClr val="tx1"/>
                </a:solidFill>
              </a:rPr>
              <a:t> out</a:t>
            </a:r>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ext uri="{D42A27DB-BD31-4B8C-83A1-F6EECF244321}">
                <p14:modId xmlns:p14="http://schemas.microsoft.com/office/powerpoint/2010/main" val="3220295496"/>
              </p:ext>
            </p:extLst>
          </p:nvPr>
        </p:nvGraphicFramePr>
        <p:xfrm>
          <a:off x="2254422" y="1247887"/>
          <a:ext cx="9410356" cy="4998168"/>
        </p:xfrm>
        <a:graphic>
          <a:graphicData uri="http://schemas.openxmlformats.org/drawingml/2006/table">
            <a:tbl>
              <a:tblPr firstRow="1" bandRow="1">
                <a:tableStyleId>{5C22544A-7EE6-4342-B048-85BDC9FD1C3A}</a:tableStyleId>
              </a:tblPr>
              <a:tblGrid>
                <a:gridCol w="4245232">
                  <a:extLst>
                    <a:ext uri="{9D8B030D-6E8A-4147-A177-3AD203B41FA5}">
                      <a16:colId xmlns:a16="http://schemas.microsoft.com/office/drawing/2014/main" val="1223978072"/>
                    </a:ext>
                  </a:extLst>
                </a:gridCol>
                <a:gridCol w="5165124">
                  <a:extLst>
                    <a:ext uri="{9D8B030D-6E8A-4147-A177-3AD203B41FA5}">
                      <a16:colId xmlns:a16="http://schemas.microsoft.com/office/drawing/2014/main" val="3751572771"/>
                    </a:ext>
                  </a:extLst>
                </a:gridCol>
              </a:tblGrid>
              <a:tr h="370840">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NL</a:t>
                      </a:r>
                    </a:p>
                  </a:txBody>
                  <a:tcPr marL="68580" marR="68580" marT="0" marB="0"/>
                </a:tc>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EN</a:t>
                      </a:r>
                    </a:p>
                  </a:txBody>
                  <a:tcPr marL="68580" marR="68580" marT="0" marB="0"/>
                </a:tc>
                <a:extLst>
                  <a:ext uri="{0D108BD9-81ED-4DB2-BD59-A6C34878D82A}">
                    <a16:rowId xmlns:a16="http://schemas.microsoft.com/office/drawing/2014/main" val="3226422701"/>
                  </a:ext>
                </a:extLst>
              </a:tr>
              <a:tr h="370840">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Heeft u een tafel vrij voor vijf personen?</a:t>
                      </a:r>
                    </a:p>
                  </a:txBody>
                  <a:tcPr marL="68580" marR="68580" marT="0" marB="0"/>
                </a:tc>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Do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dirty="0">
                          <a:effectLst/>
                          <a:latin typeface="Calibri" panose="020F0502020204030204" pitchFamily="34" charset="0"/>
                          <a:ea typeface="Calibri" panose="020F0502020204030204" pitchFamily="34" charset="0"/>
                          <a:cs typeface="Times New Roman" panose="02020603050405020304" pitchFamily="18" charset="0"/>
                        </a:rPr>
                        <a:t> have a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table</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dirty="0">
                          <a:effectLst/>
                          <a:latin typeface="Calibri" panose="020F0502020204030204" pitchFamily="34" charset="0"/>
                          <a:ea typeface="Calibri" panose="020F0502020204030204" pitchFamily="34" charset="0"/>
                          <a:cs typeface="Times New Roman" panose="02020603050405020304" pitchFamily="18" charset="0"/>
                        </a:rPr>
                        <a:t> five,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please</a:t>
                      </a:r>
                      <a:r>
                        <a:rPr lang="nl-NL" sz="24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184376209"/>
                  </a:ext>
                </a:extLst>
              </a:tr>
              <a:tr h="370840">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Mogen we alstublieft de rekening?</a:t>
                      </a:r>
                    </a:p>
                  </a:txBody>
                  <a:tcPr marL="68580" marR="68580" marT="0" marB="0"/>
                </a:tc>
                <a:tc>
                  <a:txBody>
                    <a:bodyPr/>
                    <a:lstStyle/>
                    <a:p>
                      <a:pPr>
                        <a:spcAft>
                          <a:spcPts val="0"/>
                        </a:spcAft>
                      </a:pPr>
                      <a:r>
                        <a:rPr lang="nl-NL" sz="2400" dirty="0" err="1">
                          <a:effectLst/>
                          <a:latin typeface="Calibri" panose="020F0502020204030204" pitchFamily="34" charset="0"/>
                          <a:ea typeface="Calibri" panose="020F0502020204030204" pitchFamily="34" charset="0"/>
                          <a:cs typeface="Times New Roman" panose="02020603050405020304" pitchFamily="18" charset="0"/>
                        </a:rPr>
                        <a:t>Could</a:t>
                      </a:r>
                      <a:r>
                        <a:rPr lang="nl-NL" sz="2400" dirty="0">
                          <a:effectLst/>
                          <a:latin typeface="Calibri" panose="020F0502020204030204" pitchFamily="34" charset="0"/>
                          <a:ea typeface="Calibri" panose="020F0502020204030204" pitchFamily="34" charset="0"/>
                          <a:cs typeface="Times New Roman" panose="02020603050405020304" pitchFamily="18" charset="0"/>
                        </a:rPr>
                        <a:t> we have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bill</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please</a:t>
                      </a:r>
                      <a:r>
                        <a:rPr lang="nl-NL" sz="24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938519139"/>
                  </a:ext>
                </a:extLst>
              </a:tr>
              <a:tr h="317925">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Ik wil graag de rekening.</a:t>
                      </a:r>
                    </a:p>
                  </a:txBody>
                  <a:tcPr marL="68580" marR="68580" marT="0" marB="0"/>
                </a:tc>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I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would</a:t>
                      </a:r>
                      <a:r>
                        <a:rPr lang="nl-NL" sz="2400" dirty="0">
                          <a:effectLst/>
                          <a:latin typeface="Calibri" panose="020F0502020204030204" pitchFamily="34" charset="0"/>
                          <a:ea typeface="Calibri" panose="020F0502020204030204" pitchFamily="34" charset="0"/>
                          <a:cs typeface="Times New Roman" panose="02020603050405020304" pitchFamily="18" charset="0"/>
                        </a:rPr>
                        <a:t> like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dirty="0">
                          <a:effectLst/>
                          <a:latin typeface="Calibri" panose="020F0502020204030204" pitchFamily="34" charset="0"/>
                          <a:ea typeface="Calibri" panose="020F0502020204030204" pitchFamily="34" charset="0"/>
                          <a:cs typeface="Times New Roman" panose="02020603050405020304" pitchFamily="18" charset="0"/>
                        </a:rPr>
                        <a:t> check,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please</a:t>
                      </a:r>
                      <a:r>
                        <a:rPr lang="nl-NL" sz="24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32213984"/>
                  </a:ext>
                </a:extLst>
              </a:tr>
              <a:tr h="467981">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Mag ik met creditcard betalen?</a:t>
                      </a:r>
                    </a:p>
                  </a:txBody>
                  <a:tcPr marL="68580" marR="68580" marT="0" marB="0"/>
                </a:tc>
                <a:tc>
                  <a:txBody>
                    <a:bodyPr/>
                    <a:lstStyle/>
                    <a:p>
                      <a:pPr>
                        <a:spcAft>
                          <a:spcPts val="0"/>
                        </a:spcAft>
                      </a:pPr>
                      <a:r>
                        <a:rPr lang="nl-NL" sz="2400"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dirty="0">
                          <a:effectLst/>
                          <a:latin typeface="Calibri" panose="020F0502020204030204" pitchFamily="34" charset="0"/>
                          <a:ea typeface="Calibri" panose="020F0502020204030204" pitchFamily="34" charset="0"/>
                          <a:cs typeface="Times New Roman" panose="02020603050405020304" pitchFamily="18" charset="0"/>
                        </a:rPr>
                        <a:t> I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pay</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by</a:t>
                      </a:r>
                      <a:r>
                        <a:rPr lang="nl-NL" sz="2400" dirty="0">
                          <a:effectLst/>
                          <a:latin typeface="Calibri" panose="020F0502020204030204" pitchFamily="34" charset="0"/>
                          <a:ea typeface="Calibri" panose="020F0502020204030204" pitchFamily="34" charset="0"/>
                          <a:cs typeface="Times New Roman" panose="02020603050405020304" pitchFamily="18" charset="0"/>
                        </a:rPr>
                        <a:t> Credit Card?</a:t>
                      </a:r>
                    </a:p>
                  </a:txBody>
                  <a:tcPr marL="68580" marR="68580" marT="0" marB="0"/>
                </a:tc>
                <a:extLst>
                  <a:ext uri="{0D108BD9-81ED-4DB2-BD59-A6C34878D82A}">
                    <a16:rowId xmlns:a16="http://schemas.microsoft.com/office/drawing/2014/main" val="4213949817"/>
                  </a:ext>
                </a:extLst>
              </a:tr>
              <a:tr h="42203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Kunnen we ook apart betalen?</a:t>
                      </a:r>
                    </a:p>
                  </a:txBody>
                  <a:tcPr marL="68580" marR="68580" marT="0" marB="0"/>
                </a:tc>
                <a:tc>
                  <a:txBody>
                    <a:bodyPr/>
                    <a:lstStyle/>
                    <a:p>
                      <a:pPr>
                        <a:spcAft>
                          <a:spcPts val="0"/>
                        </a:spcAft>
                      </a:pPr>
                      <a:r>
                        <a:rPr lang="nl-NL" sz="2400"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dirty="0">
                          <a:effectLst/>
                          <a:latin typeface="Calibri" panose="020F0502020204030204" pitchFamily="34" charset="0"/>
                          <a:ea typeface="Calibri" panose="020F0502020204030204" pitchFamily="34" charset="0"/>
                          <a:cs typeface="Times New Roman" panose="02020603050405020304" pitchFamily="18" charset="0"/>
                        </a:rPr>
                        <a:t> we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pay</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seperately</a:t>
                      </a:r>
                      <a:r>
                        <a:rPr lang="nl-NL" sz="24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085572316"/>
                  </a:ext>
                </a:extLst>
              </a:tr>
              <a:tr h="445477">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Betalen we hier of bij de kassa?</a:t>
                      </a:r>
                    </a:p>
                  </a:txBody>
                  <a:tcPr marL="68580" marR="68580" marT="0" marB="0"/>
                </a:tc>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Do we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pay</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here</a:t>
                      </a:r>
                      <a:r>
                        <a:rPr lang="nl-NL" sz="2400" dirty="0">
                          <a:effectLst/>
                          <a:latin typeface="Calibri" panose="020F0502020204030204" pitchFamily="34" charset="0"/>
                          <a:ea typeface="Calibri" panose="020F0502020204030204" pitchFamily="34" charset="0"/>
                          <a:cs typeface="Times New Roman" panose="02020603050405020304" pitchFamily="18" charset="0"/>
                        </a:rPr>
                        <a:t> or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dirty="0">
                          <a:effectLst/>
                          <a:latin typeface="Calibri" panose="020F0502020204030204" pitchFamily="34" charset="0"/>
                          <a:ea typeface="Calibri" panose="020F0502020204030204" pitchFamily="34" charset="0"/>
                          <a:cs typeface="Times New Roman" panose="02020603050405020304" pitchFamily="18" charset="0"/>
                        </a:rPr>
                        <a:t> cash register?</a:t>
                      </a:r>
                    </a:p>
                  </a:txBody>
                  <a:tcPr marL="68580" marR="68580" marT="0" marB="0"/>
                </a:tc>
                <a:extLst>
                  <a:ext uri="{0D108BD9-81ED-4DB2-BD59-A6C34878D82A}">
                    <a16:rowId xmlns:a16="http://schemas.microsoft.com/office/drawing/2014/main" val="1537840229"/>
                  </a:ext>
                </a:extLst>
              </a:tr>
              <a:tr h="445477">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Hoeveel kost een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voor-gerecht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/hoofgerecht/nagerecht?</a:t>
                      </a:r>
                    </a:p>
                  </a:txBody>
                  <a:tcPr marL="68580" marR="68580" marT="0" marB="0"/>
                </a:tc>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How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much</a:t>
                      </a:r>
                      <a:r>
                        <a:rPr lang="nl-NL" sz="2400" dirty="0">
                          <a:effectLst/>
                          <a:latin typeface="Calibri" panose="020F0502020204030204" pitchFamily="34" charset="0"/>
                          <a:ea typeface="Calibri" panose="020F0502020204030204" pitchFamily="34" charset="0"/>
                          <a:cs typeface="Times New Roman" panose="02020603050405020304" pitchFamily="18" charset="0"/>
                        </a:rPr>
                        <a:t> does a starter/</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main</a:t>
                      </a:r>
                      <a:r>
                        <a:rPr lang="nl-NL" sz="2400" dirty="0">
                          <a:effectLst/>
                          <a:latin typeface="Calibri" panose="020F0502020204030204" pitchFamily="34" charset="0"/>
                          <a:ea typeface="Calibri" panose="020F0502020204030204" pitchFamily="34" charset="0"/>
                          <a:cs typeface="Times New Roman" panose="02020603050405020304" pitchFamily="18" charset="0"/>
                        </a:rPr>
                        <a:t> menu/dessert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cost</a:t>
                      </a:r>
                      <a:r>
                        <a:rPr lang="nl-NL" sz="24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3771764971"/>
                  </a:ext>
                </a:extLst>
              </a:tr>
              <a:tr h="64008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Het kost negentien pond en dertig cent.</a:t>
                      </a:r>
                    </a:p>
                  </a:txBody>
                  <a:tcPr marL="68580" marR="68580" marT="0" marB="0"/>
                </a:tc>
                <a:tc>
                  <a:txBody>
                    <a:bodyPr/>
                    <a:lstStyle/>
                    <a:p>
                      <a:pPr>
                        <a:spcAft>
                          <a:spcPts val="0"/>
                        </a:spcAft>
                      </a:pPr>
                      <a:r>
                        <a:rPr lang="nl-NL" sz="2400" dirty="0" err="1">
                          <a:effectLst/>
                          <a:latin typeface="Calibri" panose="020F0502020204030204" pitchFamily="34" charset="0"/>
                          <a:ea typeface="Calibri" panose="020F0502020204030204" pitchFamily="34" charset="0"/>
                          <a:cs typeface="Times New Roman" panose="02020603050405020304" pitchFamily="18" charset="0"/>
                        </a:rPr>
                        <a:t>That’s</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nineteen</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pound</a:t>
                      </a:r>
                      <a:r>
                        <a:rPr lang="nl-NL" sz="2400" b="1" dirty="0" err="1">
                          <a:effectLst/>
                          <a:latin typeface="Calibri" panose="020F0502020204030204" pitchFamily="34" charset="0"/>
                          <a:ea typeface="Calibri" panose="020F0502020204030204" pitchFamily="34" charset="0"/>
                          <a:cs typeface="Times New Roman" panose="02020603050405020304" pitchFamily="18" charset="0"/>
                        </a:rPr>
                        <a:t>s</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thirty</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please</a:t>
                      </a:r>
                      <a:r>
                        <a:rPr lang="nl-NL" sz="24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194548335"/>
                  </a:ext>
                </a:extLst>
              </a:tr>
            </a:tbl>
          </a:graphicData>
        </a:graphic>
      </p:graphicFrame>
    </p:spTree>
    <p:extLst>
      <p:ext uri="{BB962C8B-B14F-4D97-AF65-F5344CB8AC3E}">
        <p14:creationId xmlns:p14="http://schemas.microsoft.com/office/powerpoint/2010/main" val="1571776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0584D-4850-C64C-A392-140E07450BFC}"/>
              </a:ext>
            </a:extLst>
          </p:cNvPr>
          <p:cNvSpPr>
            <a:spLocks noGrp="1"/>
          </p:cNvSpPr>
          <p:nvPr>
            <p:ph type="title"/>
          </p:nvPr>
        </p:nvSpPr>
        <p:spPr/>
        <p:txBody>
          <a:bodyPr>
            <a:normAutofit/>
          </a:bodyPr>
          <a:lstStyle/>
          <a:p>
            <a:r>
              <a:rPr lang="nl-NL" dirty="0"/>
              <a:t>Language </a:t>
            </a:r>
            <a:r>
              <a:rPr lang="nl-NL" dirty="0" err="1"/>
              <a:t>practice</a:t>
            </a:r>
            <a:endParaRPr lang="nl-NL" dirty="0"/>
          </a:p>
        </p:txBody>
      </p:sp>
    </p:spTree>
    <p:extLst>
      <p:ext uri="{BB962C8B-B14F-4D97-AF65-F5344CB8AC3E}">
        <p14:creationId xmlns:p14="http://schemas.microsoft.com/office/powerpoint/2010/main" val="1573176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400" dirty="0"/>
              <a:t>Je hebt een sollicitatiegesprek bij de Apple Store in New York maar je kan het gebouw niet vinden. Vraag een voorbijganger naar de weg.</a:t>
            </a:r>
          </a:p>
          <a:p>
            <a:pPr marL="342900" indent="-342900">
              <a:lnSpc>
                <a:spcPct val="100000"/>
              </a:lnSpc>
              <a:buFont typeface="Arial" panose="020B0604020202020204" pitchFamily="34" charset="0"/>
              <a:buChar char="•"/>
            </a:pPr>
            <a:r>
              <a:rPr lang="nl-NL" sz="2400" dirty="0"/>
              <a:t>Spreek een voorbijganger aan.</a:t>
            </a:r>
          </a:p>
          <a:p>
            <a:pPr marL="342900" indent="-342900">
              <a:lnSpc>
                <a:spcPct val="100000"/>
              </a:lnSpc>
              <a:buFont typeface="Arial" panose="020B0604020202020204" pitchFamily="34" charset="0"/>
              <a:buChar char="•"/>
            </a:pPr>
            <a:r>
              <a:rPr lang="nl-NL" sz="2400" dirty="0"/>
              <a:t>Vraag waar je de Apple Store kunt vinden.</a:t>
            </a:r>
          </a:p>
          <a:p>
            <a:pPr marL="342900" indent="-342900">
              <a:lnSpc>
                <a:spcPct val="100000"/>
              </a:lnSpc>
              <a:buFont typeface="Arial" panose="020B0604020202020204" pitchFamily="34" charset="0"/>
              <a:buChar char="•"/>
            </a:pPr>
            <a:r>
              <a:rPr lang="nl-NL" sz="2400" dirty="0"/>
              <a:t>Herhaal de aanwijzingen om te checken of je het goed hebt begrepen.</a:t>
            </a:r>
          </a:p>
          <a:p>
            <a:pPr marL="342900" indent="-342900">
              <a:lnSpc>
                <a:spcPct val="100000"/>
              </a:lnSpc>
              <a:buFont typeface="Arial" panose="020B0604020202020204" pitchFamily="34" charset="0"/>
              <a:buChar char="•"/>
            </a:pPr>
            <a:r>
              <a:rPr lang="nl-NL" sz="2400" dirty="0"/>
              <a:t>Bedank de voorbijganger en beëindig het gesprek.</a:t>
            </a:r>
          </a:p>
          <a:p>
            <a:pPr>
              <a:lnSpc>
                <a:spcPct val="100000"/>
              </a:lnSpc>
            </a:pPr>
            <a:r>
              <a:rPr lang="nl-NL" sz="2400" dirty="0"/>
              <a:t>Schrijf de zinnen op die je nodig hebt in dit gesprek. Oefen ze en oefen het gesprek. Bedenk manieren om het gesprek te verbeteren.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t>Directions</a:t>
            </a:r>
            <a:r>
              <a:rPr lang="nl-NL" sz="6000" dirty="0"/>
              <a:t> (1) - A</a:t>
            </a:r>
          </a:p>
        </p:txBody>
      </p:sp>
    </p:spTree>
    <p:extLst>
      <p:ext uri="{BB962C8B-B14F-4D97-AF65-F5344CB8AC3E}">
        <p14:creationId xmlns:p14="http://schemas.microsoft.com/office/powerpoint/2010/main" val="31550269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uttype">
  <a:themeElements>
    <a:clrScheme name="Hout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out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out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{1B678C7F-9105-AF4C-B176-01BE2461D364}tf10001070</Template>
  <TotalTime>22361</TotalTime>
  <Words>2248</Words>
  <Application>Microsoft Macintosh PowerPoint</Application>
  <PresentationFormat>Breedbeeld</PresentationFormat>
  <Paragraphs>274</Paragraphs>
  <Slides>24</Slides>
  <Notes>12</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24</vt:i4>
      </vt:variant>
    </vt:vector>
  </HeadingPairs>
  <TitlesOfParts>
    <vt:vector size="32" baseType="lpstr">
      <vt:lpstr>Arial</vt:lpstr>
      <vt:lpstr>Calibri</vt:lpstr>
      <vt:lpstr>Rockwell</vt:lpstr>
      <vt:lpstr>Rockwell Condensed</vt:lpstr>
      <vt:lpstr>Rockwell Extra Bold</vt:lpstr>
      <vt:lpstr>Times New Roman</vt:lpstr>
      <vt:lpstr>Wingdings</vt:lpstr>
      <vt:lpstr>Houttype</vt:lpstr>
      <vt:lpstr>A2 conversation</vt:lpstr>
      <vt:lpstr>Travelling</vt:lpstr>
      <vt:lpstr>Travelling</vt:lpstr>
      <vt:lpstr>Asking for directions</vt:lpstr>
      <vt:lpstr>giving directions</vt:lpstr>
      <vt:lpstr>Going for dinner</vt:lpstr>
      <vt:lpstr>Eating out</vt:lpstr>
      <vt:lpstr>Language practice</vt:lpstr>
      <vt:lpstr>Directions (1) - A</vt:lpstr>
      <vt:lpstr>Directions (1) - b</vt:lpstr>
      <vt:lpstr>Directions (2) - A</vt:lpstr>
      <vt:lpstr>Directions (2) - b</vt:lpstr>
      <vt:lpstr>Ordering dinner - A</vt:lpstr>
      <vt:lpstr>Ordering dinner - B</vt:lpstr>
      <vt:lpstr>Telephone conversations</vt:lpstr>
      <vt:lpstr>Starting a telephone conversation</vt:lpstr>
      <vt:lpstr>Starting a telephone conversation</vt:lpstr>
      <vt:lpstr>Telephone conversations</vt:lpstr>
      <vt:lpstr>Telephone conversations</vt:lpstr>
      <vt:lpstr>Language practice</vt:lpstr>
      <vt:lpstr>Phone conversation at work - a</vt:lpstr>
      <vt:lpstr>Phone conversation at work - b</vt:lpstr>
      <vt:lpstr>Phone conversation at work - a</vt:lpstr>
      <vt:lpstr>Phone conversation at work - b</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2 - Thursday</dc:title>
  <dc:creator>nathalie keunen</dc:creator>
  <cp:lastModifiedBy>nathalie keunen</cp:lastModifiedBy>
  <cp:revision>168</cp:revision>
  <cp:lastPrinted>2020-11-12T13:33:30Z</cp:lastPrinted>
  <dcterms:created xsi:type="dcterms:W3CDTF">2020-09-03T05:43:53Z</dcterms:created>
  <dcterms:modified xsi:type="dcterms:W3CDTF">2020-11-26T08:21:15Z</dcterms:modified>
</cp:coreProperties>
</file>