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8" d="100"/>
          <a:sy n="78" d="100"/>
        </p:scale>
        <p:origin x="82" y="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7BB1F-3761-42BA-B44D-FE16E85F7F28}"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34E44E46-B937-47F8-9C75-659F02B3755E}">
      <dgm:prSet/>
      <dgm:spPr/>
      <dgm:t>
        <a:bodyPr/>
        <a:lstStyle/>
        <a:p>
          <a:endParaRPr lang="nl-NL" dirty="0"/>
        </a:p>
        <a:p>
          <a:endParaRPr lang="nl-NL" dirty="0"/>
        </a:p>
        <a:p>
          <a:r>
            <a:rPr lang="nl-NL" dirty="0"/>
            <a:t>Exotische reizen vormen een extra gezondheidsrisico’s vanwege suboptimale medische voorzieningen, bijkomende ziekterisico’s en matige hygiëne. Goede malariaprofylaxe en -behandeling zijn vaak niet mogelijk.</a:t>
          </a:r>
          <a:endParaRPr lang="en-US" dirty="0"/>
        </a:p>
      </dgm:t>
    </dgm:pt>
    <dgm:pt modelId="{EC789D50-9BFD-4E7E-892B-8C1F0D822622}" type="parTrans" cxnId="{33E6C0C9-B7A3-4D09-943F-399A90C45E0D}">
      <dgm:prSet/>
      <dgm:spPr/>
      <dgm:t>
        <a:bodyPr/>
        <a:lstStyle/>
        <a:p>
          <a:endParaRPr lang="en-US"/>
        </a:p>
      </dgm:t>
    </dgm:pt>
    <dgm:pt modelId="{929554AA-A0FF-4E2A-9C64-9BE9074E2F1C}" type="sibTrans" cxnId="{33E6C0C9-B7A3-4D09-943F-399A90C45E0D}">
      <dgm:prSet/>
      <dgm:spPr/>
      <dgm:t>
        <a:bodyPr/>
        <a:lstStyle/>
        <a:p>
          <a:endParaRPr lang="en-US"/>
        </a:p>
      </dgm:t>
    </dgm:pt>
    <dgm:pt modelId="{5A37AA1B-66F0-4145-BEAB-2B20405823E9}">
      <dgm:prSet/>
      <dgm:spPr/>
      <dgm:t>
        <a:bodyPr/>
        <a:lstStyle/>
        <a:p>
          <a:r>
            <a:rPr lang="nl-NL"/>
            <a:t>Bij verblijf boven 2000 meter is door geringere zuurstofspanning het risico op vroeggeboorte wat hoger.</a:t>
          </a:r>
          <a:endParaRPr lang="en-US"/>
        </a:p>
      </dgm:t>
    </dgm:pt>
    <dgm:pt modelId="{BFEAD622-CC07-44B5-8D78-D936FE3630C3}" type="parTrans" cxnId="{7CBD16E3-A0FA-4EAC-9FC1-22A20DCFF482}">
      <dgm:prSet/>
      <dgm:spPr/>
      <dgm:t>
        <a:bodyPr/>
        <a:lstStyle/>
        <a:p>
          <a:endParaRPr lang="en-US"/>
        </a:p>
      </dgm:t>
    </dgm:pt>
    <dgm:pt modelId="{9D4B2AB7-5F35-4900-9DB2-C47C40E99B2E}" type="sibTrans" cxnId="{7CBD16E3-A0FA-4EAC-9FC1-22A20DCFF482}">
      <dgm:prSet/>
      <dgm:spPr/>
      <dgm:t>
        <a:bodyPr/>
        <a:lstStyle/>
        <a:p>
          <a:endParaRPr lang="en-US"/>
        </a:p>
      </dgm:t>
    </dgm:pt>
    <dgm:pt modelId="{840332DB-A0AC-4E35-B1F9-9EBA6C68EDB4}" type="pres">
      <dgm:prSet presAssocID="{1F97BB1F-3761-42BA-B44D-FE16E85F7F28}" presName="root" presStyleCnt="0">
        <dgm:presLayoutVars>
          <dgm:dir/>
          <dgm:resizeHandles val="exact"/>
        </dgm:presLayoutVars>
      </dgm:prSet>
      <dgm:spPr/>
    </dgm:pt>
    <dgm:pt modelId="{A2AC7456-FD65-409A-A1B7-6FB5D97889E4}" type="pres">
      <dgm:prSet presAssocID="{34E44E46-B937-47F8-9C75-659F02B3755E}" presName="compNode" presStyleCnt="0"/>
      <dgm:spPr/>
    </dgm:pt>
    <dgm:pt modelId="{8BF9FF93-CA9C-4FF6-9101-DB66C5B3BF9F}" type="pres">
      <dgm:prSet presAssocID="{34E44E46-B937-47F8-9C75-659F02B3755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ndenborstel"/>
        </a:ext>
      </dgm:extLst>
    </dgm:pt>
    <dgm:pt modelId="{8D69FBF4-B767-42FB-B278-AEDF666BF611}" type="pres">
      <dgm:prSet presAssocID="{34E44E46-B937-47F8-9C75-659F02B3755E}" presName="spaceRect" presStyleCnt="0"/>
      <dgm:spPr/>
    </dgm:pt>
    <dgm:pt modelId="{5775C211-5330-4351-9CBB-CBEC737868EC}" type="pres">
      <dgm:prSet presAssocID="{34E44E46-B937-47F8-9C75-659F02B3755E}" presName="textRect" presStyleLbl="revTx" presStyleIdx="0" presStyleCnt="2" custScaleY="332591">
        <dgm:presLayoutVars>
          <dgm:chMax val="1"/>
          <dgm:chPref val="1"/>
        </dgm:presLayoutVars>
      </dgm:prSet>
      <dgm:spPr/>
    </dgm:pt>
    <dgm:pt modelId="{C0208231-A417-42F3-A9B2-E3C4CB0908F0}" type="pres">
      <dgm:prSet presAssocID="{929554AA-A0FF-4E2A-9C64-9BE9074E2F1C}" presName="sibTrans" presStyleCnt="0"/>
      <dgm:spPr/>
    </dgm:pt>
    <dgm:pt modelId="{48AEFC20-EE23-451F-B876-A83D239E970E}" type="pres">
      <dgm:prSet presAssocID="{5A37AA1B-66F0-4145-BEAB-2B20405823E9}" presName="compNode" presStyleCnt="0"/>
      <dgm:spPr/>
    </dgm:pt>
    <dgm:pt modelId="{1EC4A541-B271-4AAD-8415-8BCA86B68FD4}" type="pres">
      <dgm:prSet presAssocID="{5A37AA1B-66F0-4145-BEAB-2B20405823E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rboden"/>
        </a:ext>
      </dgm:extLst>
    </dgm:pt>
    <dgm:pt modelId="{ED30C816-357B-490D-838F-29F286685A3B}" type="pres">
      <dgm:prSet presAssocID="{5A37AA1B-66F0-4145-BEAB-2B20405823E9}" presName="spaceRect" presStyleCnt="0"/>
      <dgm:spPr/>
    </dgm:pt>
    <dgm:pt modelId="{74CFF04D-F470-4BB6-99C6-1DE602F4D96B}" type="pres">
      <dgm:prSet presAssocID="{5A37AA1B-66F0-4145-BEAB-2B20405823E9}" presName="textRect" presStyleLbl="revTx" presStyleIdx="1" presStyleCnt="2">
        <dgm:presLayoutVars>
          <dgm:chMax val="1"/>
          <dgm:chPref val="1"/>
        </dgm:presLayoutVars>
      </dgm:prSet>
      <dgm:spPr/>
    </dgm:pt>
  </dgm:ptLst>
  <dgm:cxnLst>
    <dgm:cxn modelId="{1CB71464-9795-460B-B415-6BF2BE12D492}" type="presOf" srcId="{34E44E46-B937-47F8-9C75-659F02B3755E}" destId="{5775C211-5330-4351-9CBB-CBEC737868EC}" srcOrd="0" destOrd="0" presId="urn:microsoft.com/office/officeart/2018/2/layout/IconLabelList"/>
    <dgm:cxn modelId="{FEF10C9C-0421-404D-8D23-E267C05CE176}" type="presOf" srcId="{1F97BB1F-3761-42BA-B44D-FE16E85F7F28}" destId="{840332DB-A0AC-4E35-B1F9-9EBA6C68EDB4}" srcOrd="0" destOrd="0" presId="urn:microsoft.com/office/officeart/2018/2/layout/IconLabelList"/>
    <dgm:cxn modelId="{0DAD51C0-1A77-48D0-8209-FBD11A166C92}" type="presOf" srcId="{5A37AA1B-66F0-4145-BEAB-2B20405823E9}" destId="{74CFF04D-F470-4BB6-99C6-1DE602F4D96B}" srcOrd="0" destOrd="0" presId="urn:microsoft.com/office/officeart/2018/2/layout/IconLabelList"/>
    <dgm:cxn modelId="{33E6C0C9-B7A3-4D09-943F-399A90C45E0D}" srcId="{1F97BB1F-3761-42BA-B44D-FE16E85F7F28}" destId="{34E44E46-B937-47F8-9C75-659F02B3755E}" srcOrd="0" destOrd="0" parTransId="{EC789D50-9BFD-4E7E-892B-8C1F0D822622}" sibTransId="{929554AA-A0FF-4E2A-9C64-9BE9074E2F1C}"/>
    <dgm:cxn modelId="{7CBD16E3-A0FA-4EAC-9FC1-22A20DCFF482}" srcId="{1F97BB1F-3761-42BA-B44D-FE16E85F7F28}" destId="{5A37AA1B-66F0-4145-BEAB-2B20405823E9}" srcOrd="1" destOrd="0" parTransId="{BFEAD622-CC07-44B5-8D78-D936FE3630C3}" sibTransId="{9D4B2AB7-5F35-4900-9DB2-C47C40E99B2E}"/>
    <dgm:cxn modelId="{DAC75145-0763-4C78-8BB6-3DF4794A3E50}" type="presParOf" srcId="{840332DB-A0AC-4E35-B1F9-9EBA6C68EDB4}" destId="{A2AC7456-FD65-409A-A1B7-6FB5D97889E4}" srcOrd="0" destOrd="0" presId="urn:microsoft.com/office/officeart/2018/2/layout/IconLabelList"/>
    <dgm:cxn modelId="{F1742074-592D-4B47-9299-138BCCFC6081}" type="presParOf" srcId="{A2AC7456-FD65-409A-A1B7-6FB5D97889E4}" destId="{8BF9FF93-CA9C-4FF6-9101-DB66C5B3BF9F}" srcOrd="0" destOrd="0" presId="urn:microsoft.com/office/officeart/2018/2/layout/IconLabelList"/>
    <dgm:cxn modelId="{4CC9B0EA-5C8B-4D19-A195-59C89E6FEA60}" type="presParOf" srcId="{A2AC7456-FD65-409A-A1B7-6FB5D97889E4}" destId="{8D69FBF4-B767-42FB-B278-AEDF666BF611}" srcOrd="1" destOrd="0" presId="urn:microsoft.com/office/officeart/2018/2/layout/IconLabelList"/>
    <dgm:cxn modelId="{4E4652F0-1ED3-4B45-9E48-CBC7EDFE2CE7}" type="presParOf" srcId="{A2AC7456-FD65-409A-A1B7-6FB5D97889E4}" destId="{5775C211-5330-4351-9CBB-CBEC737868EC}" srcOrd="2" destOrd="0" presId="urn:microsoft.com/office/officeart/2018/2/layout/IconLabelList"/>
    <dgm:cxn modelId="{F754A126-BB20-403B-889B-8A2DC01138E1}" type="presParOf" srcId="{840332DB-A0AC-4E35-B1F9-9EBA6C68EDB4}" destId="{C0208231-A417-42F3-A9B2-E3C4CB0908F0}" srcOrd="1" destOrd="0" presId="urn:microsoft.com/office/officeart/2018/2/layout/IconLabelList"/>
    <dgm:cxn modelId="{934CE902-3B92-41C7-98BA-671A8723DA4E}" type="presParOf" srcId="{840332DB-A0AC-4E35-B1F9-9EBA6C68EDB4}" destId="{48AEFC20-EE23-451F-B876-A83D239E970E}" srcOrd="2" destOrd="0" presId="urn:microsoft.com/office/officeart/2018/2/layout/IconLabelList"/>
    <dgm:cxn modelId="{E4A31CDC-7614-4BC9-B1F5-87A11908AB0F}" type="presParOf" srcId="{48AEFC20-EE23-451F-B876-A83D239E970E}" destId="{1EC4A541-B271-4AAD-8415-8BCA86B68FD4}" srcOrd="0" destOrd="0" presId="urn:microsoft.com/office/officeart/2018/2/layout/IconLabelList"/>
    <dgm:cxn modelId="{3A8F8789-C8ED-43A8-859C-5A3F68CA9EB2}" type="presParOf" srcId="{48AEFC20-EE23-451F-B876-A83D239E970E}" destId="{ED30C816-357B-490D-838F-29F286685A3B}" srcOrd="1" destOrd="0" presId="urn:microsoft.com/office/officeart/2018/2/layout/IconLabelList"/>
    <dgm:cxn modelId="{73DCB6CB-2550-4B37-AE16-1CBD1C5FBE64}" type="presParOf" srcId="{48AEFC20-EE23-451F-B876-A83D239E970E}" destId="{74CFF04D-F470-4BB6-99C6-1DE602F4D96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9FF93-CA9C-4FF6-9101-DB66C5B3BF9F}">
      <dsp:nvSpPr>
        <dsp:cNvPr id="0" name=""/>
        <dsp:cNvSpPr/>
      </dsp:nvSpPr>
      <dsp:spPr>
        <a:xfrm>
          <a:off x="1443000" y="16999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75C211-5330-4351-9CBB-CBEC737868EC}">
      <dsp:nvSpPr>
        <dsp:cNvPr id="0" name=""/>
        <dsp:cNvSpPr/>
      </dsp:nvSpPr>
      <dsp:spPr>
        <a:xfrm>
          <a:off x="255000" y="1746797"/>
          <a:ext cx="4320000" cy="239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endParaRPr lang="nl-NL" sz="1600" kern="1200" dirty="0"/>
        </a:p>
        <a:p>
          <a:pPr marL="0" lvl="0" indent="0" algn="ctr" defTabSz="711200">
            <a:lnSpc>
              <a:spcPct val="90000"/>
            </a:lnSpc>
            <a:spcBef>
              <a:spcPct val="0"/>
            </a:spcBef>
            <a:spcAft>
              <a:spcPct val="35000"/>
            </a:spcAft>
            <a:buNone/>
          </a:pPr>
          <a:endParaRPr lang="nl-NL" sz="1600" kern="1200" dirty="0"/>
        </a:p>
        <a:p>
          <a:pPr marL="0" lvl="0" indent="0" algn="ctr" defTabSz="711200">
            <a:lnSpc>
              <a:spcPct val="90000"/>
            </a:lnSpc>
            <a:spcBef>
              <a:spcPct val="0"/>
            </a:spcBef>
            <a:spcAft>
              <a:spcPct val="35000"/>
            </a:spcAft>
            <a:buNone/>
          </a:pPr>
          <a:r>
            <a:rPr lang="nl-NL" sz="1600" kern="1200" dirty="0"/>
            <a:t>Exotische reizen vormen een extra gezondheidsrisico’s vanwege suboptimale medische voorzieningen, bijkomende ziekterisico’s en matige hygiëne. Goede malariaprofylaxe en -behandeling zijn vaak niet mogelijk.</a:t>
          </a:r>
          <a:endParaRPr lang="en-US" sz="1600" kern="1200" dirty="0"/>
        </a:p>
      </dsp:txBody>
      <dsp:txXfrm>
        <a:off x="255000" y="1746797"/>
        <a:ext cx="4320000" cy="2394655"/>
      </dsp:txXfrm>
    </dsp:sp>
    <dsp:sp modelId="{1EC4A541-B271-4AAD-8415-8BCA86B68FD4}">
      <dsp:nvSpPr>
        <dsp:cNvPr id="0" name=""/>
        <dsp:cNvSpPr/>
      </dsp:nvSpPr>
      <dsp:spPr>
        <a:xfrm>
          <a:off x="6519000" y="58865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4CFF04D-F470-4BB6-99C6-1DE602F4D96B}">
      <dsp:nvSpPr>
        <dsp:cNvPr id="0" name=""/>
        <dsp:cNvSpPr/>
      </dsp:nvSpPr>
      <dsp:spPr>
        <a:xfrm>
          <a:off x="5331000" y="300278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nl-NL" sz="1600" kern="1200"/>
            <a:t>Bij verblijf boven 2000 meter is door geringere zuurstofspanning het risico op vroeggeboorte wat hoger.</a:t>
          </a:r>
          <a:endParaRPr lang="en-US" sz="1600" kern="1200"/>
        </a:p>
      </dsp:txBody>
      <dsp:txXfrm>
        <a:off x="5331000" y="3002788"/>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nl-NL"/>
              <a:t>Klik om stijl te bewerken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nl-NL"/>
              <a:t>Klik om stijl te bewerken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nl-NL"/>
              <a:t>Klik om stijl te bewerken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11/26/2020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11/26/2020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9DfAaI1yr_Q" TargetMode="External"/><Relationship Id="rId2" Type="http://schemas.openxmlformats.org/officeDocument/2006/relationships/hyperlink" Target="https://youtu.be/Ur3-1hrWRiA" TargetMode="External"/><Relationship Id="rId1" Type="http://schemas.openxmlformats.org/officeDocument/2006/relationships/slideLayout" Target="../slideLayouts/slideLayout2.xml"/><Relationship Id="rId4" Type="http://schemas.openxmlformats.org/officeDocument/2006/relationships/hyperlink" Target="https://youtu.be/BQXVzatSo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050" name="Picture 2" descr="Vanaf wanneer gaat je buik groeien? - Ostara | Online Zwangerschapscursus">
            <a:extLst>
              <a:ext uri="{FF2B5EF4-FFF2-40B4-BE49-F238E27FC236}">
                <a16:creationId xmlns:a16="http://schemas.microsoft.com/office/drawing/2014/main" id="{5A77E053-2003-4643-8201-BB6F8530DC65}"/>
              </a:ext>
            </a:extLst>
          </p:cNvPr>
          <p:cNvPicPr>
            <a:picLocks noChangeAspect="1" noChangeArrowheads="1"/>
          </p:cNvPicPr>
          <p:nvPr/>
        </p:nvPicPr>
        <p:blipFill rotWithShape="1">
          <a:blip r:embed="rId3">
            <a:alphaModFix amt="1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E28E1CE-F1C1-4BBF-9C02-93A101953E0A}"/>
              </a:ext>
            </a:extLst>
          </p:cNvPr>
          <p:cNvSpPr>
            <a:spLocks noGrp="1"/>
          </p:cNvSpPr>
          <p:nvPr>
            <p:ph type="ctrTitle"/>
          </p:nvPr>
        </p:nvSpPr>
        <p:spPr>
          <a:xfrm>
            <a:off x="1751012" y="609601"/>
            <a:ext cx="8676222" cy="3200400"/>
          </a:xfrm>
        </p:spPr>
        <p:txBody>
          <a:bodyPr>
            <a:normAutofit/>
          </a:bodyPr>
          <a:lstStyle/>
          <a:p>
            <a:r>
              <a:rPr lang="nl-NL" dirty="0"/>
              <a:t>Zwangerschap</a:t>
            </a:r>
            <a:endParaRPr lang="nl-NL"/>
          </a:p>
        </p:txBody>
      </p:sp>
      <p:sp>
        <p:nvSpPr>
          <p:cNvPr id="3" name="Ondertitel 2">
            <a:extLst>
              <a:ext uri="{FF2B5EF4-FFF2-40B4-BE49-F238E27FC236}">
                <a16:creationId xmlns:a16="http://schemas.microsoft.com/office/drawing/2014/main" id="{61673091-66B5-4022-B65A-87C7090BA0AC}"/>
              </a:ext>
            </a:extLst>
          </p:cNvPr>
          <p:cNvSpPr>
            <a:spLocks noGrp="1"/>
          </p:cNvSpPr>
          <p:nvPr>
            <p:ph type="subTitle" idx="1"/>
          </p:nvPr>
        </p:nvSpPr>
        <p:spPr>
          <a:xfrm>
            <a:off x="1751012" y="3886200"/>
            <a:ext cx="8676222" cy="1905000"/>
          </a:xfrm>
        </p:spPr>
        <p:txBody>
          <a:bodyPr>
            <a:normAutofit/>
          </a:bodyPr>
          <a:lstStyle/>
          <a:p>
            <a:endParaRPr lang="nl-NL" dirty="0"/>
          </a:p>
        </p:txBody>
      </p:sp>
    </p:spTree>
    <p:extLst>
      <p:ext uri="{BB962C8B-B14F-4D97-AF65-F5344CB8AC3E}">
        <p14:creationId xmlns:p14="http://schemas.microsoft.com/office/powerpoint/2010/main" val="125337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9153251-4913-43A2-B55C-65EF296E2279}"/>
              </a:ext>
            </a:extLst>
          </p:cNvPr>
          <p:cNvSpPr>
            <a:spLocks noGrp="1"/>
          </p:cNvSpPr>
          <p:nvPr>
            <p:ph type="title"/>
          </p:nvPr>
        </p:nvSpPr>
        <p:spPr>
          <a:xfrm>
            <a:off x="1141413" y="609600"/>
            <a:ext cx="9905998" cy="1173480"/>
          </a:xfrm>
        </p:spPr>
        <p:txBody>
          <a:bodyPr>
            <a:normAutofit/>
          </a:bodyPr>
          <a:lstStyle/>
          <a:p>
            <a:pPr algn="ctr"/>
            <a:r>
              <a:rPr lang="nl-NL" dirty="0"/>
              <a:t>Röntgenstraling</a:t>
            </a:r>
            <a:endParaRPr lang="nl-NL"/>
          </a:p>
        </p:txBody>
      </p:sp>
      <p:sp>
        <p:nvSpPr>
          <p:cNvPr id="3" name="Tijdelijke aanduiding voor inhoud 2">
            <a:extLst>
              <a:ext uri="{FF2B5EF4-FFF2-40B4-BE49-F238E27FC236}">
                <a16:creationId xmlns:a16="http://schemas.microsoft.com/office/drawing/2014/main" id="{A231ACEC-E71F-4AC2-BB0D-E0406FC7C2C7}"/>
              </a:ext>
            </a:extLst>
          </p:cNvPr>
          <p:cNvSpPr>
            <a:spLocks noGrp="1"/>
          </p:cNvSpPr>
          <p:nvPr>
            <p:ph idx="1"/>
          </p:nvPr>
        </p:nvSpPr>
        <p:spPr>
          <a:xfrm>
            <a:off x="1141413" y="2666999"/>
            <a:ext cx="9905998" cy="3124201"/>
          </a:xfrm>
        </p:spPr>
        <p:txBody>
          <a:bodyPr>
            <a:normAutofit/>
          </a:bodyPr>
          <a:lstStyle/>
          <a:p>
            <a:r>
              <a:rPr lang="nl-NL" dirty="0"/>
              <a:t>Kans op aangeboren afwijkingen vooral bij blootstelling vroeg in de zwangerschap. Röntgenonderzoek vermijden of uitstellen.</a:t>
            </a:r>
          </a:p>
          <a:p>
            <a:r>
              <a:rPr lang="nl-NL" dirty="0"/>
              <a:t>Zwangerschap altijd melden voor onderzoek met stralingsapparatuur, ook bij de tandarts.</a:t>
            </a:r>
          </a:p>
          <a:p>
            <a:r>
              <a:rPr lang="nl-NL" dirty="0"/>
              <a:t>Beeldscherm en magnetron vormen geen gevaar.</a:t>
            </a:r>
          </a:p>
        </p:txBody>
      </p:sp>
    </p:spTree>
    <p:extLst>
      <p:ext uri="{BB962C8B-B14F-4D97-AF65-F5344CB8AC3E}">
        <p14:creationId xmlns:p14="http://schemas.microsoft.com/office/powerpoint/2010/main" val="4161586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F086725-59E6-4520-B851-934A4FCDFC7D}"/>
              </a:ext>
            </a:extLst>
          </p:cNvPr>
          <p:cNvSpPr>
            <a:spLocks noGrp="1"/>
          </p:cNvSpPr>
          <p:nvPr>
            <p:ph type="title"/>
          </p:nvPr>
        </p:nvSpPr>
        <p:spPr>
          <a:xfrm>
            <a:off x="1141413" y="609600"/>
            <a:ext cx="9905998" cy="1173480"/>
          </a:xfrm>
        </p:spPr>
        <p:txBody>
          <a:bodyPr>
            <a:normAutofit/>
          </a:bodyPr>
          <a:lstStyle/>
          <a:p>
            <a:pPr algn="ctr"/>
            <a:r>
              <a:rPr lang="nl-NL" dirty="0"/>
              <a:t>SOA</a:t>
            </a:r>
            <a:endParaRPr lang="nl-NL"/>
          </a:p>
        </p:txBody>
      </p:sp>
      <p:sp>
        <p:nvSpPr>
          <p:cNvPr id="3" name="Tijdelijke aanduiding voor inhoud 2">
            <a:extLst>
              <a:ext uri="{FF2B5EF4-FFF2-40B4-BE49-F238E27FC236}">
                <a16:creationId xmlns:a16="http://schemas.microsoft.com/office/drawing/2014/main" id="{2473DCFC-6AED-473A-AD8B-958AC2751B5E}"/>
              </a:ext>
            </a:extLst>
          </p:cNvPr>
          <p:cNvSpPr>
            <a:spLocks noGrp="1"/>
          </p:cNvSpPr>
          <p:nvPr>
            <p:ph idx="1"/>
          </p:nvPr>
        </p:nvSpPr>
        <p:spPr>
          <a:xfrm>
            <a:off x="1141413" y="2666999"/>
            <a:ext cx="9905998" cy="3124201"/>
          </a:xfrm>
        </p:spPr>
        <p:txBody>
          <a:bodyPr>
            <a:normAutofit/>
          </a:bodyPr>
          <a:lstStyle/>
          <a:p>
            <a:r>
              <a:rPr lang="nl-NL" dirty="0"/>
              <a:t>Geslachtsziekten: syfilis, gonorroe, herpes, chlamydia; allemaal met meer of minder ernstige gevolgen voor de bevalling of de baby.</a:t>
            </a:r>
          </a:p>
        </p:txBody>
      </p:sp>
    </p:spTree>
    <p:extLst>
      <p:ext uri="{BB962C8B-B14F-4D97-AF65-F5344CB8AC3E}">
        <p14:creationId xmlns:p14="http://schemas.microsoft.com/office/powerpoint/2010/main" val="154334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5851A4A-2050-4954-9350-0A35D8AF4091}"/>
              </a:ext>
            </a:extLst>
          </p:cNvPr>
          <p:cNvSpPr>
            <a:spLocks noGrp="1"/>
          </p:cNvSpPr>
          <p:nvPr>
            <p:ph type="title"/>
          </p:nvPr>
        </p:nvSpPr>
        <p:spPr>
          <a:xfrm>
            <a:off x="1141413" y="609600"/>
            <a:ext cx="9905998" cy="1173480"/>
          </a:xfrm>
        </p:spPr>
        <p:txBody>
          <a:bodyPr>
            <a:normAutofit/>
          </a:bodyPr>
          <a:lstStyle/>
          <a:p>
            <a:pPr algn="ctr"/>
            <a:r>
              <a:rPr lang="nl-NL" dirty="0"/>
              <a:t>Vaginale candida</a:t>
            </a:r>
            <a:endParaRPr lang="nl-NL"/>
          </a:p>
        </p:txBody>
      </p:sp>
      <p:sp>
        <p:nvSpPr>
          <p:cNvPr id="3" name="Tijdelijke aanduiding voor inhoud 2">
            <a:extLst>
              <a:ext uri="{FF2B5EF4-FFF2-40B4-BE49-F238E27FC236}">
                <a16:creationId xmlns:a16="http://schemas.microsoft.com/office/drawing/2014/main" id="{6EE283DA-F2E5-40F0-B8DE-A032E5E47A02}"/>
              </a:ext>
            </a:extLst>
          </p:cNvPr>
          <p:cNvSpPr>
            <a:spLocks noGrp="1"/>
          </p:cNvSpPr>
          <p:nvPr>
            <p:ph idx="1"/>
          </p:nvPr>
        </p:nvSpPr>
        <p:spPr>
          <a:xfrm>
            <a:off x="1141413" y="2666999"/>
            <a:ext cx="9905998" cy="3124201"/>
          </a:xfrm>
        </p:spPr>
        <p:txBody>
          <a:bodyPr>
            <a:normAutofit/>
          </a:bodyPr>
          <a:lstStyle/>
          <a:p>
            <a:r>
              <a:rPr lang="nl-NL" dirty="0"/>
              <a:t>Vaginale candida is een schimmelinfectie die meestal vanzelf overgaat. Als de afscheiding of branderigheid erg hinderlijk wordt, is behandeling mogelijk met een vaginaal tablet (</a:t>
            </a:r>
            <a:r>
              <a:rPr lang="nl-NL" dirty="0" err="1"/>
              <a:t>clotrimazol</a:t>
            </a:r>
            <a:r>
              <a:rPr lang="nl-NL" dirty="0"/>
              <a:t>) of een vaginaal capsule (</a:t>
            </a:r>
            <a:r>
              <a:rPr lang="nl-NL" dirty="0" err="1"/>
              <a:t>miconazol</a:t>
            </a:r>
            <a:r>
              <a:rPr lang="nl-NL" dirty="0"/>
              <a:t>). Bij jeuk aan de schaamlippen: uitwendig een schimmeldodende crème aanbrengen. Tabletten of crème kunnen tijdens de zwangerschap gebruikt worden. Partner hoeft niet behandeld te worden.</a:t>
            </a:r>
          </a:p>
        </p:txBody>
      </p:sp>
    </p:spTree>
    <p:extLst>
      <p:ext uri="{BB962C8B-B14F-4D97-AF65-F5344CB8AC3E}">
        <p14:creationId xmlns:p14="http://schemas.microsoft.com/office/powerpoint/2010/main" val="2559854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284AF-0EFA-4A15-A941-11279231D85A}"/>
              </a:ext>
            </a:extLst>
          </p:cNvPr>
          <p:cNvSpPr>
            <a:spLocks noGrp="1"/>
          </p:cNvSpPr>
          <p:nvPr>
            <p:ph type="title"/>
          </p:nvPr>
        </p:nvSpPr>
        <p:spPr>
          <a:xfrm>
            <a:off x="1141413" y="609600"/>
            <a:ext cx="9905998" cy="1468582"/>
          </a:xfrm>
        </p:spPr>
        <p:txBody>
          <a:bodyPr>
            <a:normAutofit/>
          </a:bodyPr>
          <a:lstStyle/>
          <a:p>
            <a:r>
              <a:rPr lang="nl-NL"/>
              <a:t>Vakantie</a:t>
            </a:r>
            <a:endParaRPr lang="nl-NL" dirty="0"/>
          </a:p>
        </p:txBody>
      </p:sp>
      <p:graphicFrame>
        <p:nvGraphicFramePr>
          <p:cNvPr id="5" name="Tijdelijke aanduiding voor inhoud 2">
            <a:extLst>
              <a:ext uri="{FF2B5EF4-FFF2-40B4-BE49-F238E27FC236}">
                <a16:creationId xmlns:a16="http://schemas.microsoft.com/office/drawing/2014/main" id="{7699537F-FC2F-4B34-9F83-6E2184D5DD99}"/>
              </a:ext>
            </a:extLst>
          </p:cNvPr>
          <p:cNvGraphicFramePr>
            <a:graphicFrameLocks noGrp="1"/>
          </p:cNvGraphicFramePr>
          <p:nvPr>
            <p:ph idx="1"/>
            <p:extLst>
              <p:ext uri="{D42A27DB-BD31-4B8C-83A1-F6EECF244321}">
                <p14:modId xmlns:p14="http://schemas.microsoft.com/office/powerpoint/2010/main" val="1991912622"/>
              </p:ext>
            </p:extLst>
          </p:nvPr>
        </p:nvGraphicFramePr>
        <p:xfrm>
          <a:off x="1141413" y="2285999"/>
          <a:ext cx="9906000" cy="4311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21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11E0F13-FC3A-47A4-84F7-80AD259C1516}"/>
              </a:ext>
            </a:extLst>
          </p:cNvPr>
          <p:cNvSpPr>
            <a:spLocks noGrp="1"/>
          </p:cNvSpPr>
          <p:nvPr>
            <p:ph type="title"/>
          </p:nvPr>
        </p:nvSpPr>
        <p:spPr>
          <a:xfrm>
            <a:off x="1141413" y="609600"/>
            <a:ext cx="9905998" cy="1173480"/>
          </a:xfrm>
        </p:spPr>
        <p:txBody>
          <a:bodyPr>
            <a:normAutofit/>
          </a:bodyPr>
          <a:lstStyle/>
          <a:p>
            <a:pPr algn="ctr"/>
            <a:r>
              <a:rPr lang="nl-NL" dirty="0"/>
              <a:t>Vliegen</a:t>
            </a:r>
            <a:endParaRPr lang="nl-NL"/>
          </a:p>
        </p:txBody>
      </p:sp>
      <p:sp>
        <p:nvSpPr>
          <p:cNvPr id="3" name="Tijdelijke aanduiding voor inhoud 2">
            <a:extLst>
              <a:ext uri="{FF2B5EF4-FFF2-40B4-BE49-F238E27FC236}">
                <a16:creationId xmlns:a16="http://schemas.microsoft.com/office/drawing/2014/main" id="{774FDFD6-B1B9-47C7-A80C-9FF65A5FFDE9}"/>
              </a:ext>
            </a:extLst>
          </p:cNvPr>
          <p:cNvSpPr>
            <a:spLocks noGrp="1"/>
          </p:cNvSpPr>
          <p:nvPr>
            <p:ph idx="1"/>
          </p:nvPr>
        </p:nvSpPr>
        <p:spPr>
          <a:xfrm>
            <a:off x="1141413" y="2666999"/>
            <a:ext cx="9905998" cy="3124201"/>
          </a:xfrm>
        </p:spPr>
        <p:txBody>
          <a:bodyPr>
            <a:normAutofit/>
          </a:bodyPr>
          <a:lstStyle/>
          <a:p>
            <a:r>
              <a:rPr lang="nl-NL" dirty="0"/>
              <a:t>Vliegen na 32 tot 34 weken. Medisch geen bezwaar, maar er is altijd kans op te vroeg beginnen van de weeën. In het vliegtuig is geen medische zorg; een tussenlanding kan dan grote financiële consequenties hebben. Zwangerschap (duur) melden aan reisbureau/luchtvaartmaatschappij.</a:t>
            </a:r>
          </a:p>
        </p:txBody>
      </p:sp>
    </p:spTree>
    <p:extLst>
      <p:ext uri="{BB962C8B-B14F-4D97-AF65-F5344CB8AC3E}">
        <p14:creationId xmlns:p14="http://schemas.microsoft.com/office/powerpoint/2010/main" val="3253736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3035F1F-3D44-4F3D-875C-EA808FE468AF}"/>
              </a:ext>
            </a:extLst>
          </p:cNvPr>
          <p:cNvSpPr>
            <a:spLocks noGrp="1"/>
          </p:cNvSpPr>
          <p:nvPr>
            <p:ph type="title"/>
          </p:nvPr>
        </p:nvSpPr>
        <p:spPr>
          <a:xfrm>
            <a:off x="1141413" y="609600"/>
            <a:ext cx="9905998" cy="1173480"/>
          </a:xfrm>
        </p:spPr>
        <p:txBody>
          <a:bodyPr>
            <a:normAutofit/>
          </a:bodyPr>
          <a:lstStyle/>
          <a:p>
            <a:pPr algn="ctr"/>
            <a:r>
              <a:rPr lang="nl-NL" dirty="0"/>
              <a:t>Voeding</a:t>
            </a:r>
            <a:endParaRPr lang="nl-NL"/>
          </a:p>
        </p:txBody>
      </p:sp>
      <p:sp>
        <p:nvSpPr>
          <p:cNvPr id="3" name="Tijdelijke aanduiding voor inhoud 2">
            <a:extLst>
              <a:ext uri="{FF2B5EF4-FFF2-40B4-BE49-F238E27FC236}">
                <a16:creationId xmlns:a16="http://schemas.microsoft.com/office/drawing/2014/main" id="{07B416B0-6C17-4F9B-8C3C-6C607AE92B6A}"/>
              </a:ext>
            </a:extLst>
          </p:cNvPr>
          <p:cNvSpPr>
            <a:spLocks noGrp="1"/>
          </p:cNvSpPr>
          <p:nvPr>
            <p:ph idx="1"/>
          </p:nvPr>
        </p:nvSpPr>
        <p:spPr>
          <a:xfrm>
            <a:off x="1141413" y="2666999"/>
            <a:ext cx="9905998" cy="3124201"/>
          </a:xfrm>
        </p:spPr>
        <p:txBody>
          <a:bodyPr>
            <a:normAutofit/>
          </a:bodyPr>
          <a:lstStyle/>
          <a:p>
            <a:r>
              <a:rPr lang="nl-NL" dirty="0"/>
              <a:t>Eet goed en gevarieerd, dan zijn aanvullingen nauwelijks nodig. Melk, kaas, eieren, vlees, kip en vis zijn belangrijk als calcium- en eiwitbronnen. Halvarine, boter en margarine bevatten de vitamines A (geen extra vitamine A gebruiken) en D.</a:t>
            </a:r>
          </a:p>
        </p:txBody>
      </p:sp>
    </p:spTree>
    <p:extLst>
      <p:ext uri="{BB962C8B-B14F-4D97-AF65-F5344CB8AC3E}">
        <p14:creationId xmlns:p14="http://schemas.microsoft.com/office/powerpoint/2010/main" val="2786855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4118189-C64C-4383-AFE3-2D6344CB017A}"/>
              </a:ext>
            </a:extLst>
          </p:cNvPr>
          <p:cNvSpPr>
            <a:spLocks noGrp="1"/>
          </p:cNvSpPr>
          <p:nvPr>
            <p:ph type="title"/>
          </p:nvPr>
        </p:nvSpPr>
        <p:spPr>
          <a:xfrm>
            <a:off x="1141413" y="609600"/>
            <a:ext cx="9905998" cy="1173480"/>
          </a:xfrm>
        </p:spPr>
        <p:txBody>
          <a:bodyPr>
            <a:normAutofit/>
          </a:bodyPr>
          <a:lstStyle/>
          <a:p>
            <a:pPr algn="ctr"/>
            <a:r>
              <a:rPr lang="nl-NL" dirty="0"/>
              <a:t>Zonnebank, sauna</a:t>
            </a:r>
            <a:endParaRPr lang="nl-NL"/>
          </a:p>
        </p:txBody>
      </p:sp>
      <p:sp>
        <p:nvSpPr>
          <p:cNvPr id="3" name="Tijdelijke aanduiding voor inhoud 2">
            <a:extLst>
              <a:ext uri="{FF2B5EF4-FFF2-40B4-BE49-F238E27FC236}">
                <a16:creationId xmlns:a16="http://schemas.microsoft.com/office/drawing/2014/main" id="{8B05179D-39A4-491E-B826-E0F161B80330}"/>
              </a:ext>
            </a:extLst>
          </p:cNvPr>
          <p:cNvSpPr>
            <a:spLocks noGrp="1"/>
          </p:cNvSpPr>
          <p:nvPr>
            <p:ph idx="1"/>
          </p:nvPr>
        </p:nvSpPr>
        <p:spPr>
          <a:xfrm>
            <a:off x="1141413" y="2666999"/>
            <a:ext cx="9905998" cy="3124201"/>
          </a:xfrm>
        </p:spPr>
        <p:txBody>
          <a:bodyPr>
            <a:normAutofit/>
          </a:bodyPr>
          <a:lstStyle/>
          <a:p>
            <a:r>
              <a:rPr lang="nl-NL" dirty="0"/>
              <a:t>Vooral in de eerste 16 weken: zwangerschapsmasker kan verergeren. Ook zou de temperatuurverhoging invloed kunnen hebben op de ontwikkeling van de vrucht.</a:t>
            </a:r>
          </a:p>
        </p:txBody>
      </p:sp>
    </p:spTree>
    <p:extLst>
      <p:ext uri="{BB962C8B-B14F-4D97-AF65-F5344CB8AC3E}">
        <p14:creationId xmlns:p14="http://schemas.microsoft.com/office/powerpoint/2010/main" val="2946552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E288A26-337A-4299-8953-266BA9A7F9E2}"/>
              </a:ext>
            </a:extLst>
          </p:cNvPr>
          <p:cNvSpPr>
            <a:spLocks noGrp="1"/>
          </p:cNvSpPr>
          <p:nvPr>
            <p:ph type="title"/>
          </p:nvPr>
        </p:nvSpPr>
        <p:spPr>
          <a:xfrm>
            <a:off x="1141413" y="609600"/>
            <a:ext cx="9905998" cy="1173480"/>
          </a:xfrm>
        </p:spPr>
        <p:txBody>
          <a:bodyPr>
            <a:normAutofit/>
          </a:bodyPr>
          <a:lstStyle/>
          <a:p>
            <a:pPr algn="ctr"/>
            <a:r>
              <a:rPr lang="nl-NL" dirty="0"/>
              <a:t>Zuurbranden</a:t>
            </a:r>
            <a:endParaRPr lang="nl-NL"/>
          </a:p>
        </p:txBody>
      </p:sp>
      <p:sp>
        <p:nvSpPr>
          <p:cNvPr id="3" name="Tijdelijke aanduiding voor inhoud 2">
            <a:extLst>
              <a:ext uri="{FF2B5EF4-FFF2-40B4-BE49-F238E27FC236}">
                <a16:creationId xmlns:a16="http://schemas.microsoft.com/office/drawing/2014/main" id="{21B9A1C9-BA45-40CE-8827-AF3355DB4376}"/>
              </a:ext>
            </a:extLst>
          </p:cNvPr>
          <p:cNvSpPr>
            <a:spLocks noGrp="1"/>
          </p:cNvSpPr>
          <p:nvPr>
            <p:ph idx="1"/>
          </p:nvPr>
        </p:nvSpPr>
        <p:spPr>
          <a:xfrm>
            <a:off x="1141413" y="2666999"/>
            <a:ext cx="9905998" cy="3124201"/>
          </a:xfrm>
        </p:spPr>
        <p:txBody>
          <a:bodyPr>
            <a:normAutofit/>
          </a:bodyPr>
          <a:lstStyle/>
          <a:p>
            <a:r>
              <a:rPr lang="nl-NL" dirty="0"/>
              <a:t>Ga met een volle maag niet meteen liggen. Buk met een zo recht mogelijke rug. Draag geen knellende kleding. Vermijd vette producten, sinaasappel, scherpe spijzen en alcohol. Gebruik eventueel zuurbindende medicijnen zoals algeldraat (</a:t>
            </a:r>
            <a:r>
              <a:rPr lang="nl-NL" dirty="0" err="1"/>
              <a:t>Antagel</a:t>
            </a:r>
            <a:r>
              <a:rPr lang="nl-NL" dirty="0"/>
              <a:t>, Maalox, </a:t>
            </a:r>
            <a:r>
              <a:rPr lang="nl-NL" dirty="0" err="1"/>
              <a:t>ReglapH</a:t>
            </a:r>
            <a:r>
              <a:rPr lang="nl-NL" dirty="0"/>
              <a:t>); zijn zonder recept verkrijgbaar, niet schadelijk voor het kind.</a:t>
            </a:r>
          </a:p>
        </p:txBody>
      </p:sp>
    </p:spTree>
    <p:extLst>
      <p:ext uri="{BB962C8B-B14F-4D97-AF65-F5344CB8AC3E}">
        <p14:creationId xmlns:p14="http://schemas.microsoft.com/office/powerpoint/2010/main" val="325602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611BCFA-C7C2-4C06-AF77-9BEA6316E6CF}"/>
              </a:ext>
            </a:extLst>
          </p:cNvPr>
          <p:cNvSpPr>
            <a:spLocks noGrp="1"/>
          </p:cNvSpPr>
          <p:nvPr>
            <p:ph type="title"/>
          </p:nvPr>
        </p:nvSpPr>
        <p:spPr>
          <a:xfrm>
            <a:off x="1141413" y="609600"/>
            <a:ext cx="9905998" cy="1173480"/>
          </a:xfrm>
        </p:spPr>
        <p:txBody>
          <a:bodyPr>
            <a:normAutofit/>
          </a:bodyPr>
          <a:lstStyle/>
          <a:p>
            <a:pPr algn="ctr"/>
            <a:r>
              <a:rPr lang="nl-NL" dirty="0"/>
              <a:t>Achtergrond informatie zwangerschap/partus</a:t>
            </a:r>
            <a:endParaRPr lang="nl-NL"/>
          </a:p>
        </p:txBody>
      </p:sp>
      <p:sp>
        <p:nvSpPr>
          <p:cNvPr id="3" name="Tijdelijke aanduiding voor inhoud 2">
            <a:extLst>
              <a:ext uri="{FF2B5EF4-FFF2-40B4-BE49-F238E27FC236}">
                <a16:creationId xmlns:a16="http://schemas.microsoft.com/office/drawing/2014/main" id="{7CE927F7-4F87-40EF-8E5D-587203C2BAC5}"/>
              </a:ext>
            </a:extLst>
          </p:cNvPr>
          <p:cNvSpPr>
            <a:spLocks noGrp="1"/>
          </p:cNvSpPr>
          <p:nvPr>
            <p:ph idx="1"/>
          </p:nvPr>
        </p:nvSpPr>
        <p:spPr>
          <a:xfrm>
            <a:off x="1141413" y="2666999"/>
            <a:ext cx="9905998" cy="3124201"/>
          </a:xfrm>
        </p:spPr>
        <p:txBody>
          <a:bodyPr>
            <a:normAutofit/>
          </a:bodyPr>
          <a:lstStyle/>
          <a:p>
            <a:r>
              <a:rPr lang="nl-NL" sz="1900"/>
              <a:t>Tekenen — partus: bij het op gang komen van de bevalling verliest een vrouw soms een beetje bloed met slijm.</a:t>
            </a:r>
          </a:p>
          <a:p>
            <a:r>
              <a:rPr lang="nl-NL" sz="1900"/>
              <a:t>Placenta </a:t>
            </a:r>
            <a:r>
              <a:rPr lang="nl-NL" sz="1900" err="1"/>
              <a:t>praevia</a:t>
            </a:r>
            <a:r>
              <a:rPr lang="nl-NL" sz="1900"/>
              <a:t>: de bevruchte eicel nestelt zich vlak bij de baarmoedermond. Daardoor komt de placenta voor de baarmoedermond te liggen. Een deel kan later in de zwangerschap gemakkelijk losscheuren en gaan bloeden. Dit geeft pijnloos bloedverlies. Het bloedverlies kan zeer sterk zijn en de vrouw kan in shock raken. Via de placenta kan ook de baby bloed verliezen. De vrouw moet direct platliggen. Als een placenta </a:t>
            </a:r>
            <a:r>
              <a:rPr lang="nl-NL" sz="1900" err="1"/>
              <a:t>praevia</a:t>
            </a:r>
            <a:r>
              <a:rPr lang="nl-NL" sz="1900"/>
              <a:t> wordt vermoed, moet patiënte met spoed worden verwezen voor echoscopie en bewaking van de baby. Bij een volledige placenta </a:t>
            </a:r>
            <a:r>
              <a:rPr lang="nl-NL" sz="1900" err="1"/>
              <a:t>praevia</a:t>
            </a:r>
            <a:r>
              <a:rPr lang="nl-NL" sz="1900"/>
              <a:t> moet de baby zo snel mogelijk via een keizersnede worden gehaald.</a:t>
            </a:r>
          </a:p>
        </p:txBody>
      </p:sp>
    </p:spTree>
    <p:extLst>
      <p:ext uri="{BB962C8B-B14F-4D97-AF65-F5344CB8AC3E}">
        <p14:creationId xmlns:p14="http://schemas.microsoft.com/office/powerpoint/2010/main" val="4105296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C86682C-33B4-4487-B0A3-25A8F1EDDF02}"/>
              </a:ext>
            </a:extLst>
          </p:cNvPr>
          <p:cNvSpPr>
            <a:spLocks noGrp="1"/>
          </p:cNvSpPr>
          <p:nvPr>
            <p:ph type="title"/>
          </p:nvPr>
        </p:nvSpPr>
        <p:spPr>
          <a:xfrm>
            <a:off x="1141413" y="609600"/>
            <a:ext cx="9905998" cy="1173480"/>
          </a:xfrm>
        </p:spPr>
        <p:txBody>
          <a:bodyPr>
            <a:normAutofit/>
          </a:bodyPr>
          <a:lstStyle/>
          <a:p>
            <a:pPr algn="ctr"/>
            <a:r>
              <a:rPr lang="nl-NL" dirty="0"/>
              <a:t>Achtergrond informatie zwangerschap/partus</a:t>
            </a:r>
            <a:endParaRPr lang="nl-NL"/>
          </a:p>
        </p:txBody>
      </p:sp>
      <p:sp>
        <p:nvSpPr>
          <p:cNvPr id="3" name="Tijdelijke aanduiding voor inhoud 2">
            <a:extLst>
              <a:ext uri="{FF2B5EF4-FFF2-40B4-BE49-F238E27FC236}">
                <a16:creationId xmlns:a16="http://schemas.microsoft.com/office/drawing/2014/main" id="{1FA18657-4682-4985-8347-66CAE522D517}"/>
              </a:ext>
            </a:extLst>
          </p:cNvPr>
          <p:cNvSpPr>
            <a:spLocks noGrp="1"/>
          </p:cNvSpPr>
          <p:nvPr>
            <p:ph idx="1"/>
          </p:nvPr>
        </p:nvSpPr>
        <p:spPr>
          <a:xfrm>
            <a:off x="1141413" y="2666999"/>
            <a:ext cx="9905998" cy="3124201"/>
          </a:xfrm>
        </p:spPr>
        <p:txBody>
          <a:bodyPr>
            <a:normAutofit/>
          </a:bodyPr>
          <a:lstStyle/>
          <a:p>
            <a:r>
              <a:rPr lang="nl-NL" dirty="0"/>
              <a:t>Solutio placentae: voortijdige loslating van een normaal gelegen placenta. Doorgaans in het derde trimester. Verschijnselen zijn buikpijn, soms ook rugpijn en vaginaal bloedverlies. De vrouw kan in shock raken. Meestal overlijdt het kind.</a:t>
            </a:r>
          </a:p>
          <a:p>
            <a:r>
              <a:rPr lang="nl-NL" dirty="0"/>
              <a:t>Vaginaal bloedverlies tijdens de zwangerschap — andere oorzaken: een poliep of wond aan de baarmoedermond, vaginitis, cervicitis, condylomata, cervixcarcinoom zijn aandoeningen die ook in de zwangerschap kunnen optreden en vaginaal bloedverlies kunnen veroorzaken.</a:t>
            </a:r>
          </a:p>
          <a:p>
            <a:endParaRPr lang="nl-NL" dirty="0"/>
          </a:p>
        </p:txBody>
      </p:sp>
    </p:spTree>
    <p:extLst>
      <p:ext uri="{BB962C8B-B14F-4D97-AF65-F5344CB8AC3E}">
        <p14:creationId xmlns:p14="http://schemas.microsoft.com/office/powerpoint/2010/main" val="173366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AD86CD8-E320-4192-8ED5-88821664DF99}"/>
              </a:ext>
            </a:extLst>
          </p:cNvPr>
          <p:cNvSpPr>
            <a:spLocks noGrp="1"/>
          </p:cNvSpPr>
          <p:nvPr>
            <p:ph type="title"/>
          </p:nvPr>
        </p:nvSpPr>
        <p:spPr>
          <a:xfrm>
            <a:off x="1141413" y="609600"/>
            <a:ext cx="9905998" cy="1173480"/>
          </a:xfrm>
        </p:spPr>
        <p:txBody>
          <a:bodyPr>
            <a:normAutofit/>
          </a:bodyPr>
          <a:lstStyle/>
          <a:p>
            <a:pPr algn="ctr"/>
            <a:r>
              <a:rPr lang="nl-NL" dirty="0"/>
              <a:t>Inleiding</a:t>
            </a:r>
            <a:endParaRPr lang="nl-NL"/>
          </a:p>
        </p:txBody>
      </p:sp>
      <p:sp>
        <p:nvSpPr>
          <p:cNvPr id="3" name="Tijdelijke aanduiding voor inhoud 2">
            <a:extLst>
              <a:ext uri="{FF2B5EF4-FFF2-40B4-BE49-F238E27FC236}">
                <a16:creationId xmlns:a16="http://schemas.microsoft.com/office/drawing/2014/main" id="{076B601A-A5FB-4FBE-B3B8-D8D3EFA86158}"/>
              </a:ext>
            </a:extLst>
          </p:cNvPr>
          <p:cNvSpPr>
            <a:spLocks noGrp="1"/>
          </p:cNvSpPr>
          <p:nvPr>
            <p:ph idx="1"/>
          </p:nvPr>
        </p:nvSpPr>
        <p:spPr>
          <a:xfrm>
            <a:off x="1141413" y="2666999"/>
            <a:ext cx="9905998" cy="3124201"/>
          </a:xfrm>
        </p:spPr>
        <p:txBody>
          <a:bodyPr>
            <a:normAutofit/>
          </a:bodyPr>
          <a:lstStyle/>
          <a:p>
            <a:pPr>
              <a:lnSpc>
                <a:spcPct val="90000"/>
              </a:lnSpc>
            </a:pPr>
            <a:r>
              <a:rPr lang="nl-NL" dirty="0">
                <a:effectLst/>
              </a:rPr>
              <a:t>De natuur heeft het zo ingericht dat het kind in de uterus uitstekend beschermd is tegen de invloeden van de buitenwereld. De vrouw kan en mag dus tijdens een normale zwangerschap alles blijven doen wat ze deed toen ze niet zwanger was. Dat geldt dus voor werk, normale (recreatieve) sportactiviteiten, seks, autorijden enzovoort. De gevorderde zwangerschap zal het prestatieniveau negatief beïnvloeden. Als er sprake is van een niet-normaal verlopende zwangerschap worden er door de arts of verloskundige specifieke adviezen gegeven en soms ook beperkingen opgelegd. Het vooruitlopen op dit soort adviezen in een normaal verlopende zwangerschap is zinloos en draagt niet bij tot de gezondheid van moeder of kind.</a:t>
            </a:r>
            <a:endParaRPr lang="nl-NL"/>
          </a:p>
        </p:txBody>
      </p:sp>
    </p:spTree>
    <p:extLst>
      <p:ext uri="{BB962C8B-B14F-4D97-AF65-F5344CB8AC3E}">
        <p14:creationId xmlns:p14="http://schemas.microsoft.com/office/powerpoint/2010/main" val="3320073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D94DFE8-92DD-4CC8-BE55-91EF5EABBDF3}"/>
              </a:ext>
            </a:extLst>
          </p:cNvPr>
          <p:cNvSpPr>
            <a:spLocks noGrp="1"/>
          </p:cNvSpPr>
          <p:nvPr>
            <p:ph type="title"/>
          </p:nvPr>
        </p:nvSpPr>
        <p:spPr>
          <a:xfrm>
            <a:off x="1141413" y="609600"/>
            <a:ext cx="9905998" cy="1173480"/>
          </a:xfrm>
        </p:spPr>
        <p:txBody>
          <a:bodyPr>
            <a:normAutofit/>
          </a:bodyPr>
          <a:lstStyle/>
          <a:p>
            <a:pPr algn="ctr"/>
            <a:r>
              <a:rPr lang="nl-NL" dirty="0"/>
              <a:t>Advies partus</a:t>
            </a:r>
            <a:endParaRPr lang="nl-NL"/>
          </a:p>
        </p:txBody>
      </p:sp>
      <p:sp>
        <p:nvSpPr>
          <p:cNvPr id="3" name="Tijdelijke aanduiding voor inhoud 2">
            <a:extLst>
              <a:ext uri="{FF2B5EF4-FFF2-40B4-BE49-F238E27FC236}">
                <a16:creationId xmlns:a16="http://schemas.microsoft.com/office/drawing/2014/main" id="{967D5766-DC61-40E2-9693-391F7EBBA481}"/>
              </a:ext>
            </a:extLst>
          </p:cNvPr>
          <p:cNvSpPr>
            <a:spLocks noGrp="1"/>
          </p:cNvSpPr>
          <p:nvPr>
            <p:ph idx="1"/>
          </p:nvPr>
        </p:nvSpPr>
        <p:spPr>
          <a:xfrm>
            <a:off x="1141413" y="2666999"/>
            <a:ext cx="9905998" cy="3900949"/>
          </a:xfrm>
        </p:spPr>
        <p:txBody>
          <a:bodyPr>
            <a:normAutofit/>
          </a:bodyPr>
          <a:lstStyle/>
          <a:p>
            <a:pPr marL="0" indent="0" fontAlgn="base">
              <a:lnSpc>
                <a:spcPct val="90000"/>
              </a:lnSpc>
              <a:buNone/>
            </a:pPr>
            <a:endParaRPr lang="nl-NL" cap="all" dirty="0">
              <a:effectLst/>
            </a:endParaRPr>
          </a:p>
          <a:p>
            <a:pPr fontAlgn="base">
              <a:lnSpc>
                <a:spcPct val="90000"/>
              </a:lnSpc>
            </a:pPr>
            <a:r>
              <a:rPr lang="nl-NL" b="1" dirty="0">
                <a:effectLst/>
              </a:rPr>
              <a:t>Tekenen partus:</a:t>
            </a:r>
            <a:r>
              <a:rPr lang="nl-NL" dirty="0">
                <a:effectLst/>
              </a:rPr>
              <a:t> bij het op gang komen van de bevalling verliest een vrouw soms wat bloed met slijm. Niet naar de wc gaan. Op linkerzij gaan liggen.</a:t>
            </a:r>
            <a:br>
              <a:rPr lang="nl-NL" dirty="0">
                <a:effectLst/>
              </a:rPr>
            </a:br>
            <a:r>
              <a:rPr lang="nl-NL" dirty="0">
                <a:effectLst/>
              </a:rPr>
              <a:t>Bij veel bloedverlies: de benen hoger leggen. Diep zuchten door de mond. Als de tijd tussen de weeën korter wordt en er een sterke persdrang is, kan het kind elk moment geboren worden. Als het niet lukt om de weeën weg te zuchten en de persdrang niet meer is tegen te gaan, op de rug, de knieën buigen (om goed te kunnen persen). Schone handdoeken onder de billen. Wacht tot het hoofdje geboren is; niet duwen of trekken aan het kind.</a:t>
            </a:r>
            <a:br>
              <a:rPr lang="nl-NL" dirty="0">
                <a:effectLst/>
              </a:rPr>
            </a:br>
            <a:endParaRPr lang="nl-NL" dirty="0"/>
          </a:p>
        </p:txBody>
      </p:sp>
    </p:spTree>
    <p:extLst>
      <p:ext uri="{BB962C8B-B14F-4D97-AF65-F5344CB8AC3E}">
        <p14:creationId xmlns:p14="http://schemas.microsoft.com/office/powerpoint/2010/main" val="332937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6C9523E-F776-4F1F-B935-26E0DC540457}"/>
              </a:ext>
            </a:extLst>
          </p:cNvPr>
          <p:cNvSpPr>
            <a:spLocks noGrp="1"/>
          </p:cNvSpPr>
          <p:nvPr>
            <p:ph type="title"/>
          </p:nvPr>
        </p:nvSpPr>
        <p:spPr>
          <a:xfrm>
            <a:off x="1141413" y="609600"/>
            <a:ext cx="9905998" cy="1173480"/>
          </a:xfrm>
        </p:spPr>
        <p:txBody>
          <a:bodyPr>
            <a:normAutofit/>
          </a:bodyPr>
          <a:lstStyle/>
          <a:p>
            <a:pPr algn="ctr"/>
            <a:r>
              <a:rPr lang="nl-NL"/>
              <a:t>Advies partus</a:t>
            </a:r>
          </a:p>
        </p:txBody>
      </p:sp>
      <p:sp>
        <p:nvSpPr>
          <p:cNvPr id="3" name="Tijdelijke aanduiding voor inhoud 2">
            <a:extLst>
              <a:ext uri="{FF2B5EF4-FFF2-40B4-BE49-F238E27FC236}">
                <a16:creationId xmlns:a16="http://schemas.microsoft.com/office/drawing/2014/main" id="{FA1C7C41-8892-445E-A8E2-C37692A33C4E}"/>
              </a:ext>
            </a:extLst>
          </p:cNvPr>
          <p:cNvSpPr>
            <a:spLocks noGrp="1"/>
          </p:cNvSpPr>
          <p:nvPr>
            <p:ph idx="1"/>
          </p:nvPr>
        </p:nvSpPr>
        <p:spPr>
          <a:xfrm>
            <a:off x="1141413" y="2666999"/>
            <a:ext cx="9905998" cy="3124201"/>
          </a:xfrm>
        </p:spPr>
        <p:txBody>
          <a:bodyPr>
            <a:normAutofit/>
          </a:bodyPr>
          <a:lstStyle/>
          <a:p>
            <a:r>
              <a:rPr lang="nl-NL" b="1" dirty="0">
                <a:effectLst/>
              </a:rPr>
              <a:t>Bij uitgezakte navelstreng:</a:t>
            </a:r>
            <a:r>
              <a:rPr lang="nl-NL" dirty="0">
                <a:effectLst/>
              </a:rPr>
              <a:t> zie Partus (complicaties). Probeer het natuurlijk verloop van de bevalling zoveel mogelijk te begeleiden. Neus en mond afvegen, bloed of slijm verwijderen. Als kind is geboren, droog wrijven met een schone handdoek. Als kind niet goed door huilt, zachtjes tegen de voetzolen tikken, zo nodig koud water sprenkelen op het borstje. Gooi de nageboorte niet weg. Laat navelstreng intact. Niet afnavelen indien verlos-/ deskundige hulp snel ter plaatse kan zijn.</a:t>
            </a:r>
          </a:p>
          <a:p>
            <a:endParaRPr lang="nl-NL" dirty="0"/>
          </a:p>
        </p:txBody>
      </p:sp>
    </p:spTree>
    <p:extLst>
      <p:ext uri="{BB962C8B-B14F-4D97-AF65-F5344CB8AC3E}">
        <p14:creationId xmlns:p14="http://schemas.microsoft.com/office/powerpoint/2010/main" val="4029076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A35F1-EC6D-4107-A1C3-50213523CAEB}"/>
              </a:ext>
            </a:extLst>
          </p:cNvPr>
          <p:cNvSpPr>
            <a:spLocks noGrp="1"/>
          </p:cNvSpPr>
          <p:nvPr>
            <p:ph type="title"/>
          </p:nvPr>
        </p:nvSpPr>
        <p:spPr/>
        <p:txBody>
          <a:bodyPr/>
          <a:lstStyle/>
          <a:p>
            <a:r>
              <a:rPr lang="nl-NL" b="1" dirty="0">
                <a:effectLst/>
              </a:rPr>
              <a:t>PARTUS EN COMPLICATIES</a:t>
            </a:r>
            <a:endParaRPr lang="nl-NL" dirty="0"/>
          </a:p>
        </p:txBody>
      </p:sp>
      <p:sp>
        <p:nvSpPr>
          <p:cNvPr id="3" name="Tijdelijke aanduiding voor inhoud 2">
            <a:extLst>
              <a:ext uri="{FF2B5EF4-FFF2-40B4-BE49-F238E27FC236}">
                <a16:creationId xmlns:a16="http://schemas.microsoft.com/office/drawing/2014/main" id="{0289D14E-8CEA-4DC7-826D-3DA8FAC84AEF}"/>
              </a:ext>
            </a:extLst>
          </p:cNvPr>
          <p:cNvSpPr>
            <a:spLocks noGrp="1"/>
          </p:cNvSpPr>
          <p:nvPr>
            <p:ph idx="1"/>
          </p:nvPr>
        </p:nvSpPr>
        <p:spPr>
          <a:xfrm>
            <a:off x="1141413" y="2119745"/>
            <a:ext cx="9905998" cy="3671455"/>
          </a:xfrm>
        </p:spPr>
        <p:txBody>
          <a:bodyPr/>
          <a:lstStyle/>
          <a:p>
            <a:r>
              <a:rPr lang="nl-NL" b="1" dirty="0">
                <a:effectLst/>
              </a:rPr>
              <a:t>Als het hoofdje niet als eerste komt:</a:t>
            </a:r>
            <a:r>
              <a:rPr lang="nl-NL" dirty="0">
                <a:effectLst/>
              </a:rPr>
              <a:t> benen van moeder bij elkaar. Weeën weg zuchten. Met navelstrengproblemen is het ‘t beste het hoofd naar beneden en benen hoog te doen (Trendelenburg).</a:t>
            </a:r>
            <a:br>
              <a:rPr lang="nl-NL" dirty="0"/>
            </a:br>
            <a:r>
              <a:rPr lang="nl-NL" dirty="0">
                <a:effectLst/>
              </a:rPr>
              <a:t>Zijligging met minste druk op navelstreng: is de linkerzij. Wacht op deskundige hulp.</a:t>
            </a:r>
            <a:br>
              <a:rPr lang="nl-NL" dirty="0"/>
            </a:br>
            <a:r>
              <a:rPr lang="nl-NL" b="1" dirty="0">
                <a:effectLst/>
              </a:rPr>
              <a:t>Uitgezakte navelstreng:</a:t>
            </a:r>
            <a:r>
              <a:rPr lang="nl-NL" dirty="0">
                <a:effectLst/>
              </a:rPr>
              <a:t> niet aan de navelstreng komen. Wacht op deskundige hulp. Er kan geprobeerd worden het hoofdje van het kind op te duwen in het baringskanaal, om de druk op de navelstreng te verminderen. Eenmaal begonnen met het opduwen van het hoofdje, moet dit voortgezet worden tijdens vervoer.</a:t>
            </a:r>
            <a:endParaRPr lang="nl-NL" dirty="0"/>
          </a:p>
        </p:txBody>
      </p:sp>
    </p:spTree>
    <p:extLst>
      <p:ext uri="{BB962C8B-B14F-4D97-AF65-F5344CB8AC3E}">
        <p14:creationId xmlns:p14="http://schemas.microsoft.com/office/powerpoint/2010/main" val="2803393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498D0-DFAC-4F21-A6D0-ACA578F652DD}"/>
              </a:ext>
            </a:extLst>
          </p:cNvPr>
          <p:cNvSpPr>
            <a:spLocks noGrp="1"/>
          </p:cNvSpPr>
          <p:nvPr>
            <p:ph type="title"/>
          </p:nvPr>
        </p:nvSpPr>
        <p:spPr/>
        <p:txBody>
          <a:bodyPr/>
          <a:lstStyle/>
          <a:p>
            <a:r>
              <a:rPr lang="nl-NL" dirty="0"/>
              <a:t>Partus en complicaties</a:t>
            </a:r>
          </a:p>
        </p:txBody>
      </p:sp>
      <p:sp>
        <p:nvSpPr>
          <p:cNvPr id="3" name="Tijdelijke aanduiding voor inhoud 2">
            <a:extLst>
              <a:ext uri="{FF2B5EF4-FFF2-40B4-BE49-F238E27FC236}">
                <a16:creationId xmlns:a16="http://schemas.microsoft.com/office/drawing/2014/main" id="{7C4249BD-9D0F-4511-A1CD-AD3EA1BAB214}"/>
              </a:ext>
            </a:extLst>
          </p:cNvPr>
          <p:cNvSpPr>
            <a:spLocks noGrp="1"/>
          </p:cNvSpPr>
          <p:nvPr>
            <p:ph idx="1"/>
          </p:nvPr>
        </p:nvSpPr>
        <p:spPr>
          <a:xfrm>
            <a:off x="1141413" y="2182091"/>
            <a:ext cx="9905998" cy="4066309"/>
          </a:xfrm>
        </p:spPr>
        <p:txBody>
          <a:bodyPr/>
          <a:lstStyle/>
          <a:p>
            <a:r>
              <a:rPr lang="nl-NL" b="1" dirty="0">
                <a:effectLst/>
              </a:rPr>
              <a:t>Niet vorderende ontsluiting of uitdrijving, </a:t>
            </a:r>
            <a:r>
              <a:rPr lang="nl-NL" b="1" dirty="0" err="1">
                <a:effectLst/>
              </a:rPr>
              <a:t>liggingafwijkingen</a:t>
            </a:r>
            <a:r>
              <a:rPr lang="nl-NL" b="1" dirty="0">
                <a:effectLst/>
              </a:rPr>
              <a:t>:</a:t>
            </a:r>
            <a:r>
              <a:rPr lang="nl-NL" dirty="0">
                <a:effectLst/>
              </a:rPr>
              <a:t> moeder moet vooral kalm blijven.</a:t>
            </a:r>
            <a:br>
              <a:rPr lang="nl-NL" dirty="0"/>
            </a:br>
            <a:r>
              <a:rPr lang="nl-NL" b="1" dirty="0">
                <a:effectLst/>
              </a:rPr>
              <a:t>Insult:</a:t>
            </a:r>
            <a:r>
              <a:rPr lang="nl-NL" dirty="0">
                <a:effectLst/>
              </a:rPr>
              <a:t> als patiënte niet ligt, zo snel mogelijk neerleggen. Kunstgebit verwijderen. Stop niets in de mond. Voorkom dat patiënte zich bezeert, zet objecten weg. Als de trekkingen verminderen of stoppen en patiënte is nog bewusteloos: bij voorkeur in stabiele zijligging leggen. Observeer bewustzijn nog enige tijd na het ontwaken.</a:t>
            </a:r>
            <a:br>
              <a:rPr lang="nl-NL" dirty="0"/>
            </a:br>
            <a:r>
              <a:rPr lang="nl-NL" b="1" dirty="0">
                <a:effectLst/>
              </a:rPr>
              <a:t>Vaginaal bloedverlies bij zwangerschap langer dan 16 weken:</a:t>
            </a:r>
            <a:r>
              <a:rPr lang="nl-NL" dirty="0">
                <a:effectLst/>
              </a:rPr>
              <a:t> direct platliggen en wachten op hulp. Bij (dreigende) shock de benen hoger leggen.</a:t>
            </a:r>
            <a:br>
              <a:rPr lang="nl-NL" dirty="0"/>
            </a:br>
            <a:r>
              <a:rPr lang="nl-NL" b="1" dirty="0">
                <a:effectLst/>
              </a:rPr>
              <a:t>Verloskundige:</a:t>
            </a:r>
            <a:r>
              <a:rPr lang="nl-NL" dirty="0">
                <a:effectLst/>
              </a:rPr>
              <a:t> neem contact op met eigen verloskundige.</a:t>
            </a:r>
            <a:endParaRPr lang="nl-NL" dirty="0"/>
          </a:p>
        </p:txBody>
      </p:sp>
    </p:spTree>
    <p:extLst>
      <p:ext uri="{BB962C8B-B14F-4D97-AF65-F5344CB8AC3E}">
        <p14:creationId xmlns:p14="http://schemas.microsoft.com/office/powerpoint/2010/main" val="1196983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956797-3A27-4C47-B109-008D382DD9E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2F5CA59-D665-41A0-8DC8-46931FB80069}"/>
              </a:ext>
            </a:extLst>
          </p:cNvPr>
          <p:cNvSpPr>
            <a:spLocks noGrp="1"/>
          </p:cNvSpPr>
          <p:nvPr>
            <p:ph idx="1"/>
          </p:nvPr>
        </p:nvSpPr>
        <p:spPr/>
        <p:txBody>
          <a:bodyPr/>
          <a:lstStyle/>
          <a:p>
            <a:r>
              <a:rPr lang="nl-NL" dirty="0">
                <a:hlinkClick r:id="rId2"/>
              </a:rPr>
              <a:t>https://youtu.be/Ur3-1hrWRiA</a:t>
            </a:r>
            <a:endParaRPr lang="nl-NL" dirty="0"/>
          </a:p>
          <a:p>
            <a:r>
              <a:rPr lang="nl-NL" dirty="0">
                <a:hlinkClick r:id="rId3"/>
              </a:rPr>
              <a:t>https://youtu.be/9DfAaI1yr_Q</a:t>
            </a:r>
            <a:endParaRPr lang="nl-NL" dirty="0"/>
          </a:p>
          <a:p>
            <a:r>
              <a:rPr lang="nl-NL">
                <a:hlinkClick r:id="rId4"/>
              </a:rPr>
              <a:t>https://youtu.be/BQXVzatSots</a:t>
            </a:r>
            <a:endParaRPr lang="nl-NL" dirty="0"/>
          </a:p>
        </p:txBody>
      </p:sp>
    </p:spTree>
    <p:extLst>
      <p:ext uri="{BB962C8B-B14F-4D97-AF65-F5344CB8AC3E}">
        <p14:creationId xmlns:p14="http://schemas.microsoft.com/office/powerpoint/2010/main" val="410877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CB9F2-8942-4F0C-9EF4-8C5ED8A499A8}"/>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lnSpc>
                <a:spcPct val="90000"/>
              </a:lnSpc>
            </a:pPr>
            <a:r>
              <a:rPr lang="en-US" sz="3400">
                <a:effectLst>
                  <a:glow rad="38100">
                    <a:schemeClr val="bg1">
                      <a:lumMod val="65000"/>
                      <a:lumOff val="35000"/>
                      <a:alpha val="50000"/>
                    </a:schemeClr>
                  </a:glow>
                  <a:outerShdw blurRad="28575" dist="31750" dir="13200000" algn="tl" rotWithShape="0">
                    <a:srgbClr val="000000">
                      <a:alpha val="25000"/>
                    </a:srgbClr>
                  </a:outerShdw>
                </a:effectLst>
              </a:rPr>
              <a:t>Veel gestelde vragen en adviezen die erbij passen</a:t>
            </a:r>
          </a:p>
        </p:txBody>
      </p:sp>
      <p:pic>
        <p:nvPicPr>
          <p:cNvPr id="3074" name="Picture 2" descr="Wanneer wordt die zwangere buik nu eindelijk zichtbaar?">
            <a:extLst>
              <a:ext uri="{FF2B5EF4-FFF2-40B4-BE49-F238E27FC236}">
                <a16:creationId xmlns:a16="http://schemas.microsoft.com/office/drawing/2014/main" id="{D07FF696-CCF2-4CB7-A9B2-6522F057C4E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3265" b="14416"/>
          <a:stretch/>
        </p:blipFill>
        <p:spPr bwMode="auto">
          <a:xfrm>
            <a:off x="20" y="10"/>
            <a:ext cx="12191980" cy="427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77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069035B-0DF6-463E-95F0-BB75F4DBB13F}"/>
              </a:ext>
            </a:extLst>
          </p:cNvPr>
          <p:cNvSpPr>
            <a:spLocks noGrp="1"/>
          </p:cNvSpPr>
          <p:nvPr>
            <p:ph type="title"/>
          </p:nvPr>
        </p:nvSpPr>
        <p:spPr>
          <a:xfrm>
            <a:off x="1141413" y="609600"/>
            <a:ext cx="9905998" cy="1173480"/>
          </a:xfrm>
        </p:spPr>
        <p:txBody>
          <a:bodyPr>
            <a:normAutofit/>
          </a:bodyPr>
          <a:lstStyle/>
          <a:p>
            <a:pPr algn="ctr"/>
            <a:r>
              <a:rPr lang="nl-NL" b="1" dirty="0">
                <a:effectLst/>
              </a:rPr>
              <a:t>Afvallen</a:t>
            </a:r>
            <a:endParaRPr lang="nl-NL"/>
          </a:p>
        </p:txBody>
      </p:sp>
      <p:sp>
        <p:nvSpPr>
          <p:cNvPr id="3" name="Tijdelijke aanduiding voor inhoud 2">
            <a:extLst>
              <a:ext uri="{FF2B5EF4-FFF2-40B4-BE49-F238E27FC236}">
                <a16:creationId xmlns:a16="http://schemas.microsoft.com/office/drawing/2014/main" id="{6B30D21A-B8ED-4533-A4DF-86FCE4A9751D}"/>
              </a:ext>
            </a:extLst>
          </p:cNvPr>
          <p:cNvSpPr>
            <a:spLocks noGrp="1"/>
          </p:cNvSpPr>
          <p:nvPr>
            <p:ph idx="1"/>
          </p:nvPr>
        </p:nvSpPr>
        <p:spPr>
          <a:xfrm>
            <a:off x="1141413" y="2666999"/>
            <a:ext cx="9905998" cy="3124201"/>
          </a:xfrm>
        </p:spPr>
        <p:txBody>
          <a:bodyPr>
            <a:normAutofit/>
          </a:bodyPr>
          <a:lstStyle/>
          <a:p>
            <a:r>
              <a:rPr lang="nl-NL" dirty="0">
                <a:effectLst/>
              </a:rPr>
              <a:t>Afvallen (lijnen) mobiliseert schadelijke stoffen uit het vet. Het is beter om te beginnen met lijnen na het staken van de borstvoeding.</a:t>
            </a:r>
            <a:endParaRPr lang="nl-NL" dirty="0"/>
          </a:p>
        </p:txBody>
      </p:sp>
    </p:spTree>
    <p:extLst>
      <p:ext uri="{BB962C8B-B14F-4D97-AF65-F5344CB8AC3E}">
        <p14:creationId xmlns:p14="http://schemas.microsoft.com/office/powerpoint/2010/main" val="2434060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3B0B961-183B-4BF8-A3EA-76BA0DCBA693}"/>
              </a:ext>
            </a:extLst>
          </p:cNvPr>
          <p:cNvSpPr>
            <a:spLocks noGrp="1"/>
          </p:cNvSpPr>
          <p:nvPr>
            <p:ph type="title"/>
          </p:nvPr>
        </p:nvSpPr>
        <p:spPr>
          <a:xfrm>
            <a:off x="1141413" y="609600"/>
            <a:ext cx="9905998" cy="1173480"/>
          </a:xfrm>
        </p:spPr>
        <p:txBody>
          <a:bodyPr>
            <a:normAutofit/>
          </a:bodyPr>
          <a:lstStyle/>
          <a:p>
            <a:pPr algn="ctr"/>
            <a:r>
              <a:rPr lang="nl-NL" b="1" dirty="0">
                <a:effectLst/>
              </a:rPr>
              <a:t>Bandenpijn, bekkeninstabiliteit, bekkenpijn</a:t>
            </a:r>
            <a:endParaRPr lang="nl-NL"/>
          </a:p>
        </p:txBody>
      </p:sp>
      <p:sp>
        <p:nvSpPr>
          <p:cNvPr id="3" name="Tijdelijke aanduiding voor inhoud 2">
            <a:extLst>
              <a:ext uri="{FF2B5EF4-FFF2-40B4-BE49-F238E27FC236}">
                <a16:creationId xmlns:a16="http://schemas.microsoft.com/office/drawing/2014/main" id="{CC2DFB3C-DD43-4933-B486-4BE5B1D2A538}"/>
              </a:ext>
            </a:extLst>
          </p:cNvPr>
          <p:cNvSpPr>
            <a:spLocks noGrp="1"/>
          </p:cNvSpPr>
          <p:nvPr>
            <p:ph idx="1"/>
          </p:nvPr>
        </p:nvSpPr>
        <p:spPr>
          <a:xfrm>
            <a:off x="1141413" y="2182761"/>
            <a:ext cx="9905998" cy="4385187"/>
          </a:xfrm>
        </p:spPr>
        <p:txBody>
          <a:bodyPr>
            <a:normAutofit/>
          </a:bodyPr>
          <a:lstStyle/>
          <a:p>
            <a:pPr>
              <a:lnSpc>
                <a:spcPct val="90000"/>
              </a:lnSpc>
            </a:pPr>
            <a:r>
              <a:rPr lang="nl-NL" dirty="0">
                <a:effectLst/>
              </a:rPr>
              <a:t>Zeurende pijn in de onderrug, lies, bovenbenen, onderbuik of schaamstreek. Acuut optredende hevige pijn in het bekken in de zwangerschap is geen bekken- of bandenpijn of bekkeninstabiliteit. Door het groeien van kindje en baarmoeder veranderen structuur en belasting van de organen. Op de plaatsen waar de steunbanden van de baarmoeder vastzitten, kan pijn worden ervaren. Ter voorbereiding op de bevalling wordt de verbinding van de bekkenbeenderen soepeler en rekbaarder. De natuurlijke ondersteuningsstructuren van baarmoeder en bekken kunnen worden overbelast. Als deze tekortschieten, is het van belang dat de spieren sterk genoeg zijn om die functie over te nemen. Oefeningen en beweging zijn dus erg belangrijk om de spieren in conditie te houden. Rust is van belang om banden en kapsels te sparen en zo verergering van klachten te voorkomen. Dus oefenen en bewegen, rekening houden met de pijn.</a:t>
            </a:r>
            <a:endParaRPr lang="nl-NL" dirty="0"/>
          </a:p>
        </p:txBody>
      </p:sp>
    </p:spTree>
    <p:extLst>
      <p:ext uri="{BB962C8B-B14F-4D97-AF65-F5344CB8AC3E}">
        <p14:creationId xmlns:p14="http://schemas.microsoft.com/office/powerpoint/2010/main" val="68961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E7AA8CD-52B0-4834-A680-BCAFC5C06002}"/>
              </a:ext>
            </a:extLst>
          </p:cNvPr>
          <p:cNvSpPr>
            <a:spLocks noGrp="1"/>
          </p:cNvSpPr>
          <p:nvPr>
            <p:ph type="title"/>
          </p:nvPr>
        </p:nvSpPr>
        <p:spPr>
          <a:xfrm>
            <a:off x="1141413" y="609600"/>
            <a:ext cx="9905998" cy="1173480"/>
          </a:xfrm>
        </p:spPr>
        <p:txBody>
          <a:bodyPr>
            <a:normAutofit/>
          </a:bodyPr>
          <a:lstStyle/>
          <a:p>
            <a:pPr algn="ctr"/>
            <a:r>
              <a:rPr lang="nl-NL" b="1" dirty="0">
                <a:effectLst/>
              </a:rPr>
              <a:t>Braken</a:t>
            </a:r>
            <a:endParaRPr lang="nl-NL"/>
          </a:p>
        </p:txBody>
      </p:sp>
      <p:sp>
        <p:nvSpPr>
          <p:cNvPr id="3" name="Tijdelijke aanduiding voor inhoud 2">
            <a:extLst>
              <a:ext uri="{FF2B5EF4-FFF2-40B4-BE49-F238E27FC236}">
                <a16:creationId xmlns:a16="http://schemas.microsoft.com/office/drawing/2014/main" id="{EC898243-0020-41C1-A11A-187B456C2F0A}"/>
              </a:ext>
            </a:extLst>
          </p:cNvPr>
          <p:cNvSpPr>
            <a:spLocks noGrp="1"/>
          </p:cNvSpPr>
          <p:nvPr>
            <p:ph idx="1"/>
          </p:nvPr>
        </p:nvSpPr>
        <p:spPr>
          <a:xfrm>
            <a:off x="1141413" y="2666999"/>
            <a:ext cx="9905998" cy="3124201"/>
          </a:xfrm>
        </p:spPr>
        <p:txBody>
          <a:bodyPr>
            <a:normAutofit/>
          </a:bodyPr>
          <a:lstStyle/>
          <a:p>
            <a:r>
              <a:rPr lang="nl-NL" dirty="0">
                <a:effectLst/>
              </a:rPr>
              <a:t>Gebruik vetarme, licht verteerbare producten. Eet niet drie keer, maar verdeel de maaltijden in vijf tot zes kleine porties verspreid over de dag.</a:t>
            </a:r>
            <a:br>
              <a:rPr lang="nl-NL" dirty="0"/>
            </a:br>
            <a:r>
              <a:rPr lang="nl-NL" dirty="0">
                <a:effectLst/>
              </a:rPr>
              <a:t>Ochtendmisselijkheid: sta niet meteen op, begin in bed met een kop thee en een droog beschuitje.</a:t>
            </a:r>
            <a:br>
              <a:rPr lang="nl-NL" dirty="0"/>
            </a:br>
            <a:r>
              <a:rPr lang="nl-NL" dirty="0">
                <a:effectLst/>
              </a:rPr>
              <a:t>Alleen dan medicijnen slikken als de situatie uit de hand loopt. Experimenteer niet zelf met medicijnen: niet alle medicijnen zijn veilig voor de baby.</a:t>
            </a:r>
            <a:br>
              <a:rPr lang="nl-NL" dirty="0"/>
            </a:br>
            <a:r>
              <a:rPr lang="nl-NL" dirty="0">
                <a:effectLst/>
              </a:rPr>
              <a:t>Zwangerschapsbraken duurt meestal niet langer dan de eerste drie maanden.</a:t>
            </a:r>
            <a:endParaRPr lang="nl-NL" dirty="0"/>
          </a:p>
        </p:txBody>
      </p:sp>
    </p:spTree>
    <p:extLst>
      <p:ext uri="{BB962C8B-B14F-4D97-AF65-F5344CB8AC3E}">
        <p14:creationId xmlns:p14="http://schemas.microsoft.com/office/powerpoint/2010/main" val="355703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C3628B7-1F89-40D8-BEF2-64D360F9B164}"/>
              </a:ext>
            </a:extLst>
          </p:cNvPr>
          <p:cNvSpPr>
            <a:spLocks noGrp="1"/>
          </p:cNvSpPr>
          <p:nvPr>
            <p:ph type="title"/>
          </p:nvPr>
        </p:nvSpPr>
        <p:spPr>
          <a:xfrm>
            <a:off x="1141413" y="609600"/>
            <a:ext cx="9905998" cy="1173480"/>
          </a:xfrm>
        </p:spPr>
        <p:txBody>
          <a:bodyPr>
            <a:normAutofit/>
          </a:bodyPr>
          <a:lstStyle/>
          <a:p>
            <a:pPr algn="ctr"/>
            <a:r>
              <a:rPr lang="nl-NL" b="1" dirty="0">
                <a:effectLst/>
              </a:rPr>
              <a:t>Foliumzuur</a:t>
            </a:r>
            <a:endParaRPr lang="nl-NL"/>
          </a:p>
        </p:txBody>
      </p:sp>
      <p:sp>
        <p:nvSpPr>
          <p:cNvPr id="3" name="Tijdelijke aanduiding voor inhoud 2">
            <a:extLst>
              <a:ext uri="{FF2B5EF4-FFF2-40B4-BE49-F238E27FC236}">
                <a16:creationId xmlns:a16="http://schemas.microsoft.com/office/drawing/2014/main" id="{60EDCC57-154D-47C9-92E2-61600CC177FB}"/>
              </a:ext>
            </a:extLst>
          </p:cNvPr>
          <p:cNvSpPr>
            <a:spLocks noGrp="1"/>
          </p:cNvSpPr>
          <p:nvPr>
            <p:ph idx="1"/>
          </p:nvPr>
        </p:nvSpPr>
        <p:spPr>
          <a:xfrm>
            <a:off x="1141413" y="2666999"/>
            <a:ext cx="9905998" cy="3124201"/>
          </a:xfrm>
        </p:spPr>
        <p:txBody>
          <a:bodyPr>
            <a:normAutofit/>
          </a:bodyPr>
          <a:lstStyle/>
          <a:p>
            <a:r>
              <a:rPr lang="nl-NL" dirty="0">
                <a:effectLst/>
              </a:rPr>
              <a:t>Foliumzuur: aan vrouwen met een zwangerschapswens wordt geadviseerd foliumzuur te gebruiken vanaf vier weken voor de bevruchting totdat zij tien weken zwanger zijn (1 tablet van 0,5 mg per dag, zonder recept verkrijgbaar, wordt niet vergoed). Het lage risico (1:2600) op een </a:t>
            </a:r>
            <a:r>
              <a:rPr lang="nl-NL" dirty="0" err="1">
                <a:effectLst/>
              </a:rPr>
              <a:t>neuralebuisdefect</a:t>
            </a:r>
            <a:r>
              <a:rPr lang="nl-NL" dirty="0">
                <a:effectLst/>
              </a:rPr>
              <a:t> zoals een open ruggetje wordt hiermee verkleind.</a:t>
            </a:r>
            <a:endParaRPr lang="nl-NL" dirty="0"/>
          </a:p>
        </p:txBody>
      </p:sp>
    </p:spTree>
    <p:extLst>
      <p:ext uri="{BB962C8B-B14F-4D97-AF65-F5344CB8AC3E}">
        <p14:creationId xmlns:p14="http://schemas.microsoft.com/office/powerpoint/2010/main" val="2335978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1D9192D-410E-4672-A848-D369C1EC3399}"/>
              </a:ext>
            </a:extLst>
          </p:cNvPr>
          <p:cNvSpPr>
            <a:spLocks noGrp="1"/>
          </p:cNvSpPr>
          <p:nvPr>
            <p:ph type="title"/>
          </p:nvPr>
        </p:nvSpPr>
        <p:spPr>
          <a:xfrm>
            <a:off x="1141413" y="609600"/>
            <a:ext cx="9905998" cy="1173480"/>
          </a:xfrm>
        </p:spPr>
        <p:txBody>
          <a:bodyPr>
            <a:normAutofit/>
          </a:bodyPr>
          <a:lstStyle/>
          <a:p>
            <a:pPr algn="ctr"/>
            <a:r>
              <a:rPr lang="nl-NL" b="1" dirty="0">
                <a:effectLst/>
              </a:rPr>
              <a:t>Hygiëne</a:t>
            </a:r>
            <a:endParaRPr lang="nl-NL"/>
          </a:p>
        </p:txBody>
      </p:sp>
      <p:sp>
        <p:nvSpPr>
          <p:cNvPr id="3" name="Tijdelijke aanduiding voor inhoud 2">
            <a:extLst>
              <a:ext uri="{FF2B5EF4-FFF2-40B4-BE49-F238E27FC236}">
                <a16:creationId xmlns:a16="http://schemas.microsoft.com/office/drawing/2014/main" id="{CC9A1633-962C-4EEC-8B8A-17979A272FF3}"/>
              </a:ext>
            </a:extLst>
          </p:cNvPr>
          <p:cNvSpPr>
            <a:spLocks noGrp="1"/>
          </p:cNvSpPr>
          <p:nvPr>
            <p:ph idx="1"/>
          </p:nvPr>
        </p:nvSpPr>
        <p:spPr>
          <a:xfrm>
            <a:off x="1141413" y="2666999"/>
            <a:ext cx="9905998" cy="3124201"/>
          </a:xfrm>
        </p:spPr>
        <p:txBody>
          <a:bodyPr>
            <a:normAutofit/>
          </a:bodyPr>
          <a:lstStyle/>
          <a:p>
            <a:r>
              <a:rPr lang="nl-NL" dirty="0"/>
              <a:t>Kattenbak, rauw vlees, ongewassen groente uit eigen tuin: kans op een toxoplasmose-infectie waardoor er kans is op miskraam, doodgeboorte of aangeboren afwijkingen.</a:t>
            </a:r>
          </a:p>
          <a:p>
            <a:r>
              <a:rPr lang="nl-NL" dirty="0"/>
              <a:t>Rauwe melk (of de producten daarvan), zachte kazen, rauwe groente vlees of vis, niet-verse kip: kans op Listeria-infecties waardoor kans op miskraam en ernstige infecties van de vrucht.</a:t>
            </a:r>
          </a:p>
          <a:p>
            <a:r>
              <a:rPr lang="nl-NL" dirty="0"/>
              <a:t>Koken of bakken doodt de bacterie.</a:t>
            </a:r>
          </a:p>
        </p:txBody>
      </p:sp>
    </p:spTree>
    <p:extLst>
      <p:ext uri="{BB962C8B-B14F-4D97-AF65-F5344CB8AC3E}">
        <p14:creationId xmlns:p14="http://schemas.microsoft.com/office/powerpoint/2010/main" val="253034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503CB82-312B-46B9-B5B6-73F47710C727}"/>
              </a:ext>
            </a:extLst>
          </p:cNvPr>
          <p:cNvSpPr>
            <a:spLocks noGrp="1"/>
          </p:cNvSpPr>
          <p:nvPr>
            <p:ph type="title"/>
          </p:nvPr>
        </p:nvSpPr>
        <p:spPr>
          <a:xfrm>
            <a:off x="1141413" y="609600"/>
            <a:ext cx="9905998" cy="1173480"/>
          </a:xfrm>
        </p:spPr>
        <p:txBody>
          <a:bodyPr>
            <a:normAutofit/>
          </a:bodyPr>
          <a:lstStyle/>
          <a:p>
            <a:pPr algn="ctr"/>
            <a:r>
              <a:rPr lang="nl-NL" b="1" dirty="0">
                <a:effectLst/>
              </a:rPr>
              <a:t>Kinderziektes</a:t>
            </a:r>
            <a:endParaRPr lang="nl-NL"/>
          </a:p>
        </p:txBody>
      </p:sp>
      <p:sp>
        <p:nvSpPr>
          <p:cNvPr id="3" name="Tijdelijke aanduiding voor inhoud 2">
            <a:extLst>
              <a:ext uri="{FF2B5EF4-FFF2-40B4-BE49-F238E27FC236}">
                <a16:creationId xmlns:a16="http://schemas.microsoft.com/office/drawing/2014/main" id="{8E85CFEC-3F66-4B42-8FA8-FD1112018434}"/>
              </a:ext>
            </a:extLst>
          </p:cNvPr>
          <p:cNvSpPr>
            <a:spLocks noGrp="1"/>
          </p:cNvSpPr>
          <p:nvPr>
            <p:ph idx="1"/>
          </p:nvPr>
        </p:nvSpPr>
        <p:spPr>
          <a:xfrm>
            <a:off x="1141413" y="2666999"/>
            <a:ext cx="9905998" cy="3124201"/>
          </a:xfrm>
        </p:spPr>
        <p:txBody>
          <a:bodyPr>
            <a:normAutofit/>
          </a:bodyPr>
          <a:lstStyle/>
          <a:p>
            <a:pPr>
              <a:lnSpc>
                <a:spcPct val="90000"/>
              </a:lnSpc>
            </a:pPr>
            <a:r>
              <a:rPr lang="nl-NL" dirty="0"/>
              <a:t>Een vrouw die nooit waterpokken heeft gehad, heeft na besmetting in de eerste 20 weken van haar zwangerschap 1 procent kans op een kind met aangeboren afwijkingen.</a:t>
            </a:r>
          </a:p>
          <a:p>
            <a:pPr>
              <a:lnSpc>
                <a:spcPct val="90000"/>
              </a:lnSpc>
            </a:pPr>
            <a:r>
              <a:rPr lang="nl-NL" dirty="0"/>
              <a:t>Rodehond kan schadelijk zijn voor een vrouw geboren voor 1963 (mogelijk niet gevaccineerd), die de ziekte niet heeft doorgemaakt en in de eerste helft van haar zwangerschap besmet raakt.</a:t>
            </a:r>
          </a:p>
          <a:p>
            <a:pPr>
              <a:lnSpc>
                <a:spcPct val="90000"/>
              </a:lnSpc>
            </a:pPr>
            <a:r>
              <a:rPr lang="nl-NL" dirty="0"/>
              <a:t>Infectie met de vijfde ziekte geeft 9 procent meer kans op een miskraam of een doodgeboren kind. Er is geen bescherming, want de ziekte is besmettelijk in de week voordat de uitslag optreedt. Deze vrouwen moeten contact opnemen met hun huisarts.</a:t>
            </a:r>
          </a:p>
        </p:txBody>
      </p:sp>
    </p:spTree>
    <p:extLst>
      <p:ext uri="{BB962C8B-B14F-4D97-AF65-F5344CB8AC3E}">
        <p14:creationId xmlns:p14="http://schemas.microsoft.com/office/powerpoint/2010/main" val="26299972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ter">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E6EAFB7E375B4FA8D2FF7FD64788B7" ma:contentTypeVersion="13" ma:contentTypeDescription="Een nieuw document maken." ma:contentTypeScope="" ma:versionID="e842c03eb460faf826ce17002da50e52">
  <xsd:schema xmlns:xsd="http://www.w3.org/2001/XMLSchema" xmlns:xs="http://www.w3.org/2001/XMLSchema" xmlns:p="http://schemas.microsoft.com/office/2006/metadata/properties" xmlns:ns3="0bfbde32-856c-4dfd-bc38-4322d606c322" xmlns:ns4="169eb86d-0fb8-4364-bb17-d27f6b2029d0" targetNamespace="http://schemas.microsoft.com/office/2006/metadata/properties" ma:root="true" ma:fieldsID="0ed8f11bcd116d091172ba428747ae11" ns3:_="" ns4:_="">
    <xsd:import namespace="0bfbde32-856c-4dfd-bc38-4322d606c322"/>
    <xsd:import namespace="169eb86d-0fb8-4364-bb17-d27f6b202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bde32-856c-4dfd-bc38-4322d606c322"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9eb86d-0fb8-4364-bb17-d27f6b2029d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881DB6-9B53-4D2F-9383-EBB49A5092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bde32-856c-4dfd-bc38-4322d606c322"/>
    <ds:schemaRef ds:uri="169eb86d-0fb8-4364-bb17-d27f6b202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C05D08-9B22-499B-9E8B-0B2047C2772D}">
  <ds:schemaRefs>
    <ds:schemaRef ds:uri="http://schemas.microsoft.com/sharepoint/v3/contenttype/forms"/>
  </ds:schemaRefs>
</ds:datastoreItem>
</file>

<file path=customXml/itemProps3.xml><?xml version="1.0" encoding="utf-8"?>
<ds:datastoreItem xmlns:ds="http://schemas.openxmlformats.org/officeDocument/2006/customXml" ds:itemID="{1D48A61B-5F7D-4453-A076-783A2EC4AB6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TotalTime>
  <Words>1688</Words>
  <Application>Microsoft Office PowerPoint</Application>
  <PresentationFormat>Breedbeeld</PresentationFormat>
  <Paragraphs>59</Paragraphs>
  <Slides>24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24</vt:i4>
      </vt:variant>
    </vt:vector>
  </HeadingPairs>
  <TitlesOfParts>
    <vt:vector size="27" baseType="lpstr">
      <vt:lpstr>Arial</vt:lpstr>
      <vt:lpstr>Century Gothic</vt:lpstr>
      <vt:lpstr>Raster</vt:lpstr>
      <vt:lpstr>Zwangerschap</vt:lpstr>
      <vt:lpstr>Inleiding</vt:lpstr>
      <vt:lpstr>Veel gestelde vragen en adviezen die erbij passen</vt:lpstr>
      <vt:lpstr>Afvallen</vt:lpstr>
      <vt:lpstr>Bandenpijn, bekkeninstabiliteit, bekkenpijn</vt:lpstr>
      <vt:lpstr>Braken</vt:lpstr>
      <vt:lpstr>Foliumzuur</vt:lpstr>
      <vt:lpstr>Hygiëne</vt:lpstr>
      <vt:lpstr>Kinderziektes</vt:lpstr>
      <vt:lpstr>Röntgenstraling</vt:lpstr>
      <vt:lpstr>SOA</vt:lpstr>
      <vt:lpstr>Vaginale candida</vt:lpstr>
      <vt:lpstr>Vakantie</vt:lpstr>
      <vt:lpstr>Vliegen</vt:lpstr>
      <vt:lpstr>Voeding</vt:lpstr>
      <vt:lpstr>Zonnebank, sauna</vt:lpstr>
      <vt:lpstr>Zuurbranden</vt:lpstr>
      <vt:lpstr>Achtergrond informatie zwangerschap/partus</vt:lpstr>
      <vt:lpstr>Achtergrond informatie zwangerschap/partus</vt:lpstr>
      <vt:lpstr>Advies partus</vt:lpstr>
      <vt:lpstr>Advies partus</vt:lpstr>
      <vt:lpstr>PARTUS EN COMPLICATIES</vt:lpstr>
      <vt:lpstr>Partus en complicaties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Zwangerschap</dc:title>
  <dc:creator>Petra Tholen - Meijer</dc:creator>
  <cp:lastModifiedBy>Petra Tholen - Meijer</cp:lastModifiedBy>
  <cp:revision>2</cp:revision>
  <dcterms:created xsi:type="dcterms:W3CDTF">2020-11-26T07:48:42Z</dcterms:created>
  <dcterms:modified xsi:type="dcterms:W3CDTF">2020-11-26T07:54:10Z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0x010100B7E6EAFB7E375B4FA8D2FF7FD64788B7</vt:lpwstr>
  </property>
</Properties>
</file>