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49"/>
  </p:notesMasterIdLst>
  <p:sldIdLst>
    <p:sldId id="256" r:id="rId2"/>
    <p:sldId id="280" r:id="rId3"/>
    <p:sldId id="353" r:id="rId4"/>
    <p:sldId id="285" r:id="rId5"/>
    <p:sldId id="369" r:id="rId6"/>
    <p:sldId id="405" r:id="rId7"/>
    <p:sldId id="406" r:id="rId8"/>
    <p:sldId id="407" r:id="rId9"/>
    <p:sldId id="408" r:id="rId10"/>
    <p:sldId id="358" r:id="rId11"/>
    <p:sldId id="336" r:id="rId12"/>
    <p:sldId id="364" r:id="rId13"/>
    <p:sldId id="365" r:id="rId14"/>
    <p:sldId id="366" r:id="rId15"/>
    <p:sldId id="367" r:id="rId16"/>
    <p:sldId id="359" r:id="rId17"/>
    <p:sldId id="370" r:id="rId18"/>
    <p:sldId id="362" r:id="rId19"/>
    <p:sldId id="371" r:id="rId20"/>
    <p:sldId id="378" r:id="rId21"/>
    <p:sldId id="404" r:id="rId22"/>
    <p:sldId id="389" r:id="rId23"/>
    <p:sldId id="390" r:id="rId24"/>
    <p:sldId id="391" r:id="rId25"/>
    <p:sldId id="392" r:id="rId26"/>
    <p:sldId id="397" r:id="rId27"/>
    <p:sldId id="398" r:id="rId28"/>
    <p:sldId id="399" r:id="rId29"/>
    <p:sldId id="400" r:id="rId30"/>
    <p:sldId id="401" r:id="rId31"/>
    <p:sldId id="402" r:id="rId32"/>
    <p:sldId id="403" r:id="rId33"/>
    <p:sldId id="383" r:id="rId34"/>
    <p:sldId id="384" r:id="rId35"/>
    <p:sldId id="385" r:id="rId36"/>
    <p:sldId id="332" r:id="rId37"/>
    <p:sldId id="355" r:id="rId38"/>
    <p:sldId id="356" r:id="rId39"/>
    <p:sldId id="357" r:id="rId40"/>
    <p:sldId id="368" r:id="rId41"/>
    <p:sldId id="379" r:id="rId42"/>
    <p:sldId id="380" r:id="rId43"/>
    <p:sldId id="387" r:id="rId44"/>
    <p:sldId id="386" r:id="rId45"/>
    <p:sldId id="382" r:id="rId46"/>
    <p:sldId id="388" r:id="rId47"/>
    <p:sldId id="334" r:id="rId4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48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54"/>
    <p:restoredTop sz="94778"/>
  </p:normalViewPr>
  <p:slideViewPr>
    <p:cSldViewPr snapToGrid="0" snapToObjects="1">
      <p:cViewPr varScale="1">
        <p:scale>
          <a:sx n="62" d="100"/>
          <a:sy n="62" d="100"/>
        </p:scale>
        <p:origin x="224" y="64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ED4999-5D35-8B42-B6B5-2FEB9BFE7AB8}" type="datetimeFigureOut">
              <a:rPr lang="nl-NL" smtClean="0"/>
              <a:t>23-11-2020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l-NL"/>
              <a:t>Tekststijl van het model bewerken
Tweede niveau
Derde niveau
Vierde niveau
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6468E7-66F3-AB42-8609-EC5F53621984}" type="slidenum">
              <a:rPr lang="nl-NL" smtClean="0"/>
              <a:t>‹nr.›</a:t>
            </a:fld>
            <a:endParaRPr lang="nl-NL"/>
          </a:p>
        </p:txBody>
      </p:sp>
    </p:spTree>
    <p:extLst>
      <p:ext uri="{BB962C8B-B14F-4D97-AF65-F5344CB8AC3E}">
        <p14:creationId xmlns:p14="http://schemas.microsoft.com/office/powerpoint/2010/main" val="2855186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4</a:t>
            </a:fld>
            <a:endParaRPr lang="nl-NL"/>
          </a:p>
        </p:txBody>
      </p:sp>
    </p:spTree>
    <p:extLst>
      <p:ext uri="{BB962C8B-B14F-4D97-AF65-F5344CB8AC3E}">
        <p14:creationId xmlns:p14="http://schemas.microsoft.com/office/powerpoint/2010/main" val="4068752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14</a:t>
            </a:fld>
            <a:endParaRPr lang="nl-NL"/>
          </a:p>
        </p:txBody>
      </p:sp>
    </p:spTree>
    <p:extLst>
      <p:ext uri="{BB962C8B-B14F-4D97-AF65-F5344CB8AC3E}">
        <p14:creationId xmlns:p14="http://schemas.microsoft.com/office/powerpoint/2010/main" val="3204300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15</a:t>
            </a:fld>
            <a:endParaRPr lang="nl-NL"/>
          </a:p>
        </p:txBody>
      </p:sp>
    </p:spTree>
    <p:extLst>
      <p:ext uri="{BB962C8B-B14F-4D97-AF65-F5344CB8AC3E}">
        <p14:creationId xmlns:p14="http://schemas.microsoft.com/office/powerpoint/2010/main" val="3780810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16</a:t>
            </a:fld>
            <a:endParaRPr lang="nl-NL"/>
          </a:p>
        </p:txBody>
      </p:sp>
    </p:spTree>
    <p:extLst>
      <p:ext uri="{BB962C8B-B14F-4D97-AF65-F5344CB8AC3E}">
        <p14:creationId xmlns:p14="http://schemas.microsoft.com/office/powerpoint/2010/main" val="25241166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17</a:t>
            </a:fld>
            <a:endParaRPr lang="nl-NL"/>
          </a:p>
        </p:txBody>
      </p:sp>
    </p:spTree>
    <p:extLst>
      <p:ext uri="{BB962C8B-B14F-4D97-AF65-F5344CB8AC3E}">
        <p14:creationId xmlns:p14="http://schemas.microsoft.com/office/powerpoint/2010/main" val="1539994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19</a:t>
            </a:fld>
            <a:endParaRPr lang="nl-NL"/>
          </a:p>
        </p:txBody>
      </p:sp>
    </p:spTree>
    <p:extLst>
      <p:ext uri="{BB962C8B-B14F-4D97-AF65-F5344CB8AC3E}">
        <p14:creationId xmlns:p14="http://schemas.microsoft.com/office/powerpoint/2010/main" val="40411113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22</a:t>
            </a:fld>
            <a:endParaRPr lang="nl-NL"/>
          </a:p>
        </p:txBody>
      </p:sp>
    </p:spTree>
    <p:extLst>
      <p:ext uri="{BB962C8B-B14F-4D97-AF65-F5344CB8AC3E}">
        <p14:creationId xmlns:p14="http://schemas.microsoft.com/office/powerpoint/2010/main" val="37939859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23</a:t>
            </a:fld>
            <a:endParaRPr lang="nl-NL"/>
          </a:p>
        </p:txBody>
      </p:sp>
    </p:spTree>
    <p:extLst>
      <p:ext uri="{BB962C8B-B14F-4D97-AF65-F5344CB8AC3E}">
        <p14:creationId xmlns:p14="http://schemas.microsoft.com/office/powerpoint/2010/main" val="42243700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33</a:t>
            </a:fld>
            <a:endParaRPr lang="nl-NL"/>
          </a:p>
        </p:txBody>
      </p:sp>
    </p:spTree>
    <p:extLst>
      <p:ext uri="{BB962C8B-B14F-4D97-AF65-F5344CB8AC3E}">
        <p14:creationId xmlns:p14="http://schemas.microsoft.com/office/powerpoint/2010/main" val="24990147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34</a:t>
            </a:fld>
            <a:endParaRPr lang="nl-NL"/>
          </a:p>
        </p:txBody>
      </p:sp>
    </p:spTree>
    <p:extLst>
      <p:ext uri="{BB962C8B-B14F-4D97-AF65-F5344CB8AC3E}">
        <p14:creationId xmlns:p14="http://schemas.microsoft.com/office/powerpoint/2010/main" val="27814230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37</a:t>
            </a:fld>
            <a:endParaRPr lang="nl-NL"/>
          </a:p>
        </p:txBody>
      </p:sp>
    </p:spTree>
    <p:extLst>
      <p:ext uri="{BB962C8B-B14F-4D97-AF65-F5344CB8AC3E}">
        <p14:creationId xmlns:p14="http://schemas.microsoft.com/office/powerpoint/2010/main" val="2751299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5</a:t>
            </a:fld>
            <a:endParaRPr lang="nl-NL"/>
          </a:p>
        </p:txBody>
      </p:sp>
    </p:spTree>
    <p:extLst>
      <p:ext uri="{BB962C8B-B14F-4D97-AF65-F5344CB8AC3E}">
        <p14:creationId xmlns:p14="http://schemas.microsoft.com/office/powerpoint/2010/main" val="6342209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38</a:t>
            </a:fld>
            <a:endParaRPr lang="nl-NL"/>
          </a:p>
        </p:txBody>
      </p:sp>
    </p:spTree>
    <p:extLst>
      <p:ext uri="{BB962C8B-B14F-4D97-AF65-F5344CB8AC3E}">
        <p14:creationId xmlns:p14="http://schemas.microsoft.com/office/powerpoint/2010/main" val="11950994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39</a:t>
            </a:fld>
            <a:endParaRPr lang="nl-NL"/>
          </a:p>
        </p:txBody>
      </p:sp>
    </p:spTree>
    <p:extLst>
      <p:ext uri="{BB962C8B-B14F-4D97-AF65-F5344CB8AC3E}">
        <p14:creationId xmlns:p14="http://schemas.microsoft.com/office/powerpoint/2010/main" val="10176474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40</a:t>
            </a:fld>
            <a:endParaRPr lang="nl-NL"/>
          </a:p>
        </p:txBody>
      </p:sp>
    </p:spTree>
    <p:extLst>
      <p:ext uri="{BB962C8B-B14F-4D97-AF65-F5344CB8AC3E}">
        <p14:creationId xmlns:p14="http://schemas.microsoft.com/office/powerpoint/2010/main" val="17111963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41</a:t>
            </a:fld>
            <a:endParaRPr lang="nl-NL"/>
          </a:p>
        </p:txBody>
      </p:sp>
    </p:spTree>
    <p:extLst>
      <p:ext uri="{BB962C8B-B14F-4D97-AF65-F5344CB8AC3E}">
        <p14:creationId xmlns:p14="http://schemas.microsoft.com/office/powerpoint/2010/main" val="38515428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43</a:t>
            </a:fld>
            <a:endParaRPr lang="nl-NL"/>
          </a:p>
        </p:txBody>
      </p:sp>
    </p:spTree>
    <p:extLst>
      <p:ext uri="{BB962C8B-B14F-4D97-AF65-F5344CB8AC3E}">
        <p14:creationId xmlns:p14="http://schemas.microsoft.com/office/powerpoint/2010/main" val="19465048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44</a:t>
            </a:fld>
            <a:endParaRPr lang="nl-NL"/>
          </a:p>
        </p:txBody>
      </p:sp>
    </p:spTree>
    <p:extLst>
      <p:ext uri="{BB962C8B-B14F-4D97-AF65-F5344CB8AC3E}">
        <p14:creationId xmlns:p14="http://schemas.microsoft.com/office/powerpoint/2010/main" val="19357774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Bedenk zinnen met de bijv. </a:t>
            </a:r>
            <a:r>
              <a:rPr lang="nl-NL" dirty="0" err="1"/>
              <a:t>nw</a:t>
            </a:r>
            <a:r>
              <a:rPr lang="nl-NL" dirty="0"/>
              <a:t> en met de </a:t>
            </a:r>
            <a:r>
              <a:rPr lang="nl-NL" dirty="0" err="1"/>
              <a:t>bijw</a:t>
            </a:r>
            <a:r>
              <a:rPr lang="nl-NL" dirty="0"/>
              <a:t>.</a:t>
            </a:r>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45</a:t>
            </a:fld>
            <a:endParaRPr lang="nl-NL"/>
          </a:p>
        </p:txBody>
      </p:sp>
    </p:spTree>
    <p:extLst>
      <p:ext uri="{BB962C8B-B14F-4D97-AF65-F5344CB8AC3E}">
        <p14:creationId xmlns:p14="http://schemas.microsoft.com/office/powerpoint/2010/main" val="40799043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46</a:t>
            </a:fld>
            <a:endParaRPr lang="nl-NL"/>
          </a:p>
        </p:txBody>
      </p:sp>
    </p:spTree>
    <p:extLst>
      <p:ext uri="{BB962C8B-B14F-4D97-AF65-F5344CB8AC3E}">
        <p14:creationId xmlns:p14="http://schemas.microsoft.com/office/powerpoint/2010/main" val="3038753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6</a:t>
            </a:fld>
            <a:endParaRPr lang="nl-NL"/>
          </a:p>
        </p:txBody>
      </p:sp>
    </p:spTree>
    <p:extLst>
      <p:ext uri="{BB962C8B-B14F-4D97-AF65-F5344CB8AC3E}">
        <p14:creationId xmlns:p14="http://schemas.microsoft.com/office/powerpoint/2010/main" val="191278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7</a:t>
            </a:fld>
            <a:endParaRPr lang="nl-NL"/>
          </a:p>
        </p:txBody>
      </p:sp>
    </p:spTree>
    <p:extLst>
      <p:ext uri="{BB962C8B-B14F-4D97-AF65-F5344CB8AC3E}">
        <p14:creationId xmlns:p14="http://schemas.microsoft.com/office/powerpoint/2010/main" val="1398859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8</a:t>
            </a:fld>
            <a:endParaRPr lang="nl-NL"/>
          </a:p>
        </p:txBody>
      </p:sp>
    </p:spTree>
    <p:extLst>
      <p:ext uri="{BB962C8B-B14F-4D97-AF65-F5344CB8AC3E}">
        <p14:creationId xmlns:p14="http://schemas.microsoft.com/office/powerpoint/2010/main" val="4248545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9</a:t>
            </a:fld>
            <a:endParaRPr lang="nl-NL"/>
          </a:p>
        </p:txBody>
      </p:sp>
    </p:spTree>
    <p:extLst>
      <p:ext uri="{BB962C8B-B14F-4D97-AF65-F5344CB8AC3E}">
        <p14:creationId xmlns:p14="http://schemas.microsoft.com/office/powerpoint/2010/main" val="3703550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11</a:t>
            </a:fld>
            <a:endParaRPr lang="nl-NL"/>
          </a:p>
        </p:txBody>
      </p:sp>
    </p:spTree>
    <p:extLst>
      <p:ext uri="{BB962C8B-B14F-4D97-AF65-F5344CB8AC3E}">
        <p14:creationId xmlns:p14="http://schemas.microsoft.com/office/powerpoint/2010/main" val="1045215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12</a:t>
            </a:fld>
            <a:endParaRPr lang="nl-NL"/>
          </a:p>
        </p:txBody>
      </p:sp>
    </p:spTree>
    <p:extLst>
      <p:ext uri="{BB962C8B-B14F-4D97-AF65-F5344CB8AC3E}">
        <p14:creationId xmlns:p14="http://schemas.microsoft.com/office/powerpoint/2010/main" val="663257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What</a:t>
            </a:r>
            <a:r>
              <a:rPr lang="nl-NL" dirty="0"/>
              <a:t> </a:t>
            </a:r>
            <a:r>
              <a:rPr lang="nl-NL" dirty="0" err="1"/>
              <a:t>did</a:t>
            </a:r>
            <a:r>
              <a:rPr lang="nl-NL" dirty="0"/>
              <a:t> </a:t>
            </a:r>
            <a:r>
              <a:rPr lang="nl-NL" dirty="0" err="1"/>
              <a:t>it</a:t>
            </a:r>
            <a:r>
              <a:rPr lang="nl-NL" dirty="0"/>
              <a:t> feel like?</a:t>
            </a:r>
          </a:p>
          <a:p>
            <a:r>
              <a:rPr lang="nl-NL" dirty="0" err="1"/>
              <a:t>Why</a:t>
            </a:r>
            <a:r>
              <a:rPr lang="nl-NL" dirty="0"/>
              <a:t> </a:t>
            </a:r>
            <a:r>
              <a:rPr lang="nl-NL" dirty="0" err="1"/>
              <a:t>did</a:t>
            </a:r>
            <a:r>
              <a:rPr lang="nl-NL" dirty="0"/>
              <a:t> </a:t>
            </a:r>
            <a:r>
              <a:rPr lang="nl-NL" dirty="0" err="1"/>
              <a:t>you</a:t>
            </a:r>
            <a:r>
              <a:rPr lang="nl-NL" dirty="0"/>
              <a:t> like </a:t>
            </a:r>
            <a:r>
              <a:rPr lang="nl-NL" dirty="0" err="1"/>
              <a:t>it</a:t>
            </a:r>
            <a:r>
              <a:rPr lang="nl-NL" dirty="0"/>
              <a:t>?</a:t>
            </a:r>
          </a:p>
          <a:p>
            <a:r>
              <a:rPr lang="nl-NL" dirty="0" err="1"/>
              <a:t>Why</a:t>
            </a:r>
            <a:r>
              <a:rPr lang="nl-NL" dirty="0"/>
              <a:t> </a:t>
            </a:r>
            <a:r>
              <a:rPr lang="nl-NL" dirty="0" err="1"/>
              <a:t>did</a:t>
            </a:r>
            <a:r>
              <a:rPr lang="nl-NL" dirty="0"/>
              <a:t> </a:t>
            </a:r>
            <a:r>
              <a:rPr lang="nl-NL" dirty="0" err="1"/>
              <a:t>you</a:t>
            </a:r>
            <a:r>
              <a:rPr lang="nl-NL" dirty="0"/>
              <a:t> do </a:t>
            </a:r>
            <a:r>
              <a:rPr lang="nl-NL" dirty="0" err="1"/>
              <a:t>it</a:t>
            </a:r>
            <a:r>
              <a:rPr lang="nl-NL" dirty="0"/>
              <a:t>?</a:t>
            </a:r>
          </a:p>
          <a:p>
            <a:r>
              <a:rPr lang="nl-NL" dirty="0" err="1"/>
              <a:t>Who</a:t>
            </a:r>
            <a:r>
              <a:rPr lang="nl-NL" dirty="0"/>
              <a:t> was </a:t>
            </a:r>
            <a:r>
              <a:rPr lang="nl-NL" dirty="0" err="1"/>
              <a:t>with</a:t>
            </a:r>
            <a:r>
              <a:rPr lang="nl-NL" dirty="0"/>
              <a:t> </a:t>
            </a:r>
            <a:r>
              <a:rPr lang="nl-NL" dirty="0" err="1"/>
              <a:t>you</a:t>
            </a:r>
            <a:r>
              <a:rPr lang="nl-NL" dirty="0"/>
              <a:t>?</a:t>
            </a:r>
          </a:p>
          <a:p>
            <a:r>
              <a:rPr lang="nl-NL" dirty="0" err="1"/>
              <a:t>Where</a:t>
            </a:r>
            <a:r>
              <a:rPr lang="nl-NL" dirty="0"/>
              <a:t> </a:t>
            </a:r>
            <a:r>
              <a:rPr lang="nl-NL" dirty="0" err="1"/>
              <a:t>did</a:t>
            </a:r>
            <a:r>
              <a:rPr lang="nl-NL" dirty="0"/>
              <a:t> </a:t>
            </a:r>
            <a:r>
              <a:rPr lang="nl-NL" dirty="0" err="1"/>
              <a:t>it</a:t>
            </a:r>
            <a:r>
              <a:rPr lang="nl-NL" dirty="0"/>
              <a:t> take </a:t>
            </a:r>
            <a:r>
              <a:rPr lang="nl-NL" dirty="0" err="1"/>
              <a:t>place</a:t>
            </a:r>
            <a:r>
              <a:rPr lang="nl-NL" dirty="0"/>
              <a:t>?</a:t>
            </a:r>
          </a:p>
          <a:p>
            <a:endParaRPr lang="nl-NL" dirty="0"/>
          </a:p>
        </p:txBody>
      </p:sp>
      <p:sp>
        <p:nvSpPr>
          <p:cNvPr id="4" name="Tijdelijke aanduiding voor dianummer 3"/>
          <p:cNvSpPr>
            <a:spLocks noGrp="1"/>
          </p:cNvSpPr>
          <p:nvPr>
            <p:ph type="sldNum" sz="quarter" idx="5"/>
          </p:nvPr>
        </p:nvSpPr>
        <p:spPr/>
        <p:txBody>
          <a:bodyPr/>
          <a:lstStyle/>
          <a:p>
            <a:fld id="{1E6468E7-66F3-AB42-8609-EC5F53621984}" type="slidenum">
              <a:rPr lang="nl-NL" smtClean="0"/>
              <a:t>13</a:t>
            </a:fld>
            <a:endParaRPr lang="nl-NL"/>
          </a:p>
        </p:txBody>
      </p:sp>
    </p:spTree>
    <p:extLst>
      <p:ext uri="{BB962C8B-B14F-4D97-AF65-F5344CB8AC3E}">
        <p14:creationId xmlns:p14="http://schemas.microsoft.com/office/powerpoint/2010/main" val="270497180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nl-NL"/>
              <a:t>Klik om stijl te bewerken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41E54C8-836F-A447-8F53-1D7FF0DE8B4B}" type="datetimeFigureOut">
              <a:rPr lang="nl-NL" smtClean="0"/>
              <a:t>23-11-2020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87B1035-6FD0-E94D-88A6-C6AC0870A172}" type="slidenum">
              <a:rPr lang="nl-NL" smtClean="0"/>
              <a:t>‹nr.›</a:t>
            </a:fld>
            <a:endParaRPr lang="nl-NL"/>
          </a:p>
        </p:txBody>
      </p:sp>
    </p:spTree>
    <p:extLst>
      <p:ext uri="{BB962C8B-B14F-4D97-AF65-F5344CB8AC3E}">
        <p14:creationId xmlns:p14="http://schemas.microsoft.com/office/powerpoint/2010/main" val="501738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Vertical Text Placeholder 2"/>
          <p:cNvSpPr>
            <a:spLocks noGrp="1"/>
          </p:cNvSpPr>
          <p:nvPr>
            <p:ph type="body" orient="vert" idx="1"/>
          </p:nvPr>
        </p:nvSpPr>
        <p:spPr/>
        <p:txBody>
          <a:bodyPr vert="eaVert"/>
          <a:lstStyle/>
          <a:p>
            <a:pPr lvl="0"/>
            <a:r>
              <a:rPr lang="nl-NL"/>
              <a:t>Tekststijl van het model bewerken
Tweede niveau
Derde niveau
Vierde niveau
Vijfde niveau</a:t>
            </a:r>
            <a:endParaRPr lang="en-US"/>
          </a:p>
        </p:txBody>
      </p:sp>
      <p:sp>
        <p:nvSpPr>
          <p:cNvPr id="4" name="Date Placeholder 3"/>
          <p:cNvSpPr>
            <a:spLocks noGrp="1"/>
          </p:cNvSpPr>
          <p:nvPr>
            <p:ph type="dt" sz="half" idx="10"/>
          </p:nvPr>
        </p:nvSpPr>
        <p:spPr/>
        <p:txBody>
          <a:bodyPr/>
          <a:lstStyle/>
          <a:p>
            <a:fld id="{341E54C8-836F-A447-8F53-1D7FF0DE8B4B}" type="datetimeFigureOut">
              <a:rPr lang="nl-NL" smtClean="0"/>
              <a:t>23-11-2020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1619860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341E54C8-836F-A447-8F53-1D7FF0DE8B4B}" type="datetimeFigureOut">
              <a:rPr lang="nl-NL" smtClean="0"/>
              <a:t>23-11-2020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2893071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341E54C8-836F-A447-8F53-1D7FF0DE8B4B}" type="datetimeFigureOut">
              <a:rPr lang="nl-NL" smtClean="0"/>
              <a:t>23-11-2020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300074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nl-NL"/>
              <a:t>Klik om stijl te bewerken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
Tweede niveau
Derde niveau
Vierde niveau
Vijfde niveau</a:t>
            </a:r>
            <a:endParaRPr lang="en-US"/>
          </a:p>
        </p:txBody>
      </p:sp>
      <p:sp>
        <p:nvSpPr>
          <p:cNvPr id="4" name="Date Placeholder 3"/>
          <p:cNvSpPr>
            <a:spLocks noGrp="1"/>
          </p:cNvSpPr>
          <p:nvPr>
            <p:ph type="dt" sz="half" idx="10"/>
          </p:nvPr>
        </p:nvSpPr>
        <p:spPr>
          <a:xfrm>
            <a:off x="8593667" y="6272784"/>
            <a:ext cx="2644309" cy="365125"/>
          </a:xfrm>
        </p:spPr>
        <p:txBody>
          <a:bodyPr/>
          <a:lstStyle/>
          <a:p>
            <a:fld id="{341E54C8-836F-A447-8F53-1D7FF0DE8B4B}" type="datetimeFigureOut">
              <a:rPr lang="nl-NL" smtClean="0"/>
              <a:t>23-11-2020</a:t>
            </a:fld>
            <a:endParaRPr lang="nl-NL"/>
          </a:p>
        </p:txBody>
      </p:sp>
      <p:sp>
        <p:nvSpPr>
          <p:cNvPr id="5" name="Footer Placeholder 4"/>
          <p:cNvSpPr>
            <a:spLocks noGrp="1"/>
          </p:cNvSpPr>
          <p:nvPr>
            <p:ph type="ftr" sz="quarter" idx="11"/>
          </p:nvPr>
        </p:nvSpPr>
        <p:spPr>
          <a:xfrm>
            <a:off x="2182708" y="6272784"/>
            <a:ext cx="6327648" cy="365125"/>
          </a:xfrm>
        </p:spPr>
        <p:txBody>
          <a:bodyPr/>
          <a:lstStyle/>
          <a:p>
            <a:endParaRPr lang="nl-NL"/>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87B1035-6FD0-E94D-88A6-C6AC0870A172}" type="slidenum">
              <a:rPr lang="nl-NL" smtClean="0"/>
              <a:t>‹nr.›</a:t>
            </a:fld>
            <a:endParaRPr lang="nl-NL"/>
          </a:p>
        </p:txBody>
      </p:sp>
    </p:spTree>
    <p:extLst>
      <p:ext uri="{BB962C8B-B14F-4D97-AF65-F5344CB8AC3E}">
        <p14:creationId xmlns:p14="http://schemas.microsoft.com/office/powerpoint/2010/main" val="76160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341E54C8-836F-A447-8F53-1D7FF0DE8B4B}" type="datetimeFigureOut">
              <a:rPr lang="nl-NL" smtClean="0"/>
              <a:t>23-11-2020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500769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
Tweede niveau
Derde niveau
Vierde niveau
Vijfde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
Tweede niveau
Derde niveau
Vierde niveau
Vijfde niveau</a:t>
            </a:r>
            <a:endParaRPr lang="en-US" dirty="0"/>
          </a:p>
        </p:txBody>
      </p:sp>
      <p:sp>
        <p:nvSpPr>
          <p:cNvPr id="7" name="Date Placeholder 6"/>
          <p:cNvSpPr>
            <a:spLocks noGrp="1"/>
          </p:cNvSpPr>
          <p:nvPr>
            <p:ph type="dt" sz="half" idx="10"/>
          </p:nvPr>
        </p:nvSpPr>
        <p:spPr/>
        <p:txBody>
          <a:bodyPr/>
          <a:lstStyle/>
          <a:p>
            <a:fld id="{341E54C8-836F-A447-8F53-1D7FF0DE8B4B}" type="datetimeFigureOut">
              <a:rPr lang="nl-NL" smtClean="0"/>
              <a:t>23-11-2020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87B1035-6FD0-E94D-88A6-C6AC0870A172}" type="slidenum">
              <a:rPr lang="nl-NL" smtClean="0"/>
              <a:t>‹nr.›</a:t>
            </a:fld>
            <a:endParaRPr lang="nl-NL"/>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2090470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41E54C8-836F-A447-8F53-1D7FF0DE8B4B}" type="datetimeFigureOut">
              <a:rPr lang="nl-NL" smtClean="0"/>
              <a:t>23-11-2020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C87B1035-6FD0-E94D-88A6-C6AC0870A172}" type="slidenum">
              <a:rPr lang="nl-NL" smtClean="0"/>
              <a:t>‹nr.›</a:t>
            </a:fld>
            <a:endParaRPr lang="nl-NL"/>
          </a:p>
        </p:txBody>
      </p:sp>
      <p:sp>
        <p:nvSpPr>
          <p:cNvPr id="6" name="Title 5"/>
          <p:cNvSpPr>
            <a:spLocks noGrp="1"/>
          </p:cNvSpPr>
          <p:nvPr>
            <p:ph type="title"/>
          </p:nvPr>
        </p:nvSpPr>
        <p:spPr/>
        <p:txBody>
          <a:bodyPr/>
          <a:lstStyle/>
          <a:p>
            <a:r>
              <a:rPr lang="nl-NL"/>
              <a:t>Klik om stijl te bewerken</a:t>
            </a:r>
            <a:endParaRPr lang="en-US"/>
          </a:p>
        </p:txBody>
      </p:sp>
    </p:spTree>
    <p:extLst>
      <p:ext uri="{BB962C8B-B14F-4D97-AF65-F5344CB8AC3E}">
        <p14:creationId xmlns:p14="http://schemas.microsoft.com/office/powerpoint/2010/main" val="137443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1E54C8-836F-A447-8F53-1D7FF0DE8B4B}" type="datetimeFigureOut">
              <a:rPr lang="nl-NL" smtClean="0"/>
              <a:t>23-11-2020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2070655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stijl te bewerken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a:p>
        </p:txBody>
      </p:sp>
      <p:sp>
        <p:nvSpPr>
          <p:cNvPr id="5" name="Date Placeholder 4"/>
          <p:cNvSpPr>
            <a:spLocks noGrp="1"/>
          </p:cNvSpPr>
          <p:nvPr>
            <p:ph type="dt" sz="half" idx="10"/>
          </p:nvPr>
        </p:nvSpPr>
        <p:spPr/>
        <p:txBody>
          <a:bodyPr/>
          <a:lstStyle/>
          <a:p>
            <a:fld id="{341E54C8-836F-A447-8F53-1D7FF0DE8B4B}" type="datetimeFigureOut">
              <a:rPr lang="nl-NL" smtClean="0"/>
              <a:t>23-11-2020</a:t>
            </a:fld>
            <a:endParaRPr lang="nl-NL"/>
          </a:p>
        </p:txBody>
      </p:sp>
      <p:sp>
        <p:nvSpPr>
          <p:cNvPr id="6" name="Footer Placeholder 5"/>
          <p:cNvSpPr>
            <a:spLocks noGrp="1"/>
          </p:cNvSpPr>
          <p:nvPr>
            <p:ph type="ftr" sz="quarter" idx="11"/>
          </p:nvPr>
        </p:nvSpPr>
        <p:spPr/>
        <p:txBody>
          <a:bodyPr/>
          <a:lstStyle/>
          <a:p>
            <a:endParaRPr lang="nl-NL"/>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204137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nl-NL"/>
              <a:t>Klik om stijl te bewerken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a:p>
        </p:txBody>
      </p:sp>
      <p:sp>
        <p:nvSpPr>
          <p:cNvPr id="5" name="Date Placeholder 4"/>
          <p:cNvSpPr>
            <a:spLocks noGrp="1"/>
          </p:cNvSpPr>
          <p:nvPr>
            <p:ph type="dt" sz="half" idx="10"/>
          </p:nvPr>
        </p:nvSpPr>
        <p:spPr/>
        <p:txBody>
          <a:bodyPr/>
          <a:lstStyle/>
          <a:p>
            <a:fld id="{341E54C8-836F-A447-8F53-1D7FF0DE8B4B}" type="datetimeFigureOut">
              <a:rPr lang="nl-NL" smtClean="0"/>
              <a:t>23-11-2020</a:t>
            </a:fld>
            <a:endParaRPr lang="nl-NL"/>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C87B1035-6FD0-E94D-88A6-C6AC0870A172}" type="slidenum">
              <a:rPr lang="nl-NL" smtClean="0"/>
              <a:t>‹nr.›</a:t>
            </a:fld>
            <a:endParaRPr lang="nl-NL"/>
          </a:p>
        </p:txBody>
      </p:sp>
    </p:spTree>
    <p:extLst>
      <p:ext uri="{BB962C8B-B14F-4D97-AF65-F5344CB8AC3E}">
        <p14:creationId xmlns:p14="http://schemas.microsoft.com/office/powerpoint/2010/main" val="365050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41E54C8-836F-A447-8F53-1D7FF0DE8B4B}" type="datetimeFigureOut">
              <a:rPr lang="nl-NL" smtClean="0"/>
              <a:t>23-11-2020</a:t>
            </a:fld>
            <a:endParaRPr lang="nl-NL"/>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nl-NL"/>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87B1035-6FD0-E94D-88A6-C6AC0870A172}" type="slidenum">
              <a:rPr lang="nl-NL" smtClean="0"/>
              <a:t>‹nr.›</a:t>
            </a:fld>
            <a:endParaRPr lang="nl-NL"/>
          </a:p>
        </p:txBody>
      </p:sp>
    </p:spTree>
    <p:extLst>
      <p:ext uri="{BB962C8B-B14F-4D97-AF65-F5344CB8AC3E}">
        <p14:creationId xmlns:p14="http://schemas.microsoft.com/office/powerpoint/2010/main" val="2994702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FA5C3E-D953-EA46-ACED-690FD0F3007F}"/>
              </a:ext>
            </a:extLst>
          </p:cNvPr>
          <p:cNvSpPr>
            <a:spLocks noGrp="1"/>
          </p:cNvSpPr>
          <p:nvPr>
            <p:ph type="ctrTitle"/>
          </p:nvPr>
        </p:nvSpPr>
        <p:spPr/>
        <p:txBody>
          <a:bodyPr/>
          <a:lstStyle/>
          <a:p>
            <a:r>
              <a:rPr lang="nl-NL" dirty="0"/>
              <a:t>A1/a2 </a:t>
            </a:r>
            <a:r>
              <a:rPr lang="nl-NL" dirty="0" err="1"/>
              <a:t>conversation</a:t>
            </a:r>
            <a:endParaRPr lang="nl-NL" sz="6000" dirty="0"/>
          </a:p>
        </p:txBody>
      </p:sp>
    </p:spTree>
    <p:extLst>
      <p:ext uri="{BB962C8B-B14F-4D97-AF65-F5344CB8AC3E}">
        <p14:creationId xmlns:p14="http://schemas.microsoft.com/office/powerpoint/2010/main" val="3903317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err="1"/>
              <a:t>Conversation</a:t>
            </a:r>
            <a:br>
              <a:rPr lang="nl-NL" dirty="0"/>
            </a:br>
            <a:r>
              <a:rPr lang="nl-NL" dirty="0"/>
              <a:t>Small talk (1)</a:t>
            </a:r>
          </a:p>
        </p:txBody>
      </p:sp>
    </p:spTree>
    <p:extLst>
      <p:ext uri="{BB962C8B-B14F-4D97-AF65-F5344CB8AC3E}">
        <p14:creationId xmlns:p14="http://schemas.microsoft.com/office/powerpoint/2010/main" val="1881170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Meeting </a:t>
            </a:r>
            <a:r>
              <a:rPr lang="nl-NL" sz="6000" dirty="0" err="1"/>
              <a:t>people</a:t>
            </a:r>
            <a:endParaRPr lang="nl-NL" sz="6000" dirty="0"/>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4040880637"/>
              </p:ext>
            </p:extLst>
          </p:nvPr>
        </p:nvGraphicFramePr>
        <p:xfrm>
          <a:off x="2254422" y="1247887"/>
          <a:ext cx="9237362" cy="4890407"/>
        </p:xfrm>
        <a:graphic>
          <a:graphicData uri="http://schemas.openxmlformats.org/drawingml/2006/table">
            <a:tbl>
              <a:tblPr firstRow="1" bandRow="1">
                <a:tableStyleId>{5C22544A-7EE6-4342-B048-85BDC9FD1C3A}</a:tableStyleId>
              </a:tblPr>
              <a:tblGrid>
                <a:gridCol w="4739502">
                  <a:extLst>
                    <a:ext uri="{9D8B030D-6E8A-4147-A177-3AD203B41FA5}">
                      <a16:colId xmlns:a16="http://schemas.microsoft.com/office/drawing/2014/main" val="1223978072"/>
                    </a:ext>
                  </a:extLst>
                </a:gridCol>
                <a:gridCol w="4497860">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Het weer is prachtig, niet?</a:t>
                      </a:r>
                    </a:p>
                  </a:txBody>
                  <a:tcPr marL="68580" marR="68580" marT="0" marB="0"/>
                </a:tc>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The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weather</a:t>
                      </a:r>
                      <a:r>
                        <a:rPr lang="nl-NL" sz="2400" dirty="0">
                          <a:effectLst/>
                          <a:latin typeface="Calibri" panose="020F0502020204030204" pitchFamily="34" charset="0"/>
                          <a:ea typeface="Calibri" panose="020F0502020204030204" pitchFamily="34" charset="0"/>
                          <a:cs typeface="Times New Roman" panose="02020603050405020304" pitchFamily="18" charset="0"/>
                        </a:rPr>
                        <a:t> is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great</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isn’t</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it</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84376209"/>
                  </a:ext>
                </a:extLst>
              </a:tr>
              <a:tr h="562247">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Ja het is prachtig vandaag</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Yes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it’s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beautiful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today</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2213984"/>
                  </a:ext>
                </a:extLst>
              </a:tr>
              <a:tr h="64008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Waar kom je vandaan?</a:t>
                      </a:r>
                    </a:p>
                  </a:txBody>
                  <a:tcPr marL="68580" marR="68580" marT="0" marB="0"/>
                </a:tc>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Where</a:t>
                      </a:r>
                      <a:r>
                        <a:rPr lang="nl-NL" sz="2400" dirty="0">
                          <a:effectLst/>
                          <a:latin typeface="Calibri" panose="020F0502020204030204" pitchFamily="34" charset="0"/>
                          <a:ea typeface="Calibri" panose="020F0502020204030204" pitchFamily="34" charset="0"/>
                          <a:cs typeface="Times New Roman" panose="02020603050405020304" pitchFamily="18" charset="0"/>
                        </a:rPr>
                        <a:t> are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from</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213949817"/>
                  </a:ext>
                </a:extLst>
              </a:tr>
              <a:tr h="370840">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Ik kom uit Nederland</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from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The Netherlands</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6580352"/>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Vind je het leuk in Tilburg?</a:t>
                      </a:r>
                    </a:p>
                  </a:txBody>
                  <a:tcPr marL="68580" marR="68580" marT="0" marB="0"/>
                </a:tc>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Are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enjoying</a:t>
                      </a:r>
                      <a:r>
                        <a:rPr lang="nl-NL" sz="2400" dirty="0">
                          <a:effectLst/>
                          <a:latin typeface="Calibri" panose="020F0502020204030204" pitchFamily="34" charset="0"/>
                          <a:ea typeface="Calibri" panose="020F0502020204030204" pitchFamily="34" charset="0"/>
                          <a:cs typeface="Times New Roman" panose="02020603050405020304" pitchFamily="18" charset="0"/>
                        </a:rPr>
                        <a:t> Tilburg?</a:t>
                      </a:r>
                    </a:p>
                  </a:txBody>
                  <a:tcPr marL="68580" marR="68580" marT="0" marB="0"/>
                </a:tc>
                <a:extLst>
                  <a:ext uri="{0D108BD9-81ED-4DB2-BD59-A6C34878D82A}">
                    <a16:rowId xmlns:a16="http://schemas.microsoft.com/office/drawing/2014/main" val="3932250536"/>
                  </a:ext>
                </a:extLst>
              </a:tr>
              <a:tr h="370840">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Ja ik heb het naar mijn zin</a:t>
                      </a:r>
                    </a:p>
                  </a:txBody>
                  <a:tcPr marL="68580" marR="68580" marT="0" marB="0"/>
                </a:tc>
                <a:tc>
                  <a:txBody>
                    <a:bodyPr/>
                    <a:lstStyle/>
                    <a:p>
                      <a:pPr>
                        <a:spcAft>
                          <a:spcPts val="0"/>
                        </a:spcAft>
                      </a:pPr>
                      <a:r>
                        <a:rPr lang="en-US" sz="2400" i="1" dirty="0">
                          <a:effectLst/>
                          <a:latin typeface="Calibri" panose="020F0502020204030204" pitchFamily="34" charset="0"/>
                          <a:ea typeface="Calibri" panose="020F0502020204030204" pitchFamily="34" charset="0"/>
                          <a:cs typeface="Times New Roman" panose="02020603050405020304" pitchFamily="18" charset="0"/>
                        </a:rPr>
                        <a:t>Yes, I’m having a great time</a:t>
                      </a: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4609840"/>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Wat voor werk doe je?</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do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do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 living?</a:t>
                      </a:r>
                    </a:p>
                  </a:txBody>
                  <a:tcPr marL="68580" marR="68580" marT="0" marB="0"/>
                </a:tc>
                <a:extLst>
                  <a:ext uri="{0D108BD9-81ED-4DB2-BD59-A6C34878D82A}">
                    <a16:rowId xmlns:a16="http://schemas.microsoft.com/office/drawing/2014/main" val="970864009"/>
                  </a:ext>
                </a:extLst>
              </a:tr>
              <a:tr h="370840">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Ik werk bij</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work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 (supermarket/ school/garden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centre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etc.)</a:t>
                      </a:r>
                    </a:p>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work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as a (shop assistent/ teacher etc.)</a:t>
                      </a:r>
                    </a:p>
                  </a:txBody>
                  <a:tcPr marL="68580" marR="68580" marT="0" marB="0"/>
                </a:tc>
                <a:extLst>
                  <a:ext uri="{0D108BD9-81ED-4DB2-BD59-A6C34878D82A}">
                    <a16:rowId xmlns:a16="http://schemas.microsoft.com/office/drawing/2014/main" val="3127882238"/>
                  </a:ext>
                </a:extLst>
              </a:tr>
            </a:tbl>
          </a:graphicData>
        </a:graphic>
      </p:graphicFrame>
    </p:spTree>
    <p:extLst>
      <p:ext uri="{BB962C8B-B14F-4D97-AF65-F5344CB8AC3E}">
        <p14:creationId xmlns:p14="http://schemas.microsoft.com/office/powerpoint/2010/main" val="1294427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Workplace</a:t>
            </a:r>
            <a:r>
              <a:rPr lang="nl-NL" sz="6000" dirty="0"/>
              <a:t> </a:t>
            </a:r>
            <a:r>
              <a:rPr lang="nl-NL" sz="6000" dirty="0" err="1"/>
              <a:t>conversations</a:t>
            </a:r>
            <a:endParaRPr lang="nl-NL" sz="6000" dirty="0"/>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1123049627"/>
              </p:ext>
            </p:extLst>
          </p:nvPr>
        </p:nvGraphicFramePr>
        <p:xfrm>
          <a:off x="2254421" y="1247887"/>
          <a:ext cx="9487306" cy="5582725"/>
        </p:xfrm>
        <a:graphic>
          <a:graphicData uri="http://schemas.openxmlformats.org/drawingml/2006/table">
            <a:tbl>
              <a:tblPr firstRow="1" bandRow="1">
                <a:tableStyleId>{5C22544A-7EE6-4342-B048-85BDC9FD1C3A}</a:tableStyleId>
              </a:tblPr>
              <a:tblGrid>
                <a:gridCol w="4743653">
                  <a:extLst>
                    <a:ext uri="{9D8B030D-6E8A-4147-A177-3AD203B41FA5}">
                      <a16:colId xmlns:a16="http://schemas.microsoft.com/office/drawing/2014/main" val="1223978072"/>
                    </a:ext>
                  </a:extLst>
                </a:gridCol>
                <a:gridCol w="4743653">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Welk werk doe je hier?</a:t>
                      </a:r>
                    </a:p>
                  </a:txBody>
                  <a:tcPr marL="68580" marR="68580" marT="0" marB="0"/>
                </a:tc>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dirty="0">
                          <a:effectLst/>
                          <a:latin typeface="Calibri" panose="020F0502020204030204" pitchFamily="34" charset="0"/>
                          <a:ea typeface="Calibri" panose="020F0502020204030204" pitchFamily="34" charset="0"/>
                          <a:cs typeface="Times New Roman" panose="02020603050405020304" pitchFamily="18" charset="0"/>
                        </a:rPr>
                        <a:t> do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dirty="0">
                          <a:effectLst/>
                          <a:latin typeface="Calibri" panose="020F0502020204030204" pitchFamily="34" charset="0"/>
                          <a:ea typeface="Calibri" panose="020F0502020204030204" pitchFamily="34" charset="0"/>
                          <a:cs typeface="Times New Roman" panose="02020603050405020304" pitchFamily="18" charset="0"/>
                        </a:rPr>
                        <a:t> do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here</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84376209"/>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Welk werk ga je hier doen?</a:t>
                      </a:r>
                    </a:p>
                  </a:txBody>
                  <a:tcPr marL="68580" marR="68580" marT="0" marB="0"/>
                </a:tc>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will</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be</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doing</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here</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938519139"/>
                  </a:ext>
                </a:extLst>
              </a:tr>
              <a:tr h="562247">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Ik ga vakken vullen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I’ll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be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stocking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shelves</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2213984"/>
                  </a:ext>
                </a:extLst>
              </a:tr>
              <a:tr h="595798">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Ik ben de nieuwe winkelmedewerker</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new shop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assistant</a:t>
                      </a: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3949817"/>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Hoe lang werk je hier al?</a:t>
                      </a:r>
                    </a:p>
                  </a:txBody>
                  <a:tcPr marL="68580" marR="68580" marT="0" marB="0"/>
                </a:tc>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How long have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been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working</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here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How long have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worked</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here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716580352"/>
                  </a:ext>
                </a:extLst>
              </a:tr>
              <a:tr h="370840">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Ik werk hier al 5 jaar</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have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worked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here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5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years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now</a:t>
                      </a: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0591914"/>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Op welke afdeling werk je?</a:t>
                      </a:r>
                    </a:p>
                  </a:txBody>
                  <a:tcPr marL="68580" marR="68580" marT="0" marB="0"/>
                </a:tc>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Which</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department</a:t>
                      </a:r>
                      <a:r>
                        <a:rPr lang="nl-NL" sz="2400" dirty="0">
                          <a:effectLst/>
                          <a:latin typeface="Calibri" panose="020F0502020204030204" pitchFamily="34" charset="0"/>
                          <a:ea typeface="Calibri" panose="020F0502020204030204" pitchFamily="34" charset="0"/>
                          <a:cs typeface="Times New Roman" panose="02020603050405020304" pitchFamily="18" charset="0"/>
                        </a:rPr>
                        <a:t> do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work</a:t>
                      </a:r>
                      <a:r>
                        <a:rPr lang="nl-NL" sz="2400" dirty="0">
                          <a:effectLst/>
                          <a:latin typeface="Calibri" panose="020F0502020204030204" pitchFamily="34" charset="0"/>
                          <a:ea typeface="Calibri" panose="020F0502020204030204" pitchFamily="34" charset="0"/>
                          <a:cs typeface="Times New Roman" panose="02020603050405020304" pitchFamily="18" charset="0"/>
                        </a:rPr>
                        <a:t> in?</a:t>
                      </a:r>
                    </a:p>
                  </a:txBody>
                  <a:tcPr marL="68580" marR="68580" marT="0" marB="0"/>
                </a:tc>
                <a:extLst>
                  <a:ext uri="{0D108BD9-81ED-4DB2-BD59-A6C34878D82A}">
                    <a16:rowId xmlns:a16="http://schemas.microsoft.com/office/drawing/2014/main" val="3932250536"/>
                  </a:ext>
                </a:extLst>
              </a:tr>
              <a:tr h="370840">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Ik werk op de xxx afdeling</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work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accounting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department</a:t>
                      </a: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0419066"/>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Hoeveel mensen werken voor het bedrijf?</a:t>
                      </a:r>
                    </a:p>
                  </a:txBody>
                  <a:tcPr marL="68580" marR="68580" marT="0" marB="0"/>
                </a:tc>
                <a:tc>
                  <a:txBody>
                    <a:bodyPr/>
                    <a:lstStyle/>
                    <a:p>
                      <a:pPr>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How many people work at the firm/organization/company?</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4609840"/>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Het is een goed bedrijf, niet?</a:t>
                      </a:r>
                    </a:p>
                  </a:txBody>
                  <a:tcPr marL="68580" marR="68580" marT="0" marB="0"/>
                </a:tc>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It’s a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great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company,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isn’t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it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970864009"/>
                  </a:ext>
                </a:extLst>
              </a:tr>
            </a:tbl>
          </a:graphicData>
        </a:graphic>
      </p:graphicFrame>
    </p:spTree>
    <p:extLst>
      <p:ext uri="{BB962C8B-B14F-4D97-AF65-F5344CB8AC3E}">
        <p14:creationId xmlns:p14="http://schemas.microsoft.com/office/powerpoint/2010/main" val="2802933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Making excuses</a:t>
            </a:r>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2571013994"/>
              </p:ext>
            </p:extLst>
          </p:nvPr>
        </p:nvGraphicFramePr>
        <p:xfrm>
          <a:off x="2254422" y="1247887"/>
          <a:ext cx="9410356" cy="3307080"/>
        </p:xfrm>
        <a:graphic>
          <a:graphicData uri="http://schemas.openxmlformats.org/drawingml/2006/table">
            <a:tbl>
              <a:tblPr firstRow="1" bandRow="1">
                <a:tableStyleId>{5C22544A-7EE6-4342-B048-85BDC9FD1C3A}</a:tableStyleId>
              </a:tblPr>
              <a:tblGrid>
                <a:gridCol w="4245232">
                  <a:extLst>
                    <a:ext uri="{9D8B030D-6E8A-4147-A177-3AD203B41FA5}">
                      <a16:colId xmlns:a16="http://schemas.microsoft.com/office/drawing/2014/main" val="1223978072"/>
                    </a:ext>
                  </a:extLst>
                </a:gridCol>
                <a:gridCol w="5165124">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Sorry, ik kan u niet verder helpen</a:t>
                      </a:r>
                    </a:p>
                  </a:txBody>
                  <a:tcPr marL="68580" marR="68580" marT="0" marB="0"/>
                </a:tc>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dirty="0">
                          <a:effectLst/>
                          <a:latin typeface="Calibri" panose="020F0502020204030204" pitchFamily="34" charset="0"/>
                          <a:ea typeface="Calibri" panose="020F0502020204030204" pitchFamily="34" charset="0"/>
                          <a:cs typeface="Times New Roman" panose="02020603050405020304" pitchFamily="18" charset="0"/>
                        </a:rPr>
                        <a:t> sorry, I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can’t</a:t>
                      </a:r>
                      <a:r>
                        <a:rPr lang="nl-NL" sz="2400" dirty="0">
                          <a:effectLst/>
                          <a:latin typeface="Calibri" panose="020F0502020204030204" pitchFamily="34" charset="0"/>
                          <a:ea typeface="Calibri" panose="020F0502020204030204" pitchFamily="34" charset="0"/>
                          <a:cs typeface="Times New Roman" panose="02020603050405020304" pitchFamily="18" charset="0"/>
                        </a:rPr>
                        <a:t> help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4376209"/>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Excuseer, ik moet nu gaan</a:t>
                      </a:r>
                    </a:p>
                  </a:txBody>
                  <a:tcPr marL="68580" marR="68580" marT="0" marB="0"/>
                </a:tc>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Please</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excuse</a:t>
                      </a:r>
                      <a:r>
                        <a:rPr lang="nl-NL" sz="2400" dirty="0">
                          <a:effectLst/>
                          <a:latin typeface="Calibri" panose="020F0502020204030204" pitchFamily="34" charset="0"/>
                          <a:ea typeface="Calibri" panose="020F0502020204030204" pitchFamily="34" charset="0"/>
                          <a:cs typeface="Times New Roman" panose="02020603050405020304" pitchFamily="18" charset="0"/>
                        </a:rPr>
                        <a:t> me, I have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dirty="0">
                          <a:effectLst/>
                          <a:latin typeface="Calibri" panose="020F0502020204030204" pitchFamily="34" charset="0"/>
                          <a:ea typeface="Calibri" panose="020F0502020204030204" pitchFamily="34" charset="0"/>
                          <a:cs typeface="Times New Roman" panose="02020603050405020304" pitchFamily="18" charset="0"/>
                        </a:rPr>
                        <a:t> go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now</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8519139"/>
                  </a:ext>
                </a:extLst>
              </a:tr>
              <a:tr h="562247">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Vergeef me, ik wist niet dat u ook hier werkt.</a:t>
                      </a:r>
                    </a:p>
                  </a:txBody>
                  <a:tcPr marL="68580" marR="68580" marT="0" marB="0"/>
                </a:tc>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beg</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pardon, I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didn’t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know</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work</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here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32213984"/>
                  </a:ext>
                </a:extLst>
              </a:tr>
              <a:tr h="64008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Mijn excuses voor het gedrag van mijn collega</a:t>
                      </a:r>
                    </a:p>
                  </a:txBody>
                  <a:tcPr marL="68580" marR="68580" marT="0" marB="0"/>
                </a:tc>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I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apologise</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my</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colleague’s</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behaviour</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3949817"/>
                  </a:ext>
                </a:extLst>
              </a:tr>
              <a:tr h="64008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Sorry, ik moet onze afspraak afzeggen.</a:t>
                      </a:r>
                    </a:p>
                  </a:txBody>
                  <a:tcPr marL="68580" marR="68580" marT="0" marB="0"/>
                </a:tc>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I’m</a:t>
                      </a:r>
                      <a:r>
                        <a:rPr lang="nl-NL" sz="2400" dirty="0">
                          <a:effectLst/>
                          <a:latin typeface="Calibri" panose="020F0502020204030204" pitchFamily="34" charset="0"/>
                          <a:ea typeface="Calibri" panose="020F0502020204030204" pitchFamily="34" charset="0"/>
                          <a:cs typeface="Times New Roman" panose="02020603050405020304" pitchFamily="18" charset="0"/>
                        </a:rPr>
                        <a:t> sorry,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I’ll</a:t>
                      </a:r>
                      <a:r>
                        <a:rPr lang="nl-NL" sz="2400" dirty="0">
                          <a:effectLst/>
                          <a:latin typeface="Calibri" panose="020F0502020204030204" pitchFamily="34" charset="0"/>
                          <a:ea typeface="Calibri" panose="020F0502020204030204" pitchFamily="34" charset="0"/>
                          <a:cs typeface="Times New Roman" panose="02020603050405020304" pitchFamily="18" charset="0"/>
                        </a:rPr>
                        <a:t> have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dirty="0">
                          <a:effectLst/>
                          <a:latin typeface="Calibri" panose="020F0502020204030204" pitchFamily="34" charset="0"/>
                          <a:ea typeface="Calibri" panose="020F0502020204030204" pitchFamily="34" charset="0"/>
                          <a:cs typeface="Times New Roman" panose="02020603050405020304" pitchFamily="18" charset="0"/>
                        </a:rPr>
                        <a:t> cancel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our</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appointment</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94548335"/>
                  </a:ext>
                </a:extLst>
              </a:tr>
            </a:tbl>
          </a:graphicData>
        </a:graphic>
      </p:graphicFrame>
    </p:spTree>
    <p:extLst>
      <p:ext uri="{BB962C8B-B14F-4D97-AF65-F5344CB8AC3E}">
        <p14:creationId xmlns:p14="http://schemas.microsoft.com/office/powerpoint/2010/main" val="1571776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Planning a new meeting</a:t>
            </a:r>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454206180"/>
              </p:ext>
            </p:extLst>
          </p:nvPr>
        </p:nvGraphicFramePr>
        <p:xfrm>
          <a:off x="2254422" y="1247887"/>
          <a:ext cx="8063470" cy="3296920"/>
        </p:xfrm>
        <a:graphic>
          <a:graphicData uri="http://schemas.openxmlformats.org/drawingml/2006/table">
            <a:tbl>
              <a:tblPr firstRow="1" bandRow="1">
                <a:tableStyleId>{5C22544A-7EE6-4342-B048-85BDC9FD1C3A}</a:tableStyleId>
              </a:tblPr>
              <a:tblGrid>
                <a:gridCol w="4031735">
                  <a:extLst>
                    <a:ext uri="{9D8B030D-6E8A-4147-A177-3AD203B41FA5}">
                      <a16:colId xmlns:a16="http://schemas.microsoft.com/office/drawing/2014/main" val="1223978072"/>
                    </a:ext>
                  </a:extLst>
                </a:gridCol>
                <a:gridCol w="4031735">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Zullen we volgende week afspreken om hierover te praten?</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Shall</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we meet up next week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talk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about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this</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716580352"/>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Is het goed als we het hier een andere keer over hebben?</a:t>
                      </a:r>
                    </a:p>
                  </a:txBody>
                  <a:tcPr marL="68580" marR="68580" marT="0" marB="0"/>
                </a:tc>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Is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it</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alright</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if</a:t>
                      </a:r>
                      <a:r>
                        <a:rPr lang="nl-NL" sz="2400" dirty="0">
                          <a:effectLst/>
                          <a:latin typeface="Calibri" panose="020F0502020204030204" pitchFamily="34" charset="0"/>
                          <a:ea typeface="Calibri" panose="020F0502020204030204" pitchFamily="34" charset="0"/>
                          <a:cs typeface="Times New Roman" panose="02020603050405020304" pitchFamily="18" charset="0"/>
                        </a:rPr>
                        <a:t> we talk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about</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this</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another</a:t>
                      </a:r>
                      <a:r>
                        <a:rPr lang="nl-NL" sz="2400" dirty="0">
                          <a:effectLst/>
                          <a:latin typeface="Calibri" panose="020F0502020204030204" pitchFamily="34" charset="0"/>
                          <a:ea typeface="Calibri" panose="020F0502020204030204" pitchFamily="34" charset="0"/>
                          <a:cs typeface="Times New Roman" panose="02020603050405020304" pitchFamily="18" charset="0"/>
                        </a:rPr>
                        <a:t> time?</a:t>
                      </a:r>
                    </a:p>
                  </a:txBody>
                  <a:tcPr marL="68580" marR="68580" marT="0" marB="0"/>
                </a:tc>
                <a:extLst>
                  <a:ext uri="{0D108BD9-81ED-4DB2-BD59-A6C34878D82A}">
                    <a16:rowId xmlns:a16="http://schemas.microsoft.com/office/drawing/2014/main" val="3932250536"/>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Ben je volgende week beschikbaar om hierop door te gaan?</a:t>
                      </a:r>
                    </a:p>
                  </a:txBody>
                  <a:tcPr marL="68580" marR="68580" marT="0" marB="0"/>
                </a:tc>
                <a:tc>
                  <a:txBody>
                    <a:bodyPr/>
                    <a:lstStyle/>
                    <a:p>
                      <a:pPr>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Are you free next week to continue this conversation?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4609840"/>
                  </a:ext>
                </a:extLst>
              </a:tr>
            </a:tbl>
          </a:graphicData>
        </a:graphic>
      </p:graphicFrame>
    </p:spTree>
    <p:extLst>
      <p:ext uri="{BB962C8B-B14F-4D97-AF65-F5344CB8AC3E}">
        <p14:creationId xmlns:p14="http://schemas.microsoft.com/office/powerpoint/2010/main" val="2235040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Ending</a:t>
            </a:r>
            <a:r>
              <a:rPr lang="nl-NL" sz="6000" dirty="0"/>
              <a:t> a meeting</a:t>
            </a:r>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2923865122"/>
              </p:ext>
            </p:extLst>
          </p:nvPr>
        </p:nvGraphicFramePr>
        <p:xfrm>
          <a:off x="2254422" y="1247887"/>
          <a:ext cx="8063470" cy="2204720"/>
        </p:xfrm>
        <a:graphic>
          <a:graphicData uri="http://schemas.openxmlformats.org/drawingml/2006/table">
            <a:tbl>
              <a:tblPr firstRow="1" bandRow="1">
                <a:tableStyleId>{5C22544A-7EE6-4342-B048-85BDC9FD1C3A}</a:tableStyleId>
              </a:tblPr>
              <a:tblGrid>
                <a:gridCol w="4031735">
                  <a:extLst>
                    <a:ext uri="{9D8B030D-6E8A-4147-A177-3AD203B41FA5}">
                      <a16:colId xmlns:a16="http://schemas.microsoft.com/office/drawing/2014/main" val="1223978072"/>
                    </a:ext>
                  </a:extLst>
                </a:gridCol>
                <a:gridCol w="4031735">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Bedankt voor uw hulp. Dag!</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Thanks</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help. Bye!</a:t>
                      </a:r>
                    </a:p>
                  </a:txBody>
                  <a:tcPr marL="68580" marR="68580" marT="0" marB="0"/>
                </a:tc>
                <a:extLst>
                  <a:ext uri="{0D108BD9-81ED-4DB2-BD59-A6C34878D82A}">
                    <a16:rowId xmlns:a16="http://schemas.microsoft.com/office/drawing/2014/main" val="3716580352"/>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Dan spreek ik u volgende week weer. Dag!</a:t>
                      </a:r>
                    </a:p>
                  </a:txBody>
                  <a:tcPr marL="68580" marR="68580" marT="0" marB="0"/>
                </a:tc>
                <a:tc>
                  <a:txBody>
                    <a:bodyPr/>
                    <a:lstStyle/>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I’ll</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speak</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dirty="0">
                          <a:effectLst/>
                          <a:latin typeface="Calibri" panose="020F0502020204030204" pitchFamily="34" charset="0"/>
                          <a:ea typeface="Calibri" panose="020F0502020204030204" pitchFamily="34" charset="0"/>
                          <a:cs typeface="Times New Roman" panose="02020603050405020304" pitchFamily="18" charset="0"/>
                        </a:rPr>
                        <a:t> next week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then</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Goodbye</a:t>
                      </a:r>
                      <a:r>
                        <a:rPr lang="nl-NL"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932250536"/>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Fijn u weer gesproken te hebben. Dag!</a:t>
                      </a:r>
                    </a:p>
                  </a:txBody>
                  <a:tcPr marL="68580" marR="68580" marT="0" marB="0"/>
                </a:tc>
                <a:tc>
                  <a:txBody>
                    <a:bodyPr/>
                    <a:lstStyle/>
                    <a:p>
                      <a:pPr>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Nice to speak to you again. Goodbye!</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4609840"/>
                  </a:ext>
                </a:extLst>
              </a:tr>
            </a:tbl>
          </a:graphicData>
        </a:graphic>
      </p:graphicFrame>
    </p:spTree>
    <p:extLst>
      <p:ext uri="{BB962C8B-B14F-4D97-AF65-F5344CB8AC3E}">
        <p14:creationId xmlns:p14="http://schemas.microsoft.com/office/powerpoint/2010/main" val="2214783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Invitations</a:t>
            </a:r>
            <a:endParaRPr lang="nl-NL" sz="6000" dirty="0"/>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3106679062"/>
              </p:ext>
            </p:extLst>
          </p:nvPr>
        </p:nvGraphicFramePr>
        <p:xfrm>
          <a:off x="2254422" y="1247887"/>
          <a:ext cx="9237362" cy="2573454"/>
        </p:xfrm>
        <a:graphic>
          <a:graphicData uri="http://schemas.openxmlformats.org/drawingml/2006/table">
            <a:tbl>
              <a:tblPr firstRow="1" bandRow="1">
                <a:tableStyleId>{5C22544A-7EE6-4342-B048-85BDC9FD1C3A}</a:tableStyleId>
              </a:tblPr>
              <a:tblGrid>
                <a:gridCol w="4618681">
                  <a:extLst>
                    <a:ext uri="{9D8B030D-6E8A-4147-A177-3AD203B41FA5}">
                      <a16:colId xmlns:a16="http://schemas.microsoft.com/office/drawing/2014/main" val="1223978072"/>
                    </a:ext>
                  </a:extLst>
                </a:gridCol>
                <a:gridCol w="4618681">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Ben je vrijdag beschikbaar?</a:t>
                      </a:r>
                    </a:p>
                  </a:txBody>
                  <a:tcPr marL="68580" marR="68580" marT="0" marB="0"/>
                </a:tc>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Are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dirty="0">
                          <a:effectLst/>
                          <a:latin typeface="Calibri" panose="020F0502020204030204" pitchFamily="34" charset="0"/>
                          <a:ea typeface="Calibri" panose="020F0502020204030204" pitchFamily="34" charset="0"/>
                          <a:cs typeface="Times New Roman" panose="02020603050405020304" pitchFamily="18" charset="0"/>
                        </a:rPr>
                        <a:t> free on Friday?</a:t>
                      </a:r>
                    </a:p>
                  </a:txBody>
                  <a:tcPr marL="68580" marR="68580" marT="0" marB="0"/>
                </a:tc>
                <a:extLst>
                  <a:ext uri="{0D108BD9-81ED-4DB2-BD59-A6C34878D82A}">
                    <a16:rowId xmlns:a16="http://schemas.microsoft.com/office/drawing/2014/main" val="4184376209"/>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Zou je het leuk vinden om bij me te komen eten?</a:t>
                      </a:r>
                    </a:p>
                  </a:txBody>
                  <a:tcPr marL="68580" marR="68580" marT="0" marB="0"/>
                </a:tc>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Would</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like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come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my</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house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dinner</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32213984"/>
                  </a:ext>
                </a:extLst>
              </a:tr>
              <a:tr h="640080">
                <a:tc>
                  <a:txBody>
                    <a:bodyPr/>
                    <a:lstStyle/>
                    <a:p>
                      <a:pPr>
                        <a:spcAft>
                          <a:spcPts val="0"/>
                        </a:spcAft>
                      </a:pPr>
                      <a:r>
                        <a:rPr lang="en-US" sz="2400" dirty="0" err="1">
                          <a:effectLst/>
                          <a:latin typeface="Calibri" panose="020F0502020204030204" pitchFamily="34" charset="0"/>
                          <a:ea typeface="Calibri" panose="020F0502020204030204" pitchFamily="34" charset="0"/>
                          <a:cs typeface="Times New Roman" panose="02020603050405020304" pitchFamily="18" charset="0"/>
                        </a:rPr>
                        <a:t>Heb</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je</a:t>
                      </a:r>
                      <a:r>
                        <a:rPr lang="en-US" sz="2400" dirty="0">
                          <a:effectLst/>
                          <a:latin typeface="Calibri" panose="020F0502020204030204" pitchFamily="34" charset="0"/>
                          <a:ea typeface="Calibri" panose="020F0502020204030204" pitchFamily="34" charset="0"/>
                          <a:cs typeface="Times New Roman" panose="02020603050405020304" pitchFamily="18" charset="0"/>
                        </a:rPr>
                        <a:t> zin om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een</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biertje</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te</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doen</a:t>
                      </a:r>
                      <a:r>
                        <a:rPr lang="en-US" sz="2400" dirty="0">
                          <a:effectLst/>
                          <a:latin typeface="Calibri" panose="020F0502020204030204" pitchFamily="34" charset="0"/>
                          <a:ea typeface="Calibri" panose="020F0502020204030204" pitchFamily="34" charset="0"/>
                          <a:cs typeface="Times New Roman" panose="02020603050405020304" pitchFamily="18" charset="0"/>
                        </a:rPr>
                        <a:t>?</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Do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dirty="0">
                          <a:effectLst/>
                          <a:latin typeface="Calibri" panose="020F0502020204030204" pitchFamily="34" charset="0"/>
                          <a:ea typeface="Calibri" panose="020F0502020204030204" pitchFamily="34" charset="0"/>
                          <a:cs typeface="Times New Roman" panose="02020603050405020304" pitchFamily="18" charset="0"/>
                        </a:rPr>
                        <a:t> fancy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going</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dirty="0">
                          <a:effectLst/>
                          <a:latin typeface="Calibri" panose="020F0502020204030204" pitchFamily="34" charset="0"/>
                          <a:ea typeface="Calibri" panose="020F0502020204030204" pitchFamily="34" charset="0"/>
                          <a:cs typeface="Times New Roman" panose="02020603050405020304" pitchFamily="18" charset="0"/>
                        </a:rPr>
                        <a:t> a pint?</a:t>
                      </a:r>
                    </a:p>
                  </a:txBody>
                  <a:tcPr marL="68580" marR="68580" marT="0" marB="0"/>
                </a:tc>
                <a:extLst>
                  <a:ext uri="{0D108BD9-81ED-4DB2-BD59-A6C34878D82A}">
                    <a16:rowId xmlns:a16="http://schemas.microsoft.com/office/drawing/2014/main" val="4213949817"/>
                  </a:ext>
                </a:extLst>
              </a:tr>
              <a:tr h="460174">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Heb je zin om uit eten te gaan?</a:t>
                      </a:r>
                    </a:p>
                  </a:txBody>
                  <a:tcPr marL="68580" marR="68580" marT="0" marB="0"/>
                </a:tc>
                <a:tc>
                  <a:txBody>
                    <a:bodyPr/>
                    <a:lstStyle/>
                    <a:p>
                      <a:pPr>
                        <a:spcAft>
                          <a:spcPts val="0"/>
                        </a:spcAft>
                      </a:pPr>
                      <a:r>
                        <a:rPr lang="en-US" sz="2400" i="0" dirty="0">
                          <a:effectLst/>
                          <a:latin typeface="Calibri" panose="020F0502020204030204" pitchFamily="34" charset="0"/>
                          <a:ea typeface="Calibri" panose="020F0502020204030204" pitchFamily="34" charset="0"/>
                          <a:cs typeface="Times New Roman" panose="02020603050405020304" pitchFamily="18" charset="0"/>
                        </a:rPr>
                        <a:t>Are you up for dinner?</a:t>
                      </a:r>
                      <a:endParaRPr lang="nl-NL" sz="24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6580352"/>
                  </a:ext>
                </a:extLst>
              </a:tr>
            </a:tbl>
          </a:graphicData>
        </a:graphic>
      </p:graphicFrame>
    </p:spTree>
    <p:extLst>
      <p:ext uri="{BB962C8B-B14F-4D97-AF65-F5344CB8AC3E}">
        <p14:creationId xmlns:p14="http://schemas.microsoft.com/office/powerpoint/2010/main" val="3435193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Accepting</a:t>
            </a:r>
            <a:r>
              <a:rPr lang="nl-NL" sz="6000" dirty="0"/>
              <a:t>/</a:t>
            </a:r>
            <a:r>
              <a:rPr lang="nl-NL" sz="6000" dirty="0" err="1"/>
              <a:t>declining</a:t>
            </a:r>
            <a:r>
              <a:rPr lang="nl-NL" sz="6000" dirty="0"/>
              <a:t> </a:t>
            </a:r>
            <a:r>
              <a:rPr lang="nl-NL" sz="6000" dirty="0" err="1"/>
              <a:t>Invitations</a:t>
            </a:r>
            <a:endParaRPr lang="nl-NL" sz="6000" dirty="0"/>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890798855"/>
              </p:ext>
            </p:extLst>
          </p:nvPr>
        </p:nvGraphicFramePr>
        <p:xfrm>
          <a:off x="2254422" y="1247887"/>
          <a:ext cx="9237362" cy="3667760"/>
        </p:xfrm>
        <a:graphic>
          <a:graphicData uri="http://schemas.openxmlformats.org/drawingml/2006/table">
            <a:tbl>
              <a:tblPr firstRow="1" bandRow="1">
                <a:tableStyleId>{5C22544A-7EE6-4342-B048-85BDC9FD1C3A}</a:tableStyleId>
              </a:tblPr>
              <a:tblGrid>
                <a:gridCol w="4618681">
                  <a:extLst>
                    <a:ext uri="{9D8B030D-6E8A-4147-A177-3AD203B41FA5}">
                      <a16:colId xmlns:a16="http://schemas.microsoft.com/office/drawing/2014/main" val="1223978072"/>
                    </a:ext>
                  </a:extLst>
                </a:gridCol>
                <a:gridCol w="4618681">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Ja, ik zou dolgraag een biertje willen!</a:t>
                      </a:r>
                    </a:p>
                  </a:txBody>
                  <a:tcPr marL="68580" marR="68580" marT="0" marB="0"/>
                </a:tc>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Yes,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I’d</a:t>
                      </a:r>
                      <a:r>
                        <a:rPr lang="nl-NL" sz="2400" dirty="0">
                          <a:effectLst/>
                          <a:latin typeface="Calibri" panose="020F0502020204030204" pitchFamily="34" charset="0"/>
                          <a:ea typeface="Calibri" panose="020F0502020204030204" pitchFamily="34" charset="0"/>
                          <a:cs typeface="Times New Roman" panose="02020603050405020304" pitchFamily="18" charset="0"/>
                        </a:rPr>
                        <a:t> love a pint!</a:t>
                      </a:r>
                    </a:p>
                  </a:txBody>
                  <a:tcPr marL="68580" marR="68580" marT="0" marB="0"/>
                </a:tc>
                <a:extLst>
                  <a:ext uri="{0D108BD9-81ED-4DB2-BD59-A6C34878D82A}">
                    <a16:rowId xmlns:a16="http://schemas.microsoft.com/office/drawing/2014/main" val="4184376209"/>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Klinkt goed!</a:t>
                      </a:r>
                    </a:p>
                  </a:txBody>
                  <a:tcPr marL="68580" marR="68580" marT="0" marB="0"/>
                </a:tc>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Sounds </a:t>
                      </a: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great</a:t>
                      </a:r>
                      <a:r>
                        <a:rPr lang="nl-NL" sz="2400" i="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32213984"/>
                  </a:ext>
                </a:extLst>
              </a:tr>
              <a:tr h="640080">
                <a:tc>
                  <a:txBody>
                    <a:bodyPr/>
                    <a:lstStyle/>
                    <a:p>
                      <a:pPr>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Ja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graag</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Yes, I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would</a:t>
                      </a:r>
                      <a:r>
                        <a:rPr lang="nl-NL" sz="2400" dirty="0">
                          <a:effectLst/>
                          <a:latin typeface="Calibri" panose="020F0502020204030204" pitchFamily="34" charset="0"/>
                          <a:ea typeface="Calibri" panose="020F0502020204030204" pitchFamily="34" charset="0"/>
                          <a:cs typeface="Times New Roman" panose="02020603050405020304" pitchFamily="18" charset="0"/>
                        </a:rPr>
                        <a:t> love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to</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nl-NL" sz="2400"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would</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be</a:t>
                      </a: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r>
                        <a:rPr lang="nl-NL" sz="2400" dirty="0" err="1">
                          <a:effectLst/>
                          <a:latin typeface="Calibri" panose="020F0502020204030204" pitchFamily="34" charset="0"/>
                          <a:ea typeface="Calibri" panose="020F0502020204030204" pitchFamily="34" charset="0"/>
                          <a:cs typeface="Times New Roman" panose="02020603050405020304" pitchFamily="18" charset="0"/>
                        </a:rPr>
                        <a:t>lovely</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3949817"/>
                  </a:ext>
                </a:extLst>
              </a:tr>
              <a:tr h="460174">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zou wel willen, maar ik heb al met een vriend afgesproken.</a:t>
                      </a:r>
                    </a:p>
                  </a:txBody>
                  <a:tcPr marL="68580" marR="68580" marT="0" marB="0"/>
                </a:tc>
                <a:tc>
                  <a:txBody>
                    <a:bodyPr/>
                    <a:lstStyle/>
                    <a:p>
                      <a:pPr>
                        <a:spcAft>
                          <a:spcPts val="0"/>
                        </a:spcAft>
                      </a:pPr>
                      <a:r>
                        <a:rPr lang="en-US" sz="2400" i="0" dirty="0">
                          <a:effectLst/>
                          <a:latin typeface="Calibri" panose="020F0502020204030204" pitchFamily="34" charset="0"/>
                          <a:ea typeface="Calibri" panose="020F0502020204030204" pitchFamily="34" charset="0"/>
                          <a:cs typeface="Times New Roman" panose="02020603050405020304" pitchFamily="18" charset="0"/>
                        </a:rPr>
                        <a:t>I’d like to, but I’m meeting a friend.</a:t>
                      </a:r>
                      <a:endParaRPr lang="nl-NL" sz="24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6580352"/>
                  </a:ext>
                </a:extLst>
              </a:tr>
              <a:tr h="370840">
                <a:tc>
                  <a:txBody>
                    <a:bodyPr/>
                    <a:lstStyle/>
                    <a:p>
                      <a:pPr>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Dat zou ik leuk vinden, maar ik heb een druk weekend voor de boeg.</a:t>
                      </a:r>
                    </a:p>
                  </a:txBody>
                  <a:tcPr marL="68580" marR="68580" marT="0" marB="0"/>
                </a:tc>
                <a:tc>
                  <a:txBody>
                    <a:bodyPr/>
                    <a:lstStyle/>
                    <a:p>
                      <a:pPr>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I’d love to but I’m really busy this weekend.</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2250536"/>
                  </a:ext>
                </a:extLst>
              </a:tr>
            </a:tbl>
          </a:graphicData>
        </a:graphic>
      </p:graphicFrame>
    </p:spTree>
    <p:extLst>
      <p:ext uri="{BB962C8B-B14F-4D97-AF65-F5344CB8AC3E}">
        <p14:creationId xmlns:p14="http://schemas.microsoft.com/office/powerpoint/2010/main" val="3379047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a:t>Language </a:t>
            </a:r>
            <a:r>
              <a:rPr lang="nl-NL" dirty="0" err="1"/>
              <a:t>practice</a:t>
            </a:r>
            <a:endParaRPr lang="nl-NL" dirty="0"/>
          </a:p>
        </p:txBody>
      </p:sp>
    </p:spTree>
    <p:extLst>
      <p:ext uri="{BB962C8B-B14F-4D97-AF65-F5344CB8AC3E}">
        <p14:creationId xmlns:p14="http://schemas.microsoft.com/office/powerpoint/2010/main" val="1573176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Meeting </a:t>
            </a:r>
            <a:r>
              <a:rPr lang="nl-NL" sz="6000" dirty="0" err="1"/>
              <a:t>people</a:t>
            </a:r>
            <a:endParaRPr lang="nl-NL" sz="6000" dirty="0"/>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ext uri="{D42A27DB-BD31-4B8C-83A1-F6EECF244321}">
                <p14:modId xmlns:p14="http://schemas.microsoft.com/office/powerpoint/2010/main" val="2789299670"/>
              </p:ext>
            </p:extLst>
          </p:nvPr>
        </p:nvGraphicFramePr>
        <p:xfrm>
          <a:off x="2254422" y="1247887"/>
          <a:ext cx="9237362" cy="4699000"/>
        </p:xfrm>
        <a:graphic>
          <a:graphicData uri="http://schemas.openxmlformats.org/drawingml/2006/table">
            <a:tbl>
              <a:tblPr firstRow="1" bandRow="1">
                <a:tableStyleId>{5C22544A-7EE6-4342-B048-85BDC9FD1C3A}</a:tableStyleId>
              </a:tblPr>
              <a:tblGrid>
                <a:gridCol w="4739502">
                  <a:extLst>
                    <a:ext uri="{9D8B030D-6E8A-4147-A177-3AD203B41FA5}">
                      <a16:colId xmlns:a16="http://schemas.microsoft.com/office/drawing/2014/main" val="1223978072"/>
                    </a:ext>
                  </a:extLst>
                </a:gridCol>
                <a:gridCol w="4497860">
                  <a:extLst>
                    <a:ext uri="{9D8B030D-6E8A-4147-A177-3AD203B41FA5}">
                      <a16:colId xmlns:a16="http://schemas.microsoft.com/office/drawing/2014/main" val="3751572771"/>
                    </a:ext>
                  </a:extLst>
                </a:gridCol>
              </a:tblGrid>
              <a:tr h="370840">
                <a:tc>
                  <a:txBody>
                    <a:bodyPr/>
                    <a:lstStyle/>
                    <a:p>
                      <a:pPr>
                        <a:spcAft>
                          <a:spcPts val="0"/>
                        </a:spcAft>
                      </a:pPr>
                      <a:r>
                        <a:rPr lang="nl-NL" sz="2000" i="0" dirty="0">
                          <a:effectLst/>
                          <a:latin typeface="Calibri" panose="020F0502020204030204" pitchFamily="34" charset="0"/>
                          <a:ea typeface="Calibri" panose="020F0502020204030204" pitchFamily="34" charset="0"/>
                          <a:cs typeface="Times New Roman" panose="02020603050405020304" pitchFamily="18" charset="0"/>
                        </a:rPr>
                        <a:t>A</a:t>
                      </a:r>
                    </a:p>
                  </a:txBody>
                  <a:tcPr marL="68580" marR="68580" marT="0" marB="0"/>
                </a:tc>
                <a:tc>
                  <a:txBody>
                    <a:bodyPr/>
                    <a:lstStyle/>
                    <a:p>
                      <a:pPr>
                        <a:spcAft>
                          <a:spcPts val="0"/>
                        </a:spcAft>
                      </a:pPr>
                      <a:r>
                        <a:rPr lang="nl-NL" sz="2000" i="1" dirty="0">
                          <a:effectLst/>
                          <a:latin typeface="Calibri" panose="020F0502020204030204" pitchFamily="34" charset="0"/>
                          <a:ea typeface="Calibri" panose="020F0502020204030204" pitchFamily="34" charset="0"/>
                          <a:cs typeface="Times New Roman" panose="02020603050405020304" pitchFamily="18" charset="0"/>
                        </a:rPr>
                        <a:t>B</a:t>
                      </a:r>
                    </a:p>
                  </a:txBody>
                  <a:tcPr marL="68580" marR="68580" marT="0" marB="0"/>
                </a:tc>
                <a:extLst>
                  <a:ext uri="{0D108BD9-81ED-4DB2-BD59-A6C34878D82A}">
                    <a16:rowId xmlns:a16="http://schemas.microsoft.com/office/drawing/2014/main" val="3226422701"/>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Goedemorgen</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Goedemorgen</a:t>
                      </a:r>
                    </a:p>
                  </a:txBody>
                  <a:tcPr marL="68580" marR="68580" marT="0" marB="0"/>
                </a:tc>
                <a:extLst>
                  <a:ext uri="{0D108BD9-81ED-4DB2-BD59-A6C34878D82A}">
                    <a16:rowId xmlns:a16="http://schemas.microsoft.com/office/drawing/2014/main" val="4184376209"/>
                  </a:ext>
                </a:extLst>
              </a:tr>
              <a:tr h="5622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Het weer is prachtig, niet?</a:t>
                      </a:r>
                    </a:p>
                    <a:p>
                      <a:pPr>
                        <a:spcAft>
                          <a:spcPts val="0"/>
                        </a:spcAft>
                      </a:pPr>
                      <a:endParaRPr lang="nl-NL" sz="24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Ja het is prachtig vandaag</a:t>
                      </a:r>
                    </a:p>
                  </a:txBody>
                  <a:tcPr marL="68580" marR="68580" marT="0" marB="0"/>
                </a:tc>
                <a:extLst>
                  <a:ext uri="{0D108BD9-81ED-4DB2-BD59-A6C34878D82A}">
                    <a16:rowId xmlns:a16="http://schemas.microsoft.com/office/drawing/2014/main" val="432213984"/>
                  </a:ext>
                </a:extLst>
              </a:tr>
              <a:tr h="64008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Waar kom je vandaan?</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Ik kom uit Frankrijk</a:t>
                      </a:r>
                    </a:p>
                  </a:txBody>
                  <a:tcPr marL="68580" marR="68580" marT="0" marB="0"/>
                </a:tc>
                <a:extLst>
                  <a:ext uri="{0D108BD9-81ED-4DB2-BD59-A6C34878D82A}">
                    <a16:rowId xmlns:a16="http://schemas.microsoft.com/office/drawing/2014/main" val="4213949817"/>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Heb je het naar je zin in Nederland</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Ja ik heb het enorm naar mijn zin</a:t>
                      </a:r>
                    </a:p>
                  </a:txBody>
                  <a:tcPr marL="68580" marR="68580" marT="0" marB="0"/>
                </a:tc>
                <a:extLst>
                  <a:ext uri="{0D108BD9-81ED-4DB2-BD59-A6C34878D82A}">
                    <a16:rowId xmlns:a16="http://schemas.microsoft.com/office/drawing/2014/main" val="3716580352"/>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Wat voor werk doe je?</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Ik werk in een supermarkt</a:t>
                      </a:r>
                    </a:p>
                  </a:txBody>
                  <a:tcPr marL="68580" marR="68580" marT="0" marB="0"/>
                </a:tc>
                <a:extLst>
                  <a:ext uri="{0D108BD9-81ED-4DB2-BD59-A6C34878D82A}">
                    <a16:rowId xmlns:a16="http://schemas.microsoft.com/office/drawing/2014/main" val="3932250536"/>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Hoe lang werk je er al?</a:t>
                      </a:r>
                    </a:p>
                  </a:txBody>
                  <a:tcPr marL="68580" marR="68580" marT="0" marB="0"/>
                </a:tc>
                <a:tc>
                  <a:txBody>
                    <a:bodyPr/>
                    <a:lstStyle/>
                    <a:p>
                      <a:pPr>
                        <a:spcAft>
                          <a:spcPts val="0"/>
                        </a:spcAft>
                      </a:pPr>
                      <a:r>
                        <a:rPr lang="en-US" sz="2400" i="1" dirty="0" err="1">
                          <a:effectLst/>
                          <a:latin typeface="Calibri" panose="020F0502020204030204" pitchFamily="34" charset="0"/>
                          <a:ea typeface="Calibri" panose="020F0502020204030204" pitchFamily="34" charset="0"/>
                          <a:cs typeface="Times New Roman" panose="02020603050405020304" pitchFamily="18" charset="0"/>
                        </a:rPr>
                        <a:t>Ik</a:t>
                      </a:r>
                      <a:r>
                        <a:rPr lang="en-US" sz="2400" i="1" dirty="0">
                          <a:effectLst/>
                          <a:latin typeface="Calibri" panose="020F0502020204030204" pitchFamily="34" charset="0"/>
                          <a:ea typeface="Calibri" panose="020F0502020204030204" pitchFamily="34" charset="0"/>
                          <a:cs typeface="Times New Roman" panose="02020603050405020304" pitchFamily="18" charset="0"/>
                        </a:rPr>
                        <a:t> </a:t>
                      </a:r>
                      <a:r>
                        <a:rPr lang="en-US" sz="2400" i="1" dirty="0" err="1">
                          <a:effectLst/>
                          <a:latin typeface="Calibri" panose="020F0502020204030204" pitchFamily="34" charset="0"/>
                          <a:ea typeface="Calibri" panose="020F0502020204030204" pitchFamily="34" charset="0"/>
                          <a:cs typeface="Times New Roman" panose="02020603050405020304" pitchFamily="18" charset="0"/>
                        </a:rPr>
                        <a:t>werk</a:t>
                      </a:r>
                      <a:r>
                        <a:rPr lang="en-US" sz="2400" i="1" dirty="0">
                          <a:effectLst/>
                          <a:latin typeface="Calibri" panose="020F0502020204030204" pitchFamily="34" charset="0"/>
                          <a:ea typeface="Calibri" panose="020F0502020204030204" pitchFamily="34" charset="0"/>
                          <a:cs typeface="Times New Roman" panose="02020603050405020304" pitchFamily="18" charset="0"/>
                        </a:rPr>
                        <a:t> </a:t>
                      </a:r>
                      <a:r>
                        <a:rPr lang="en-US" sz="2400" i="1" dirty="0" err="1">
                          <a:effectLst/>
                          <a:latin typeface="Calibri" panose="020F0502020204030204" pitchFamily="34" charset="0"/>
                          <a:ea typeface="Calibri" panose="020F0502020204030204" pitchFamily="34" charset="0"/>
                          <a:cs typeface="Times New Roman" panose="02020603050405020304" pitchFamily="18" charset="0"/>
                        </a:rPr>
                        <a:t>hier</a:t>
                      </a:r>
                      <a:r>
                        <a:rPr lang="en-US" sz="2400" i="1" dirty="0">
                          <a:effectLst/>
                          <a:latin typeface="Calibri" panose="020F0502020204030204" pitchFamily="34" charset="0"/>
                          <a:ea typeface="Calibri" panose="020F0502020204030204" pitchFamily="34" charset="0"/>
                          <a:cs typeface="Times New Roman" panose="02020603050405020304" pitchFamily="18" charset="0"/>
                        </a:rPr>
                        <a:t> al 2 </a:t>
                      </a:r>
                      <a:r>
                        <a:rPr lang="en-US" sz="2400" i="1" dirty="0" err="1">
                          <a:effectLst/>
                          <a:latin typeface="Calibri" panose="020F0502020204030204" pitchFamily="34" charset="0"/>
                          <a:ea typeface="Calibri" panose="020F0502020204030204" pitchFamily="34" charset="0"/>
                          <a:cs typeface="Times New Roman" panose="02020603050405020304" pitchFamily="18" charset="0"/>
                        </a:rPr>
                        <a:t>jaar</a:t>
                      </a:r>
                      <a:endParaRPr lang="nl-NL" sz="24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4609840"/>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Op welke afdeling werk je?</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Vakken vullen (stock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shelves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970864009"/>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Zin om een biertje te doen?</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Nu? Ik moet nu gaan werken.</a:t>
                      </a:r>
                    </a:p>
                  </a:txBody>
                  <a:tcPr marL="68580" marR="68580" marT="0" marB="0"/>
                </a:tc>
                <a:extLst>
                  <a:ext uri="{0D108BD9-81ED-4DB2-BD59-A6C34878D82A}">
                    <a16:rowId xmlns:a16="http://schemas.microsoft.com/office/drawing/2014/main" val="3127882238"/>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Heb je vrijdag tijd?</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Nee, helaas. Ik heb het erg druk dit weekend.</a:t>
                      </a:r>
                    </a:p>
                  </a:txBody>
                  <a:tcPr marL="68580" marR="68580" marT="0" marB="0"/>
                </a:tc>
                <a:extLst>
                  <a:ext uri="{0D108BD9-81ED-4DB2-BD59-A6C34878D82A}">
                    <a16:rowId xmlns:a16="http://schemas.microsoft.com/office/drawing/2014/main" val="2849687704"/>
                  </a:ext>
                </a:extLst>
              </a:tr>
            </a:tbl>
          </a:graphicData>
        </a:graphic>
      </p:graphicFrame>
    </p:spTree>
    <p:extLst>
      <p:ext uri="{BB962C8B-B14F-4D97-AF65-F5344CB8AC3E}">
        <p14:creationId xmlns:p14="http://schemas.microsoft.com/office/powerpoint/2010/main" val="2694100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a:t>A bit of </a:t>
            </a:r>
            <a:r>
              <a:rPr lang="nl-NL" dirty="0" err="1"/>
              <a:t>grammar</a:t>
            </a:r>
            <a:endParaRPr lang="nl-NL" sz="6000" dirty="0"/>
          </a:p>
        </p:txBody>
      </p:sp>
    </p:spTree>
    <p:extLst>
      <p:ext uri="{BB962C8B-B14F-4D97-AF65-F5344CB8AC3E}">
        <p14:creationId xmlns:p14="http://schemas.microsoft.com/office/powerpoint/2010/main" val="2878254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Q&amp;A </a:t>
            </a:r>
            <a:r>
              <a:rPr lang="nl-NL" sz="2400" dirty="0" err="1"/>
              <a:t>with</a:t>
            </a:r>
            <a:r>
              <a:rPr lang="nl-NL" sz="2400" dirty="0"/>
              <a:t> </a:t>
            </a:r>
            <a:r>
              <a:rPr lang="nl-NL" sz="2400" dirty="0" err="1"/>
              <a:t>your</a:t>
            </a:r>
            <a:r>
              <a:rPr lang="nl-NL" sz="2400" dirty="0"/>
              <a:t> </a:t>
            </a:r>
            <a:r>
              <a:rPr lang="nl-NL" sz="2400" dirty="0" err="1"/>
              <a:t>conversation</a:t>
            </a:r>
            <a:r>
              <a:rPr lang="nl-NL" sz="2400" dirty="0"/>
              <a:t> partner</a:t>
            </a:r>
          </a:p>
          <a:p>
            <a:pPr marL="342900" indent="-342900">
              <a:lnSpc>
                <a:spcPct val="100000"/>
              </a:lnSpc>
              <a:buFont typeface="Arial" panose="020B0604020202020204" pitchFamily="34" charset="0"/>
              <a:buChar char="•"/>
            </a:pPr>
            <a:r>
              <a:rPr lang="nl-NL" sz="2400" dirty="0"/>
              <a:t>Vraag wat zijn/haar hobby’s/sport zijn</a:t>
            </a:r>
          </a:p>
          <a:p>
            <a:pPr marL="342900" indent="-342900">
              <a:lnSpc>
                <a:spcPct val="100000"/>
              </a:lnSpc>
              <a:buFont typeface="Arial" panose="020B0604020202020204" pitchFamily="34" charset="0"/>
              <a:buChar char="•"/>
            </a:pPr>
            <a:r>
              <a:rPr lang="nl-NL" sz="2400" dirty="0"/>
              <a:t>Vraag waar en wanneer hij/zij de hobby’s/sport doet</a:t>
            </a:r>
          </a:p>
          <a:p>
            <a:pPr marL="342900" indent="-342900">
              <a:lnSpc>
                <a:spcPct val="100000"/>
              </a:lnSpc>
              <a:buFont typeface="Arial" panose="020B0604020202020204" pitchFamily="34" charset="0"/>
              <a:buChar char="•"/>
            </a:pPr>
            <a:r>
              <a:rPr lang="nl-NL" sz="2400" dirty="0"/>
              <a:t>Vraag waarom hij/zij hiervoor heeft gekozen</a:t>
            </a:r>
          </a:p>
          <a:p>
            <a:pPr marL="342900" indent="-342900">
              <a:lnSpc>
                <a:spcPct val="100000"/>
              </a:lnSpc>
              <a:buFont typeface="Arial" panose="020B0604020202020204" pitchFamily="34" charset="0"/>
              <a:buChar char="•"/>
            </a:pPr>
            <a:r>
              <a:rPr lang="nl-NL" sz="2400" dirty="0"/>
              <a:t>Vraag hoe lang hij/zij de hobby/sport al doet.</a:t>
            </a:r>
          </a:p>
          <a:p>
            <a:pPr marL="342900" indent="-342900">
              <a:lnSpc>
                <a:spcPct val="100000"/>
              </a:lnSpc>
              <a:buFont typeface="Arial" panose="020B0604020202020204" pitchFamily="34" charset="0"/>
              <a:buChar char="•"/>
            </a:pPr>
            <a:r>
              <a:rPr lang="nl-NL" sz="2400" dirty="0"/>
              <a:t>Vraag om een leuke anekdote over de hobby/sport.</a:t>
            </a: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Conversation</a:t>
            </a:r>
            <a:r>
              <a:rPr lang="nl-NL" sz="6000" dirty="0"/>
              <a:t> </a:t>
            </a:r>
            <a:r>
              <a:rPr lang="nl-NL" sz="6000" dirty="0" err="1"/>
              <a:t>about</a:t>
            </a:r>
            <a:r>
              <a:rPr lang="nl-NL" sz="6000" dirty="0"/>
              <a:t> </a:t>
            </a:r>
            <a:r>
              <a:rPr lang="nl-NL" sz="6000" dirty="0" err="1"/>
              <a:t>hobbies</a:t>
            </a:r>
            <a:endParaRPr lang="nl-NL" sz="6000" dirty="0"/>
          </a:p>
        </p:txBody>
      </p:sp>
    </p:spTree>
    <p:extLst>
      <p:ext uri="{BB962C8B-B14F-4D97-AF65-F5344CB8AC3E}">
        <p14:creationId xmlns:p14="http://schemas.microsoft.com/office/powerpoint/2010/main" val="4051666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a:t>Complimenten en beledigingen</a:t>
            </a:r>
          </a:p>
        </p:txBody>
      </p:sp>
    </p:spTree>
    <p:extLst>
      <p:ext uri="{BB962C8B-B14F-4D97-AF65-F5344CB8AC3E}">
        <p14:creationId xmlns:p14="http://schemas.microsoft.com/office/powerpoint/2010/main" val="10562445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Complimenten geven en krijgen</a:t>
            </a:r>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nvPr>
        </p:nvGraphicFramePr>
        <p:xfrm>
          <a:off x="2254422" y="1247886"/>
          <a:ext cx="9237362" cy="5443093"/>
        </p:xfrm>
        <a:graphic>
          <a:graphicData uri="http://schemas.openxmlformats.org/drawingml/2006/table">
            <a:tbl>
              <a:tblPr firstRow="1" bandRow="1">
                <a:tableStyleId>{5C22544A-7EE6-4342-B048-85BDC9FD1C3A}</a:tableStyleId>
              </a:tblPr>
              <a:tblGrid>
                <a:gridCol w="4739502">
                  <a:extLst>
                    <a:ext uri="{9D8B030D-6E8A-4147-A177-3AD203B41FA5}">
                      <a16:colId xmlns:a16="http://schemas.microsoft.com/office/drawing/2014/main" val="1223978072"/>
                    </a:ext>
                  </a:extLst>
                </a:gridCol>
                <a:gridCol w="4497860">
                  <a:extLst>
                    <a:ext uri="{9D8B030D-6E8A-4147-A177-3AD203B41FA5}">
                      <a16:colId xmlns:a16="http://schemas.microsoft.com/office/drawing/2014/main" val="3751572771"/>
                    </a:ext>
                  </a:extLst>
                </a:gridCol>
              </a:tblGrid>
              <a:tr h="395974">
                <a:tc>
                  <a:txBody>
                    <a:bodyPr/>
                    <a:lstStyle/>
                    <a:p>
                      <a:pPr>
                        <a:spcAft>
                          <a:spcPts val="0"/>
                        </a:spcAft>
                      </a:pPr>
                      <a:r>
                        <a:rPr lang="nl-NL" sz="2000" i="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i="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heb met plezier naar je presentatie gekeken.</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enjoyed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watching</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presentation</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84376209"/>
                  </a:ext>
                </a:extLst>
              </a:tr>
              <a:tr h="536901">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vind je schoenen zo leuk!</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really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like/love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new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shoes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32213984"/>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Jouw tekeningen zijn indrukwekkend.</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drawings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are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impressive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213949817"/>
                  </a:ext>
                </a:extLst>
              </a:tr>
              <a:tr h="604718">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Bedankt, dat is erg aardig.</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very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nice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of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716580352"/>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Bedankt! Ik heb ze al een hele poos.</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I’ve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had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them</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for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ages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though</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932250536"/>
                  </a:ext>
                </a:extLst>
              </a:tr>
              <a:tr h="78110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Dat is heel aardig van je, hoewel Lucy enorm geholpen heeft.</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very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kind of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although</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Lucy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helped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me loads.</a:t>
                      </a:r>
                    </a:p>
                  </a:txBody>
                  <a:tcPr marL="68580" marR="68580" marT="0" marB="0"/>
                </a:tc>
                <a:extLst>
                  <a:ext uri="{0D108BD9-81ED-4DB2-BD59-A6C34878D82A}">
                    <a16:rowId xmlns:a16="http://schemas.microsoft.com/office/drawing/2014/main" val="3036972156"/>
                  </a:ext>
                </a:extLst>
              </a:tr>
              <a:tr h="781100">
                <a:tc>
                  <a:txBody>
                    <a:bodyPr/>
                    <a:lstStyle/>
                    <a:p>
                      <a:pPr>
                        <a:spcAft>
                          <a:spcPts val="0"/>
                        </a:spcAft>
                      </a:pPr>
                      <a:r>
                        <a:rPr lang="nl-NL" sz="2400" i="0" dirty="0" err="1">
                          <a:effectLst/>
                          <a:latin typeface="Calibri" panose="020F0502020204030204" pitchFamily="34" charset="0"/>
                          <a:ea typeface="Calibri" panose="020F0502020204030204" pitchFamily="34" charset="0"/>
                          <a:cs typeface="Times New Roman" panose="02020603050405020304" pitchFamily="18" charset="0"/>
                        </a:rPr>
                        <a:t>Dankje</a:t>
                      </a:r>
                      <a:r>
                        <a:rPr lang="nl-NL" sz="2400" i="0" dirty="0">
                          <a:effectLst/>
                          <a:latin typeface="Calibri" panose="020F0502020204030204" pitchFamily="34" charset="0"/>
                          <a:ea typeface="Calibri" panose="020F0502020204030204" pitchFamily="34" charset="0"/>
                          <a:cs typeface="Times New Roman" panose="02020603050405020304" pitchFamily="18" charset="0"/>
                        </a:rPr>
                        <a:t>, dat stel ik op prijs.</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Thank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appreciate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727456180"/>
                  </a:ext>
                </a:extLst>
              </a:tr>
            </a:tbl>
          </a:graphicData>
        </a:graphic>
      </p:graphicFrame>
    </p:spTree>
    <p:extLst>
      <p:ext uri="{BB962C8B-B14F-4D97-AF65-F5344CB8AC3E}">
        <p14:creationId xmlns:p14="http://schemas.microsoft.com/office/powerpoint/2010/main" val="2888199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457200" indent="-457200">
              <a:lnSpc>
                <a:spcPct val="100000"/>
              </a:lnSpc>
              <a:buFont typeface="+mj-lt"/>
              <a:buAutoNum type="arabicPeriod"/>
            </a:pPr>
            <a:endParaRPr lang="nl-NL" sz="2400" dirty="0"/>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904718"/>
          </a:xfrm>
        </p:spPr>
        <p:txBody>
          <a:bodyPr>
            <a:normAutofit/>
          </a:bodyPr>
          <a:lstStyle/>
          <a:p>
            <a:r>
              <a:rPr lang="nl-NL" sz="6000" dirty="0" err="1"/>
              <a:t>Insults</a:t>
            </a:r>
            <a:r>
              <a:rPr lang="nl-NL" sz="6000" dirty="0"/>
              <a:t> (beledigingen)</a:t>
            </a:r>
          </a:p>
        </p:txBody>
      </p:sp>
      <p:graphicFrame>
        <p:nvGraphicFramePr>
          <p:cNvPr id="3" name="Tabel 2">
            <a:extLst>
              <a:ext uri="{FF2B5EF4-FFF2-40B4-BE49-F238E27FC236}">
                <a16:creationId xmlns:a16="http://schemas.microsoft.com/office/drawing/2014/main" id="{221FC467-5035-D843-B579-300B88B2E281}"/>
              </a:ext>
            </a:extLst>
          </p:cNvPr>
          <p:cNvGraphicFramePr>
            <a:graphicFrameLocks noGrp="1"/>
          </p:cNvGraphicFramePr>
          <p:nvPr>
            <p:extLst/>
          </p:nvPr>
        </p:nvGraphicFramePr>
        <p:xfrm>
          <a:off x="2254421" y="1247887"/>
          <a:ext cx="9487306" cy="4379717"/>
        </p:xfrm>
        <a:graphic>
          <a:graphicData uri="http://schemas.openxmlformats.org/drawingml/2006/table">
            <a:tbl>
              <a:tblPr firstRow="1" bandRow="1">
                <a:tableStyleId>{5C22544A-7EE6-4342-B048-85BDC9FD1C3A}</a:tableStyleId>
              </a:tblPr>
              <a:tblGrid>
                <a:gridCol w="4743653">
                  <a:extLst>
                    <a:ext uri="{9D8B030D-6E8A-4147-A177-3AD203B41FA5}">
                      <a16:colId xmlns:a16="http://schemas.microsoft.com/office/drawing/2014/main" val="1223978072"/>
                    </a:ext>
                  </a:extLst>
                </a:gridCol>
                <a:gridCol w="4743653">
                  <a:extLst>
                    <a:ext uri="{9D8B030D-6E8A-4147-A177-3AD203B41FA5}">
                      <a16:colId xmlns:a16="http://schemas.microsoft.com/office/drawing/2014/main" val="3751572771"/>
                    </a:ext>
                  </a:extLst>
                </a:gridCol>
              </a:tblGrid>
              <a:tr h="370840">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NL</a:t>
                      </a:r>
                    </a:p>
                  </a:txBody>
                  <a:tcPr marL="68580" marR="68580" marT="0" marB="0"/>
                </a:tc>
                <a:tc>
                  <a:txBody>
                    <a:bodyPr/>
                    <a:lstStyle/>
                    <a:p>
                      <a:pPr>
                        <a:spcAft>
                          <a:spcPts val="0"/>
                        </a:spcAft>
                      </a:pPr>
                      <a:r>
                        <a:rPr lang="nl-NL" sz="2000" dirty="0">
                          <a:effectLst/>
                          <a:latin typeface="Calibri" panose="020F0502020204030204" pitchFamily="34" charset="0"/>
                          <a:ea typeface="Calibri" panose="020F0502020204030204" pitchFamily="34" charset="0"/>
                          <a:cs typeface="Times New Roman" panose="02020603050405020304" pitchFamily="18" charset="0"/>
                        </a:rPr>
                        <a:t>EN</a:t>
                      </a:r>
                    </a:p>
                  </a:txBody>
                  <a:tcPr marL="68580" marR="68580" marT="0" marB="0"/>
                </a:tc>
                <a:extLst>
                  <a:ext uri="{0D108BD9-81ED-4DB2-BD59-A6C34878D82A}">
                    <a16:rowId xmlns:a16="http://schemas.microsoft.com/office/drawing/2014/main" val="3226422701"/>
                  </a:ext>
                </a:extLst>
              </a:tr>
              <a:tr h="461085">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Je schoenen zijn erg ouderwets.</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shoes</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are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very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old-fashioned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184376209"/>
                  </a:ext>
                </a:extLst>
              </a:tr>
              <a:tr h="466164">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vind je verslag niet interessant.</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don’t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find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essay interesting.</a:t>
                      </a:r>
                    </a:p>
                  </a:txBody>
                  <a:tcPr marL="68580" marR="68580" marT="0" marB="0"/>
                </a:tc>
                <a:extLst>
                  <a:ext uri="{0D108BD9-81ED-4DB2-BD59-A6C34878D82A}">
                    <a16:rowId xmlns:a16="http://schemas.microsoft.com/office/drawing/2014/main" val="938519139"/>
                  </a:ext>
                </a:extLst>
              </a:tr>
              <a:tr h="562247">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Je bent erg lui.</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very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lazy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32213984"/>
                  </a:ext>
                </a:extLst>
              </a:tr>
              <a:tr h="562247">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heb een hekel aan dat vieze shirt.</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hate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filthy</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shirt.</a:t>
                      </a:r>
                    </a:p>
                  </a:txBody>
                  <a:tcPr marL="68580" marR="68580" marT="0" marB="0"/>
                </a:tc>
                <a:extLst>
                  <a:ext uri="{0D108BD9-81ED-4DB2-BD59-A6C34878D82A}">
                    <a16:rowId xmlns:a16="http://schemas.microsoft.com/office/drawing/2014/main" val="569072945"/>
                  </a:ext>
                </a:extLst>
              </a:tr>
              <a:tr h="483934">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vind dat erg beledigend.</a:t>
                      </a:r>
                    </a:p>
                  </a:txBody>
                  <a:tcPr marL="68580" marR="68580" marT="0" marB="0"/>
                </a:tc>
                <a:tc>
                  <a:txBody>
                    <a:bodyPr/>
                    <a:lstStyle/>
                    <a:p>
                      <a:pPr>
                        <a:spcAft>
                          <a:spcPts val="0"/>
                        </a:spcAft>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find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that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quite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offensive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/insulting.</a:t>
                      </a:r>
                    </a:p>
                  </a:txBody>
                  <a:tcPr marL="68580" marR="68580" marT="0" marB="0"/>
                </a:tc>
                <a:extLst>
                  <a:ext uri="{0D108BD9-81ED-4DB2-BD59-A6C34878D82A}">
                    <a16:rowId xmlns:a16="http://schemas.microsoft.com/office/drawing/2014/main" val="4213949817"/>
                  </a:ext>
                </a:extLst>
              </a:tr>
              <a:tr h="370840">
                <a:tc>
                  <a:txBody>
                    <a:bodyPr/>
                    <a:lstStyle/>
                    <a:p>
                      <a:pPr>
                        <a:spcAft>
                          <a:spcPts val="0"/>
                        </a:spcAft>
                      </a:pPr>
                      <a:r>
                        <a:rPr lang="nl-NL" sz="2400" i="0" dirty="0">
                          <a:effectLst/>
                          <a:latin typeface="Calibri" panose="020F0502020204030204" pitchFamily="34" charset="0"/>
                          <a:ea typeface="Calibri" panose="020F0502020204030204" pitchFamily="34" charset="0"/>
                          <a:cs typeface="Times New Roman" panose="02020603050405020304" pitchFamily="18" charset="0"/>
                        </a:rPr>
                        <a:t>Wat een kwetsende opmerking.</a:t>
                      </a:r>
                    </a:p>
                  </a:txBody>
                  <a:tcPr marL="68580" marR="68580" marT="0" marB="0"/>
                </a:tc>
                <a:tc>
                  <a:txBody>
                    <a:bodyPr/>
                    <a:lstStyle/>
                    <a:p>
                      <a:pPr>
                        <a:spcAft>
                          <a:spcPts val="0"/>
                        </a:spcAft>
                      </a:pP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What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hurtful</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remark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71658035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voel me beledigd.</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feel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insulted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offended</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138059191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0" dirty="0">
                          <a:effectLst/>
                          <a:latin typeface="Calibri" panose="020F0502020204030204" pitchFamily="34" charset="0"/>
                          <a:ea typeface="Calibri" panose="020F0502020204030204" pitchFamily="34" charset="0"/>
                          <a:cs typeface="Times New Roman" panose="02020603050405020304" pitchFamily="18" charset="0"/>
                        </a:rPr>
                        <a:t>Ik kan je beledigende opmerking niet waarderen.</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400" i="1" dirty="0">
                          <a:effectLst/>
                          <a:latin typeface="Calibri" panose="020F0502020204030204" pitchFamily="34" charset="0"/>
                          <a:ea typeface="Calibri" panose="020F0502020204030204" pitchFamily="34" charset="0"/>
                          <a:cs typeface="Times New Roman" panose="02020603050405020304" pitchFamily="18" charset="0"/>
                        </a:rPr>
                        <a:t>I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don’t</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appreciate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your</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offensive</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a:t>
                      </a:r>
                      <a:r>
                        <a:rPr lang="nl-NL" sz="2400" i="1" dirty="0" err="1">
                          <a:effectLst/>
                          <a:latin typeface="Calibri" panose="020F0502020204030204" pitchFamily="34" charset="0"/>
                          <a:ea typeface="Calibri" panose="020F0502020204030204" pitchFamily="34" charset="0"/>
                          <a:cs typeface="Times New Roman" panose="02020603050405020304" pitchFamily="18" charset="0"/>
                        </a:rPr>
                        <a:t>remark</a:t>
                      </a:r>
                      <a:r>
                        <a:rPr lang="nl-NL" sz="2400" i="1"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932250536"/>
                  </a:ext>
                </a:extLst>
              </a:tr>
            </a:tbl>
          </a:graphicData>
        </a:graphic>
      </p:graphicFrame>
    </p:spTree>
    <p:extLst>
      <p:ext uri="{BB962C8B-B14F-4D97-AF65-F5344CB8AC3E}">
        <p14:creationId xmlns:p14="http://schemas.microsoft.com/office/powerpoint/2010/main" val="3501497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a:t>Language </a:t>
            </a:r>
            <a:r>
              <a:rPr lang="nl-NL" dirty="0" err="1"/>
              <a:t>practice</a:t>
            </a:r>
            <a:endParaRPr lang="nl-NL" dirty="0"/>
          </a:p>
        </p:txBody>
      </p:sp>
    </p:spTree>
    <p:extLst>
      <p:ext uri="{BB962C8B-B14F-4D97-AF65-F5344CB8AC3E}">
        <p14:creationId xmlns:p14="http://schemas.microsoft.com/office/powerpoint/2010/main" val="39911726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Je hebt je vriend(in) uitgenodigd voor een avondje uit. Jullie gaan uit eten en naar de bioscoop. Je wil graag weten waar je vriend(in) wil eten en wat voor soort films hij/zij leuk vindt. </a:t>
            </a:r>
          </a:p>
          <a:p>
            <a:pPr marL="342900" indent="-342900">
              <a:lnSpc>
                <a:spcPct val="100000"/>
              </a:lnSpc>
              <a:buFont typeface="Arial" panose="020B0604020202020204" pitchFamily="34" charset="0"/>
              <a:buChar char="•"/>
            </a:pPr>
            <a:r>
              <a:rPr lang="nl-NL" sz="2400" dirty="0"/>
              <a:t>Begroet je vriend(in).</a:t>
            </a:r>
          </a:p>
          <a:p>
            <a:pPr marL="342900" indent="-342900">
              <a:lnSpc>
                <a:spcPct val="100000"/>
              </a:lnSpc>
              <a:buFont typeface="Arial" panose="020B0604020202020204" pitchFamily="34" charset="0"/>
              <a:buChar char="•"/>
            </a:pPr>
            <a:r>
              <a:rPr lang="nl-NL" sz="2400" dirty="0"/>
              <a:t>Vraag waar hij/zij graag wil eten en van wat voor soort films hij/zij houdt.</a:t>
            </a:r>
          </a:p>
          <a:p>
            <a:pPr marL="342900" indent="-342900">
              <a:lnSpc>
                <a:spcPct val="100000"/>
              </a:lnSpc>
              <a:buFont typeface="Arial" panose="020B0604020202020204" pitchFamily="34" charset="0"/>
              <a:buChar char="•"/>
            </a:pPr>
            <a:r>
              <a:rPr lang="nl-NL" sz="2400" dirty="0"/>
              <a:t>Reageer op je vriend(in)’s mening.</a:t>
            </a:r>
          </a:p>
          <a:p>
            <a:pPr marL="342900" indent="-342900">
              <a:lnSpc>
                <a:spcPct val="100000"/>
              </a:lnSpc>
              <a:buFont typeface="Arial" panose="020B0604020202020204" pitchFamily="34" charset="0"/>
              <a:buChar char="•"/>
            </a:pPr>
            <a:r>
              <a:rPr lang="nl-NL" sz="2400" dirty="0"/>
              <a:t>Beëindig het gesprek.</a:t>
            </a:r>
          </a:p>
          <a:p>
            <a:pPr>
              <a:lnSpc>
                <a:spcPct val="100000"/>
              </a:lnSpc>
            </a:pPr>
            <a:r>
              <a:rPr lang="nl-NL" sz="2400" dirty="0"/>
              <a:t>Schrijf de zinnen op die je nodig hebt in dit gesprek. Oefen ze en oefen het gesprek. Bedenk manieren om het gesprek te verbeteren.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A </a:t>
            </a:r>
            <a:r>
              <a:rPr lang="nl-NL" sz="6000" dirty="0" err="1"/>
              <a:t>night</a:t>
            </a:r>
            <a:r>
              <a:rPr lang="nl-NL" sz="6000" dirty="0"/>
              <a:t> out – a </a:t>
            </a:r>
          </a:p>
        </p:txBody>
      </p:sp>
    </p:spTree>
    <p:extLst>
      <p:ext uri="{BB962C8B-B14F-4D97-AF65-F5344CB8AC3E}">
        <p14:creationId xmlns:p14="http://schemas.microsoft.com/office/powerpoint/2010/main" val="4044052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Je vriend(in) heeft je uitgenodigd voor een avondje uit. Jullie gaan uit eten en naar de bioscoop. Hij/zij wil graag weten waar jij wil eten en wat voor soort films jij houdt. </a:t>
            </a:r>
          </a:p>
          <a:p>
            <a:pPr marL="342900" indent="-342900">
              <a:lnSpc>
                <a:spcPct val="100000"/>
              </a:lnSpc>
              <a:buFont typeface="Arial" panose="020B0604020202020204" pitchFamily="34" charset="0"/>
              <a:buChar char="•"/>
            </a:pPr>
            <a:r>
              <a:rPr lang="nl-NL" sz="2400" dirty="0"/>
              <a:t>Begroet je vriend(in).</a:t>
            </a:r>
          </a:p>
          <a:p>
            <a:pPr marL="342900" indent="-342900">
              <a:lnSpc>
                <a:spcPct val="100000"/>
              </a:lnSpc>
              <a:buFont typeface="Arial" panose="020B0604020202020204" pitchFamily="34" charset="0"/>
              <a:buChar char="•"/>
            </a:pPr>
            <a:r>
              <a:rPr lang="nl-NL" sz="2400" dirty="0"/>
              <a:t>Vertel waar je graag wil gaan eten (e.g. Chinese food, take-</a:t>
            </a:r>
            <a:r>
              <a:rPr lang="nl-NL" sz="2400" dirty="0" err="1"/>
              <a:t>away</a:t>
            </a:r>
            <a:r>
              <a:rPr lang="nl-NL" sz="2400" dirty="0"/>
              <a:t>) en van welk genre films jij houdt (e.g. </a:t>
            </a:r>
            <a:r>
              <a:rPr lang="nl-NL" sz="2400" dirty="0" err="1"/>
              <a:t>romantic</a:t>
            </a:r>
            <a:r>
              <a:rPr lang="nl-NL" sz="2400" dirty="0"/>
              <a:t>, horror etc.).</a:t>
            </a:r>
          </a:p>
          <a:p>
            <a:pPr marL="342900" indent="-342900">
              <a:lnSpc>
                <a:spcPct val="100000"/>
              </a:lnSpc>
              <a:buFont typeface="Arial" panose="020B0604020202020204" pitchFamily="34" charset="0"/>
              <a:buChar char="•"/>
            </a:pPr>
            <a:r>
              <a:rPr lang="nl-NL" sz="2400" dirty="0"/>
              <a:t>Bevestig wat je gaat doen.</a:t>
            </a:r>
          </a:p>
          <a:p>
            <a:pPr marL="342900" indent="-342900">
              <a:lnSpc>
                <a:spcPct val="100000"/>
              </a:lnSpc>
              <a:buFont typeface="Arial" panose="020B0604020202020204" pitchFamily="34" charset="0"/>
              <a:buChar char="•"/>
            </a:pPr>
            <a:r>
              <a:rPr lang="nl-NL" sz="2400" dirty="0"/>
              <a:t>Beëindig het gesprek.</a:t>
            </a:r>
          </a:p>
          <a:p>
            <a:pPr>
              <a:lnSpc>
                <a:spcPct val="100000"/>
              </a:lnSpc>
            </a:pPr>
            <a:r>
              <a:rPr lang="nl-NL" sz="2400" dirty="0"/>
              <a:t>Schrijf de zinnen op die je nodig hebt in dit gesprek. Oefen ze en oefen het gesprek. Bedenk manieren om het gesprek te verbeteren.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A </a:t>
            </a:r>
            <a:r>
              <a:rPr lang="nl-NL" sz="6000" dirty="0" err="1"/>
              <a:t>night</a:t>
            </a:r>
            <a:r>
              <a:rPr lang="nl-NL" sz="6000" dirty="0"/>
              <a:t> out – b </a:t>
            </a:r>
          </a:p>
        </p:txBody>
      </p:sp>
    </p:spTree>
    <p:extLst>
      <p:ext uri="{BB962C8B-B14F-4D97-AF65-F5344CB8AC3E}">
        <p14:creationId xmlns:p14="http://schemas.microsoft.com/office/powerpoint/2010/main" val="2046968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Je hebt nieuwe schoenen gekocht en bent benieuwd wat je vriend(in) ervan vindt. Je vraagt hem/haar naar een mening.</a:t>
            </a:r>
          </a:p>
          <a:p>
            <a:pPr marL="342900" indent="-342900">
              <a:lnSpc>
                <a:spcPct val="100000"/>
              </a:lnSpc>
              <a:buFont typeface="Arial" panose="020B0604020202020204" pitchFamily="34" charset="0"/>
              <a:buChar char="•"/>
            </a:pPr>
            <a:endParaRPr lang="nl-NL" sz="800" dirty="0"/>
          </a:p>
          <a:p>
            <a:pPr marL="342900" indent="-342900">
              <a:lnSpc>
                <a:spcPct val="100000"/>
              </a:lnSpc>
              <a:buFont typeface="Arial" panose="020B0604020202020204" pitchFamily="34" charset="0"/>
              <a:buChar char="•"/>
            </a:pPr>
            <a:r>
              <a:rPr lang="nl-NL" sz="2400" dirty="0"/>
              <a:t>Begroet je vriend(in).</a:t>
            </a:r>
          </a:p>
          <a:p>
            <a:pPr marL="342900" indent="-342900">
              <a:lnSpc>
                <a:spcPct val="100000"/>
              </a:lnSpc>
              <a:buFont typeface="Arial" panose="020B0604020202020204" pitchFamily="34" charset="0"/>
              <a:buChar char="•"/>
            </a:pPr>
            <a:r>
              <a:rPr lang="nl-NL" sz="2400" dirty="0"/>
              <a:t>Vertel dat je nieuwe schoenen hebt gekocht en vraag hem/haar om een mening. </a:t>
            </a:r>
          </a:p>
          <a:p>
            <a:pPr marL="342900" indent="-342900">
              <a:lnSpc>
                <a:spcPct val="100000"/>
              </a:lnSpc>
              <a:buFont typeface="Arial" panose="020B0604020202020204" pitchFamily="34" charset="0"/>
              <a:buChar char="•"/>
            </a:pPr>
            <a:r>
              <a:rPr lang="nl-NL" sz="2400" dirty="0"/>
              <a:t>Vertel waarom jij voor die schoenen hebt gekozen.</a:t>
            </a:r>
          </a:p>
          <a:p>
            <a:pPr marL="342900" indent="-342900">
              <a:lnSpc>
                <a:spcPct val="100000"/>
              </a:lnSpc>
              <a:buFont typeface="Arial" panose="020B0604020202020204" pitchFamily="34" charset="0"/>
              <a:buChar char="•"/>
            </a:pPr>
            <a:r>
              <a:rPr lang="nl-NL" sz="2400" dirty="0"/>
              <a:t>Beëindig het gesprek.</a:t>
            </a:r>
          </a:p>
          <a:p>
            <a:pPr marL="342900" indent="-342900">
              <a:lnSpc>
                <a:spcPct val="100000"/>
              </a:lnSpc>
              <a:buFont typeface="Arial" panose="020B0604020202020204" pitchFamily="34" charset="0"/>
              <a:buChar char="•"/>
            </a:pPr>
            <a:endParaRPr lang="nl-NL" sz="800" dirty="0"/>
          </a:p>
          <a:p>
            <a:pPr>
              <a:lnSpc>
                <a:spcPct val="100000"/>
              </a:lnSpc>
            </a:pPr>
            <a:r>
              <a:rPr lang="nl-NL" sz="2400" dirty="0"/>
              <a:t>Schrijf de zinnen op die je nodig hebt in dit gesprek. Oefen ze en oefen het gesprek. Bedenk manieren om het gesprek te verbeteren.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New </a:t>
            </a:r>
            <a:r>
              <a:rPr lang="nl-NL" sz="6000" dirty="0" err="1"/>
              <a:t>shoes</a:t>
            </a:r>
            <a:r>
              <a:rPr lang="nl-NL" sz="6000" dirty="0"/>
              <a:t> - a</a:t>
            </a:r>
          </a:p>
        </p:txBody>
      </p:sp>
    </p:spTree>
    <p:extLst>
      <p:ext uri="{BB962C8B-B14F-4D97-AF65-F5344CB8AC3E}">
        <p14:creationId xmlns:p14="http://schemas.microsoft.com/office/powerpoint/2010/main" val="26903611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Je vriend(in) heeft nieuwe schoenen gekocht en is benieuwd wat jij ervan vindt. Je geeft jouw mening.</a:t>
            </a:r>
          </a:p>
          <a:p>
            <a:pPr marL="342900" indent="-342900">
              <a:lnSpc>
                <a:spcPct val="100000"/>
              </a:lnSpc>
              <a:buFont typeface="Arial" panose="020B0604020202020204" pitchFamily="34" charset="0"/>
              <a:buChar char="•"/>
            </a:pPr>
            <a:endParaRPr lang="nl-NL" sz="800" dirty="0"/>
          </a:p>
          <a:p>
            <a:pPr marL="342900" indent="-342900">
              <a:lnSpc>
                <a:spcPct val="100000"/>
              </a:lnSpc>
              <a:buFont typeface="Arial" panose="020B0604020202020204" pitchFamily="34" charset="0"/>
              <a:buChar char="•"/>
            </a:pPr>
            <a:r>
              <a:rPr lang="nl-NL" sz="2400" dirty="0"/>
              <a:t>Begroet je vriend(in).</a:t>
            </a:r>
          </a:p>
          <a:p>
            <a:pPr marL="342900" indent="-342900">
              <a:lnSpc>
                <a:spcPct val="100000"/>
              </a:lnSpc>
              <a:buFont typeface="Arial" panose="020B0604020202020204" pitchFamily="34" charset="0"/>
              <a:buChar char="•"/>
            </a:pPr>
            <a:r>
              <a:rPr lang="nl-NL" sz="2400" dirty="0"/>
              <a:t>Vertel wat je van de nieuwe schoenen vindt. </a:t>
            </a:r>
          </a:p>
          <a:p>
            <a:pPr marL="342900" indent="-342900">
              <a:lnSpc>
                <a:spcPct val="100000"/>
              </a:lnSpc>
              <a:buFont typeface="Arial" panose="020B0604020202020204" pitchFamily="34" charset="0"/>
              <a:buChar char="•"/>
            </a:pPr>
            <a:r>
              <a:rPr lang="nl-NL" sz="2400" dirty="0"/>
              <a:t>Reageer op je vriend(in).</a:t>
            </a:r>
          </a:p>
          <a:p>
            <a:pPr marL="342900" indent="-342900">
              <a:lnSpc>
                <a:spcPct val="100000"/>
              </a:lnSpc>
              <a:buFont typeface="Arial" panose="020B0604020202020204" pitchFamily="34" charset="0"/>
              <a:buChar char="•"/>
            </a:pPr>
            <a:r>
              <a:rPr lang="nl-NL" sz="2400" dirty="0"/>
              <a:t>Beëindig het gesprek.</a:t>
            </a:r>
          </a:p>
          <a:p>
            <a:pPr marL="342900" indent="-342900">
              <a:lnSpc>
                <a:spcPct val="100000"/>
              </a:lnSpc>
              <a:buFont typeface="Arial" panose="020B0604020202020204" pitchFamily="34" charset="0"/>
              <a:buChar char="•"/>
            </a:pPr>
            <a:endParaRPr lang="nl-NL" sz="800" dirty="0"/>
          </a:p>
          <a:p>
            <a:pPr>
              <a:lnSpc>
                <a:spcPct val="100000"/>
              </a:lnSpc>
            </a:pPr>
            <a:r>
              <a:rPr lang="nl-NL" sz="2400" dirty="0"/>
              <a:t>Schrijf de zinnen op die je nodig hebt in dit gesprek. Oefen ze en oefen het gesprek. Bedenk manieren om het gesprek te verbeteren.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New </a:t>
            </a:r>
            <a:r>
              <a:rPr lang="nl-NL" sz="6000" dirty="0" err="1"/>
              <a:t>shoes</a:t>
            </a:r>
            <a:r>
              <a:rPr lang="nl-NL" sz="6000" dirty="0"/>
              <a:t> - b</a:t>
            </a:r>
          </a:p>
        </p:txBody>
      </p:sp>
    </p:spTree>
    <p:extLst>
      <p:ext uri="{BB962C8B-B14F-4D97-AF65-F5344CB8AC3E}">
        <p14:creationId xmlns:p14="http://schemas.microsoft.com/office/powerpoint/2010/main" val="10612507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188252"/>
            <a:ext cx="9574062" cy="3216536"/>
          </a:xfrm>
        </p:spPr>
        <p:txBody>
          <a:bodyPr>
            <a:noAutofit/>
          </a:bodyPr>
          <a:lstStyle/>
          <a:p>
            <a:pPr>
              <a:lnSpc>
                <a:spcPct val="100000"/>
              </a:lnSpc>
            </a:pPr>
            <a:r>
              <a:rPr lang="nl-NL" sz="2400" dirty="0"/>
              <a:t>Je bent de manager van een kantoor en wilt nieuwe stoelen bestellen. Je vraagt een medewerker aan welke kleur hij/zij de voorkeur geeft. </a:t>
            </a:r>
            <a:endParaRPr lang="nl-NL" sz="800" dirty="0"/>
          </a:p>
          <a:p>
            <a:pPr marL="342900" indent="-342900">
              <a:lnSpc>
                <a:spcPct val="100000"/>
              </a:lnSpc>
              <a:buFont typeface="Arial" panose="020B0604020202020204" pitchFamily="34" charset="0"/>
              <a:buChar char="•"/>
            </a:pPr>
            <a:r>
              <a:rPr lang="nl-NL" sz="2400" dirty="0"/>
              <a:t>Begroet de medewerker.</a:t>
            </a:r>
          </a:p>
          <a:p>
            <a:pPr marL="342900" indent="-342900">
              <a:lnSpc>
                <a:spcPct val="100000"/>
              </a:lnSpc>
              <a:buFont typeface="Arial" panose="020B0604020202020204" pitchFamily="34" charset="0"/>
              <a:buChar char="•"/>
            </a:pPr>
            <a:r>
              <a:rPr lang="nl-NL" sz="2400" dirty="0"/>
              <a:t>Vertel dat je nieuwe stoelen wilt kopen en dat je nog twijfelt over de kleur.  Vraag aan welke kleur de medewerker de voorkeur geeft. </a:t>
            </a:r>
          </a:p>
          <a:p>
            <a:pPr marL="342900" indent="-342900">
              <a:lnSpc>
                <a:spcPct val="100000"/>
              </a:lnSpc>
              <a:buFont typeface="Arial" panose="020B0604020202020204" pitchFamily="34" charset="0"/>
              <a:buChar char="•"/>
            </a:pPr>
            <a:r>
              <a:rPr lang="nl-NL" sz="2400" dirty="0"/>
              <a:t>Reageer op de mening van de medewerker.  Vertel waarom je het niet eens bent met de kleurkeuze van de medewerker.</a:t>
            </a:r>
          </a:p>
          <a:p>
            <a:pPr marL="342900" indent="-342900">
              <a:lnSpc>
                <a:spcPct val="100000"/>
              </a:lnSpc>
              <a:buFont typeface="Arial" panose="020B0604020202020204" pitchFamily="34" charset="0"/>
              <a:buChar char="•"/>
            </a:pPr>
            <a:r>
              <a:rPr lang="nl-NL" sz="2400" dirty="0"/>
              <a:t>Beëindig het gesprek.</a:t>
            </a:r>
            <a:endParaRPr lang="nl-NL" sz="800" dirty="0"/>
          </a:p>
          <a:p>
            <a:pPr>
              <a:lnSpc>
                <a:spcPct val="100000"/>
              </a:lnSpc>
            </a:pPr>
            <a:r>
              <a:rPr lang="nl-NL" sz="2400" dirty="0"/>
              <a:t>Schrijf de zinnen op die je nodig hebt in dit gesprek. Oefen ze en oefen het gesprek. Bedenk manieren om het gesprek te verbeteren of uit te breiden.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New </a:t>
            </a:r>
            <a:r>
              <a:rPr lang="nl-NL" sz="6000" dirty="0" err="1"/>
              <a:t>chairs</a:t>
            </a:r>
            <a:r>
              <a:rPr lang="nl-NL" sz="6000" dirty="0"/>
              <a:t> - a</a:t>
            </a:r>
          </a:p>
        </p:txBody>
      </p:sp>
    </p:spTree>
    <p:extLst>
      <p:ext uri="{BB962C8B-B14F-4D97-AF65-F5344CB8AC3E}">
        <p14:creationId xmlns:p14="http://schemas.microsoft.com/office/powerpoint/2010/main" val="1078719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err="1"/>
              <a:t>Many</a:t>
            </a:r>
            <a:r>
              <a:rPr lang="nl-NL" dirty="0"/>
              <a:t>, </a:t>
            </a:r>
            <a:r>
              <a:rPr lang="nl-NL" dirty="0" err="1"/>
              <a:t>much</a:t>
            </a:r>
            <a:r>
              <a:rPr lang="nl-NL" dirty="0"/>
              <a:t>, a lot of</a:t>
            </a:r>
            <a:br>
              <a:rPr lang="nl-NL" dirty="0"/>
            </a:br>
            <a:r>
              <a:rPr lang="nl-NL" dirty="0" err="1"/>
              <a:t>little</a:t>
            </a:r>
            <a:r>
              <a:rPr lang="nl-NL" dirty="0"/>
              <a:t>, few</a:t>
            </a:r>
            <a:endParaRPr lang="nl-NL" sz="6000" dirty="0"/>
          </a:p>
        </p:txBody>
      </p:sp>
    </p:spTree>
    <p:extLst>
      <p:ext uri="{BB962C8B-B14F-4D97-AF65-F5344CB8AC3E}">
        <p14:creationId xmlns:p14="http://schemas.microsoft.com/office/powerpoint/2010/main" val="3218535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188252"/>
            <a:ext cx="9574062" cy="3216536"/>
          </a:xfrm>
        </p:spPr>
        <p:txBody>
          <a:bodyPr>
            <a:noAutofit/>
          </a:bodyPr>
          <a:lstStyle/>
          <a:p>
            <a:pPr>
              <a:lnSpc>
                <a:spcPct val="100000"/>
              </a:lnSpc>
            </a:pPr>
            <a:r>
              <a:rPr lang="nl-NL" sz="2400" dirty="0"/>
              <a:t>Je werkt op een kantoor en je manager wil nieuwe stoelen bestellen. Hij/zij vraagt jou aan welke kleur jij de voorkeur geeft. </a:t>
            </a:r>
            <a:endParaRPr lang="nl-NL" sz="800" dirty="0"/>
          </a:p>
          <a:p>
            <a:pPr marL="342900" indent="-342900">
              <a:lnSpc>
                <a:spcPct val="100000"/>
              </a:lnSpc>
              <a:buFont typeface="Arial" panose="020B0604020202020204" pitchFamily="34" charset="0"/>
              <a:buChar char="•"/>
            </a:pPr>
            <a:r>
              <a:rPr lang="nl-NL" sz="2400" dirty="0"/>
              <a:t>Begroet de manager.</a:t>
            </a:r>
          </a:p>
          <a:p>
            <a:pPr marL="342900" indent="-342900">
              <a:lnSpc>
                <a:spcPct val="100000"/>
              </a:lnSpc>
              <a:buFont typeface="Arial" panose="020B0604020202020204" pitchFamily="34" charset="0"/>
              <a:buChar char="•"/>
            </a:pPr>
            <a:r>
              <a:rPr lang="nl-NL" sz="2400" dirty="0"/>
              <a:t>Vertel aan welke kleur jij de voorkeur geeft.</a:t>
            </a:r>
          </a:p>
          <a:p>
            <a:pPr marL="342900" indent="-342900">
              <a:lnSpc>
                <a:spcPct val="100000"/>
              </a:lnSpc>
              <a:buFont typeface="Arial" panose="020B0604020202020204" pitchFamily="34" charset="0"/>
              <a:buChar char="•"/>
            </a:pPr>
            <a:r>
              <a:rPr lang="nl-NL" sz="2400" dirty="0"/>
              <a:t>Vertel je manager dat hij/zij de keuze mag maken omdat hij/zij de baas is.</a:t>
            </a:r>
          </a:p>
          <a:p>
            <a:pPr marL="342900" indent="-342900">
              <a:lnSpc>
                <a:spcPct val="100000"/>
              </a:lnSpc>
              <a:buFont typeface="Arial" panose="020B0604020202020204" pitchFamily="34" charset="0"/>
              <a:buChar char="•"/>
            </a:pPr>
            <a:r>
              <a:rPr lang="nl-NL" sz="2400" dirty="0"/>
              <a:t>Beëindig het gesprek.</a:t>
            </a:r>
            <a:endParaRPr lang="nl-NL" sz="800" dirty="0"/>
          </a:p>
          <a:p>
            <a:pPr>
              <a:lnSpc>
                <a:spcPct val="100000"/>
              </a:lnSpc>
            </a:pPr>
            <a:r>
              <a:rPr lang="nl-NL" sz="2400" dirty="0"/>
              <a:t>Schrijf de zinnen op die je nodig hebt in dit gesprek. Oefen ze en oefen het gesprek. Bedenk manieren om het gesprek te verbeteren of uit te breiden.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New </a:t>
            </a:r>
            <a:r>
              <a:rPr lang="nl-NL" sz="6000" dirty="0" err="1"/>
              <a:t>chairs</a:t>
            </a:r>
            <a:r>
              <a:rPr lang="nl-NL" sz="6000" dirty="0"/>
              <a:t> - b</a:t>
            </a:r>
          </a:p>
        </p:txBody>
      </p:sp>
    </p:spTree>
    <p:extLst>
      <p:ext uri="{BB962C8B-B14F-4D97-AF65-F5344CB8AC3E}">
        <p14:creationId xmlns:p14="http://schemas.microsoft.com/office/powerpoint/2010/main" val="24479089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De </a:t>
            </a:r>
            <a:r>
              <a:rPr lang="nl-NL" sz="2400" dirty="0" err="1"/>
              <a:t>electronicazaak</a:t>
            </a:r>
            <a:r>
              <a:rPr lang="nl-NL" sz="2400" dirty="0"/>
              <a:t> om de hoek heeft je gevraagd een nieuw model TV uit te proberen. Je hebt de TV geprobeerd en brengt hem vandaag weer terug naar de winkel.</a:t>
            </a:r>
          </a:p>
          <a:p>
            <a:pPr marL="342900" indent="-342900">
              <a:lnSpc>
                <a:spcPct val="100000"/>
              </a:lnSpc>
              <a:buFont typeface="Arial" panose="020B0604020202020204" pitchFamily="34" charset="0"/>
              <a:buChar char="•"/>
            </a:pPr>
            <a:endParaRPr lang="nl-NL" sz="800" dirty="0"/>
          </a:p>
          <a:p>
            <a:pPr marL="342900" indent="-342900">
              <a:lnSpc>
                <a:spcPct val="100000"/>
              </a:lnSpc>
              <a:buFont typeface="Arial" panose="020B0604020202020204" pitchFamily="34" charset="0"/>
              <a:buChar char="•"/>
            </a:pPr>
            <a:r>
              <a:rPr lang="nl-NL" sz="2400" dirty="0"/>
              <a:t>Begroet de winkelbediende.</a:t>
            </a:r>
          </a:p>
          <a:p>
            <a:pPr marL="342900" indent="-342900">
              <a:lnSpc>
                <a:spcPct val="100000"/>
              </a:lnSpc>
              <a:buFont typeface="Arial" panose="020B0604020202020204" pitchFamily="34" charset="0"/>
              <a:buChar char="•"/>
            </a:pPr>
            <a:r>
              <a:rPr lang="nl-NL" sz="2400" dirty="0"/>
              <a:t>Vertel wat je van de nieuwe TV vindt. </a:t>
            </a:r>
          </a:p>
          <a:p>
            <a:pPr marL="342900" indent="-342900">
              <a:lnSpc>
                <a:spcPct val="100000"/>
              </a:lnSpc>
              <a:buFont typeface="Arial" panose="020B0604020202020204" pitchFamily="34" charset="0"/>
              <a:buChar char="•"/>
            </a:pPr>
            <a:r>
              <a:rPr lang="nl-NL" sz="2400" dirty="0"/>
              <a:t>Vertel dat je hem niet wilt kopen omdat je hem te duur vindt.</a:t>
            </a:r>
          </a:p>
          <a:p>
            <a:pPr marL="342900" indent="-342900">
              <a:lnSpc>
                <a:spcPct val="100000"/>
              </a:lnSpc>
              <a:buFont typeface="Arial" panose="020B0604020202020204" pitchFamily="34" charset="0"/>
              <a:buChar char="•"/>
            </a:pPr>
            <a:r>
              <a:rPr lang="nl-NL" sz="2400" dirty="0"/>
              <a:t>Beëindig het gesprek.</a:t>
            </a:r>
          </a:p>
          <a:p>
            <a:pPr marL="342900" indent="-342900">
              <a:lnSpc>
                <a:spcPct val="100000"/>
              </a:lnSpc>
              <a:buFont typeface="Arial" panose="020B0604020202020204" pitchFamily="34" charset="0"/>
              <a:buChar char="•"/>
            </a:pPr>
            <a:endParaRPr lang="nl-NL" sz="800" dirty="0"/>
          </a:p>
          <a:p>
            <a:pPr>
              <a:lnSpc>
                <a:spcPct val="100000"/>
              </a:lnSpc>
            </a:pPr>
            <a:r>
              <a:rPr lang="nl-NL" sz="2400" dirty="0"/>
              <a:t>Schrijf de zinnen op die je nodig hebt in dit gesprek. Oefen ze en oefen het gesprek. Bedenk manieren om het gesprek te verbeteren.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TV test - a</a:t>
            </a:r>
          </a:p>
        </p:txBody>
      </p:sp>
    </p:spTree>
    <p:extLst>
      <p:ext uri="{BB962C8B-B14F-4D97-AF65-F5344CB8AC3E}">
        <p14:creationId xmlns:p14="http://schemas.microsoft.com/office/powerpoint/2010/main" val="185370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a:lnSpc>
                <a:spcPct val="100000"/>
              </a:lnSpc>
            </a:pPr>
            <a:r>
              <a:rPr lang="nl-NL" sz="2400" dirty="0"/>
              <a:t>Je werkt in een </a:t>
            </a:r>
            <a:r>
              <a:rPr lang="nl-NL" sz="2400" dirty="0" err="1"/>
              <a:t>electronicazaak</a:t>
            </a:r>
            <a:r>
              <a:rPr lang="nl-NL" sz="2400" dirty="0"/>
              <a:t> en een klant heeft een nieuw model TV uitgeprobeerd. Hij/zij komt de TV vandaag terugbrengen.</a:t>
            </a:r>
          </a:p>
          <a:p>
            <a:pPr marL="342900" indent="-342900">
              <a:lnSpc>
                <a:spcPct val="100000"/>
              </a:lnSpc>
              <a:buFont typeface="Arial" panose="020B0604020202020204" pitchFamily="34" charset="0"/>
              <a:buChar char="•"/>
            </a:pPr>
            <a:endParaRPr lang="nl-NL" sz="800" dirty="0"/>
          </a:p>
          <a:p>
            <a:pPr marL="342900" indent="-342900">
              <a:lnSpc>
                <a:spcPct val="100000"/>
              </a:lnSpc>
              <a:buFont typeface="Arial" panose="020B0604020202020204" pitchFamily="34" charset="0"/>
              <a:buChar char="•"/>
            </a:pPr>
            <a:r>
              <a:rPr lang="nl-NL" sz="2400" dirty="0"/>
              <a:t>Begroet de klant en vraag wat hij/zij van de TV vindt.</a:t>
            </a:r>
          </a:p>
          <a:p>
            <a:pPr marL="342900" indent="-342900">
              <a:lnSpc>
                <a:spcPct val="100000"/>
              </a:lnSpc>
              <a:buFont typeface="Arial" panose="020B0604020202020204" pitchFamily="34" charset="0"/>
              <a:buChar char="•"/>
            </a:pPr>
            <a:r>
              <a:rPr lang="nl-NL" sz="2400" dirty="0"/>
              <a:t>Vraag of hij/zij de TV zou willen kopen. </a:t>
            </a:r>
          </a:p>
          <a:p>
            <a:pPr marL="342900" indent="-342900">
              <a:lnSpc>
                <a:spcPct val="100000"/>
              </a:lnSpc>
              <a:buFont typeface="Arial" panose="020B0604020202020204" pitchFamily="34" charset="0"/>
              <a:buChar char="•"/>
            </a:pPr>
            <a:r>
              <a:rPr lang="nl-NL" sz="2400" dirty="0"/>
              <a:t>Vertel hem/haar dat de TV overal zo duur is.</a:t>
            </a:r>
          </a:p>
          <a:p>
            <a:pPr marL="342900" indent="-342900">
              <a:lnSpc>
                <a:spcPct val="100000"/>
              </a:lnSpc>
              <a:buFont typeface="Arial" panose="020B0604020202020204" pitchFamily="34" charset="0"/>
              <a:buChar char="•"/>
            </a:pPr>
            <a:r>
              <a:rPr lang="nl-NL" sz="2400" dirty="0"/>
              <a:t>Beëindig het gesprek.</a:t>
            </a:r>
          </a:p>
          <a:p>
            <a:pPr marL="342900" indent="-342900">
              <a:lnSpc>
                <a:spcPct val="100000"/>
              </a:lnSpc>
              <a:buFont typeface="Arial" panose="020B0604020202020204" pitchFamily="34" charset="0"/>
              <a:buChar char="•"/>
            </a:pPr>
            <a:endParaRPr lang="nl-NL" sz="800" dirty="0"/>
          </a:p>
          <a:p>
            <a:pPr>
              <a:lnSpc>
                <a:spcPct val="100000"/>
              </a:lnSpc>
            </a:pPr>
            <a:r>
              <a:rPr lang="nl-NL" sz="2400" dirty="0"/>
              <a:t>Schrijf de zinnen op die je nodig hebt in dit gesprek. Oefen ze en oefen het gesprek. Bedenk manieren om het gesprek te verbeteren.</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TV test - b</a:t>
            </a:r>
          </a:p>
        </p:txBody>
      </p:sp>
    </p:spTree>
    <p:extLst>
      <p:ext uri="{BB962C8B-B14F-4D97-AF65-F5344CB8AC3E}">
        <p14:creationId xmlns:p14="http://schemas.microsoft.com/office/powerpoint/2010/main" val="41391022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4068392"/>
          </a:xfrm>
        </p:spPr>
        <p:txBody>
          <a:bodyPr>
            <a:noAutofit/>
          </a:bodyPr>
          <a:lstStyle/>
          <a:p>
            <a:r>
              <a:rPr lang="nl-NL" dirty="0"/>
              <a:t>Bij instellingen zoals een ziekenhuis, school, kerk,  gevangenis en universiteit gebruik je geen '</a:t>
            </a:r>
            <a:r>
              <a:rPr lang="nl-NL" dirty="0" err="1"/>
              <a:t>the</a:t>
            </a:r>
            <a:r>
              <a:rPr lang="nl-NL" dirty="0"/>
              <a:t>' als je denkt aan het </a:t>
            </a:r>
            <a:r>
              <a:rPr lang="nl-NL" b="1" dirty="0"/>
              <a:t>gebruik </a:t>
            </a:r>
            <a:r>
              <a:rPr lang="nl-NL" dirty="0"/>
              <a:t>van de gebouwen, en niet aan de gebouwen zelf:</a:t>
            </a:r>
          </a:p>
          <a:p>
            <a:pPr marL="342900" indent="-342900">
              <a:buFont typeface="Arial" panose="020B0604020202020204" pitchFamily="34" charset="0"/>
              <a:buChar char="•"/>
            </a:pPr>
            <a:r>
              <a:rPr lang="nl-NL" dirty="0"/>
              <a:t>We go </a:t>
            </a:r>
            <a:r>
              <a:rPr lang="nl-NL" b="1" dirty="0" err="1"/>
              <a:t>to</a:t>
            </a:r>
            <a:r>
              <a:rPr lang="nl-NL" b="1" dirty="0"/>
              <a:t> </a:t>
            </a:r>
            <a:r>
              <a:rPr lang="nl-NL" b="1" dirty="0" err="1"/>
              <a:t>church</a:t>
            </a:r>
            <a:r>
              <a:rPr lang="nl-NL" b="1" dirty="0"/>
              <a:t> </a:t>
            </a:r>
            <a:r>
              <a:rPr lang="nl-NL" dirty="0" err="1"/>
              <a:t>every</a:t>
            </a:r>
            <a:r>
              <a:rPr lang="nl-NL" dirty="0"/>
              <a:t> week.</a:t>
            </a:r>
          </a:p>
          <a:p>
            <a:pPr marL="342900" indent="-342900">
              <a:buFont typeface="Arial" panose="020B0604020202020204" pitchFamily="34" charset="0"/>
              <a:buChar char="•"/>
            </a:pPr>
            <a:r>
              <a:rPr lang="nl-NL" dirty="0"/>
              <a:t>Do </a:t>
            </a:r>
            <a:r>
              <a:rPr lang="nl-NL" dirty="0" err="1"/>
              <a:t>you</a:t>
            </a:r>
            <a:r>
              <a:rPr lang="nl-NL" dirty="0"/>
              <a:t> go </a:t>
            </a:r>
            <a:r>
              <a:rPr lang="nl-NL" b="1" dirty="0" err="1"/>
              <a:t>to</a:t>
            </a:r>
            <a:r>
              <a:rPr lang="nl-NL" b="1" dirty="0"/>
              <a:t> school</a:t>
            </a:r>
            <a:r>
              <a:rPr lang="nl-NL" dirty="0"/>
              <a:t>?</a:t>
            </a:r>
          </a:p>
          <a:p>
            <a:pPr marL="342900" indent="-342900">
              <a:buFont typeface="Arial" panose="020B0604020202020204" pitchFamily="34" charset="0"/>
              <a:buChar char="•"/>
            </a:pPr>
            <a:r>
              <a:rPr lang="nl-NL" dirty="0"/>
              <a:t>He is </a:t>
            </a:r>
            <a:r>
              <a:rPr lang="nl-NL" b="1" dirty="0"/>
              <a:t>in </a:t>
            </a:r>
            <a:r>
              <a:rPr lang="nl-NL" b="1" dirty="0" err="1"/>
              <a:t>hospital</a:t>
            </a:r>
            <a:r>
              <a:rPr lang="nl-NL" b="1" dirty="0"/>
              <a:t> </a:t>
            </a:r>
            <a:r>
              <a:rPr lang="nl-NL" dirty="0" err="1"/>
              <a:t>now</a:t>
            </a:r>
            <a:r>
              <a:rPr lang="nl-NL" dirty="0"/>
              <a:t>. </a:t>
            </a:r>
            <a:br>
              <a:rPr lang="nl-NL" dirty="0"/>
            </a:br>
            <a:r>
              <a:rPr lang="nl-NL" dirty="0"/>
              <a:t>(Amerikaans-Engels: He is </a:t>
            </a:r>
            <a:r>
              <a:rPr lang="nl-NL" b="1" dirty="0"/>
              <a:t>in </a:t>
            </a:r>
            <a:r>
              <a:rPr lang="nl-NL" b="1" dirty="0" err="1"/>
              <a:t>the</a:t>
            </a:r>
            <a:r>
              <a:rPr lang="nl-NL" b="1" dirty="0"/>
              <a:t> </a:t>
            </a:r>
            <a:r>
              <a:rPr lang="nl-NL" b="1" dirty="0" err="1"/>
              <a:t>hospital</a:t>
            </a:r>
            <a:r>
              <a:rPr lang="nl-NL" dirty="0"/>
              <a:t> </a:t>
            </a:r>
            <a:r>
              <a:rPr lang="nl-NL" dirty="0" err="1"/>
              <a:t>now</a:t>
            </a:r>
            <a:r>
              <a:rPr lang="nl-NL" dirty="0"/>
              <a:t>.)</a:t>
            </a:r>
          </a:p>
          <a:p>
            <a:endParaRPr lang="nl-NL" sz="800" dirty="0"/>
          </a:p>
          <a:p>
            <a:r>
              <a:rPr lang="nl-NL" dirty="0"/>
              <a:t>Je gebruikt wel "</a:t>
            </a:r>
            <a:r>
              <a:rPr lang="nl-NL" dirty="0" err="1"/>
              <a:t>the</a:t>
            </a:r>
            <a:r>
              <a:rPr lang="nl-NL" dirty="0"/>
              <a:t>" als je echt het gebouw bedoelt:</a:t>
            </a:r>
          </a:p>
          <a:p>
            <a:pPr marL="342900" indent="-342900">
              <a:buFont typeface="Arial" panose="020B0604020202020204" pitchFamily="34" charset="0"/>
              <a:buChar char="•"/>
            </a:pPr>
            <a:r>
              <a:rPr lang="nl-NL" dirty="0" err="1"/>
              <a:t>You</a:t>
            </a:r>
            <a:r>
              <a:rPr lang="nl-NL" dirty="0"/>
              <a:t> have </a:t>
            </a:r>
            <a:r>
              <a:rPr lang="nl-NL" dirty="0" err="1"/>
              <a:t>to</a:t>
            </a:r>
            <a:r>
              <a:rPr lang="nl-NL" dirty="0"/>
              <a:t> go </a:t>
            </a:r>
            <a:r>
              <a:rPr lang="nl-NL" dirty="0" err="1"/>
              <a:t>to</a:t>
            </a:r>
            <a:r>
              <a:rPr lang="nl-NL" dirty="0"/>
              <a:t> </a:t>
            </a:r>
            <a:r>
              <a:rPr lang="nl-NL" b="1" dirty="0" err="1"/>
              <a:t>the</a:t>
            </a:r>
            <a:r>
              <a:rPr lang="nl-NL" b="1" dirty="0"/>
              <a:t> </a:t>
            </a:r>
            <a:r>
              <a:rPr lang="nl-NL" b="1" dirty="0" err="1"/>
              <a:t>church</a:t>
            </a:r>
            <a:r>
              <a:rPr lang="nl-NL" b="1" dirty="0"/>
              <a:t> </a:t>
            </a:r>
            <a:r>
              <a:rPr lang="nl-NL" dirty="0" err="1"/>
              <a:t>for</a:t>
            </a:r>
            <a:r>
              <a:rPr lang="nl-NL" dirty="0"/>
              <a:t> </a:t>
            </a:r>
            <a:r>
              <a:rPr lang="nl-NL" dirty="0" err="1"/>
              <a:t>your</a:t>
            </a:r>
            <a:r>
              <a:rPr lang="nl-NL" dirty="0"/>
              <a:t> </a:t>
            </a:r>
            <a:r>
              <a:rPr lang="nl-NL" dirty="0" err="1"/>
              <a:t>flu</a:t>
            </a:r>
            <a:r>
              <a:rPr lang="nl-NL" dirty="0"/>
              <a:t> </a:t>
            </a:r>
            <a:r>
              <a:rPr lang="nl-NL" dirty="0" err="1"/>
              <a:t>vaccination</a:t>
            </a:r>
            <a:r>
              <a:rPr lang="nl-NL" dirty="0"/>
              <a:t>.</a:t>
            </a:r>
          </a:p>
          <a:p>
            <a:endParaRPr lang="nl-NL" sz="800" dirty="0"/>
          </a:p>
          <a:p>
            <a:r>
              <a:rPr lang="nl-NL" dirty="0"/>
              <a:t>Ook bij straatnamen wordt het lidwoord meestal weggelaten:</a:t>
            </a:r>
          </a:p>
          <a:p>
            <a:pPr marL="342900" indent="-342900">
              <a:buFont typeface="Arial" panose="020B0604020202020204" pitchFamily="34" charset="0"/>
              <a:buChar char="•"/>
            </a:pPr>
            <a:r>
              <a:rPr lang="nl-NL" dirty="0"/>
              <a:t>I live </a:t>
            </a:r>
            <a:r>
              <a:rPr lang="nl-NL" b="1" dirty="0"/>
              <a:t>on Royal Street</a:t>
            </a:r>
            <a:r>
              <a:rPr lang="nl-NL" dirty="0"/>
              <a:t> </a:t>
            </a:r>
            <a:r>
              <a:rPr lang="nl-NL" dirty="0" err="1"/>
              <a:t>number</a:t>
            </a:r>
            <a:r>
              <a:rPr lang="nl-NL" dirty="0"/>
              <a:t> 12.</a:t>
            </a:r>
          </a:p>
          <a:p>
            <a:endParaRPr lang="nl-NL"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Lidwoorden – wanneer </a:t>
            </a:r>
            <a:r>
              <a:rPr lang="nl-NL" sz="6000" dirty="0" err="1"/>
              <a:t>the</a:t>
            </a:r>
            <a:r>
              <a:rPr lang="nl-NL" sz="6000" dirty="0"/>
              <a:t> / a, </a:t>
            </a:r>
            <a:r>
              <a:rPr lang="nl-NL" sz="6000" dirty="0" err="1"/>
              <a:t>an</a:t>
            </a:r>
            <a:endParaRPr lang="nl-NL" sz="6000" dirty="0"/>
          </a:p>
        </p:txBody>
      </p:sp>
    </p:spTree>
    <p:extLst>
      <p:ext uri="{BB962C8B-B14F-4D97-AF65-F5344CB8AC3E}">
        <p14:creationId xmlns:p14="http://schemas.microsoft.com/office/powerpoint/2010/main" val="19761868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2728690"/>
          </a:xfrm>
        </p:spPr>
        <p:txBody>
          <a:bodyPr>
            <a:noAutofit/>
          </a:bodyPr>
          <a:lstStyle/>
          <a:p>
            <a:r>
              <a:rPr lang="nl-NL" sz="3200" dirty="0"/>
              <a:t>Annie is …. </a:t>
            </a:r>
            <a:r>
              <a:rPr lang="nl-NL" sz="3200" dirty="0" err="1"/>
              <a:t>aunt</a:t>
            </a:r>
            <a:r>
              <a:rPr lang="nl-NL" sz="3200" dirty="0"/>
              <a:t> of mine.</a:t>
            </a:r>
          </a:p>
          <a:p>
            <a:r>
              <a:rPr lang="nl-NL" sz="3200" dirty="0" err="1"/>
              <a:t>She</a:t>
            </a:r>
            <a:r>
              <a:rPr lang="nl-NL" sz="3200" dirty="0"/>
              <a:t> went </a:t>
            </a:r>
            <a:r>
              <a:rPr lang="nl-NL" sz="3200" dirty="0" err="1"/>
              <a:t>to</a:t>
            </a:r>
            <a:r>
              <a:rPr lang="nl-NL" sz="3200" dirty="0"/>
              <a:t> …. </a:t>
            </a:r>
            <a:r>
              <a:rPr lang="nl-NL" sz="3200" dirty="0" err="1"/>
              <a:t>university</a:t>
            </a:r>
            <a:r>
              <a:rPr lang="nl-NL" sz="3200" dirty="0"/>
              <a:t> in </a:t>
            </a:r>
            <a:r>
              <a:rPr lang="nl-NL" sz="3200" dirty="0" err="1"/>
              <a:t>the</a:t>
            </a:r>
            <a:r>
              <a:rPr lang="nl-NL" sz="3200" dirty="0"/>
              <a:t> </a:t>
            </a:r>
            <a:r>
              <a:rPr lang="nl-NL" sz="3200" dirty="0" err="1"/>
              <a:t>north</a:t>
            </a:r>
            <a:r>
              <a:rPr lang="nl-NL" sz="3200" dirty="0"/>
              <a:t> of </a:t>
            </a:r>
            <a:r>
              <a:rPr lang="nl-NL" sz="3200" dirty="0" err="1"/>
              <a:t>the</a:t>
            </a:r>
            <a:r>
              <a:rPr lang="nl-NL" sz="3200" dirty="0"/>
              <a:t> country.</a:t>
            </a:r>
          </a:p>
          <a:p>
            <a:r>
              <a:rPr lang="nl-NL" sz="3200" dirty="0"/>
              <a:t>Ben is …. </a:t>
            </a:r>
            <a:r>
              <a:rPr lang="nl-NL" sz="3200" dirty="0" err="1"/>
              <a:t>uncle</a:t>
            </a:r>
            <a:r>
              <a:rPr lang="nl-NL" sz="3200" dirty="0"/>
              <a:t> </a:t>
            </a:r>
            <a:r>
              <a:rPr lang="nl-NL" sz="3200" dirty="0" err="1"/>
              <a:t>my</a:t>
            </a:r>
            <a:r>
              <a:rPr lang="nl-NL" sz="3200" dirty="0"/>
              <a:t> </a:t>
            </a:r>
            <a:r>
              <a:rPr lang="nl-NL" sz="3200" dirty="0" err="1"/>
              <a:t>aunt</a:t>
            </a:r>
            <a:r>
              <a:rPr lang="nl-NL" sz="3200" dirty="0"/>
              <a:t> Annie is </a:t>
            </a:r>
            <a:r>
              <a:rPr lang="nl-NL" sz="3200" dirty="0" err="1"/>
              <a:t>married</a:t>
            </a:r>
            <a:r>
              <a:rPr lang="nl-NL" sz="3200" dirty="0"/>
              <a:t> </a:t>
            </a:r>
            <a:r>
              <a:rPr lang="nl-NL" sz="3200" dirty="0" err="1"/>
              <a:t>to</a:t>
            </a:r>
            <a:r>
              <a:rPr lang="nl-NL" sz="3200" dirty="0"/>
              <a:t>.</a:t>
            </a:r>
          </a:p>
          <a:p>
            <a:r>
              <a:rPr lang="nl-NL" sz="3200" dirty="0"/>
              <a:t>The wedding </a:t>
            </a:r>
            <a:r>
              <a:rPr lang="nl-NL" sz="3200" dirty="0" err="1"/>
              <a:t>ceremony</a:t>
            </a:r>
            <a:r>
              <a:rPr lang="nl-NL" sz="3200" dirty="0"/>
              <a:t> </a:t>
            </a:r>
            <a:r>
              <a:rPr lang="nl-NL" sz="3200" dirty="0" err="1"/>
              <a:t>took</a:t>
            </a:r>
            <a:r>
              <a:rPr lang="nl-NL" sz="3200" dirty="0"/>
              <a:t> … </a:t>
            </a:r>
            <a:r>
              <a:rPr lang="nl-NL" sz="3200" dirty="0" err="1"/>
              <a:t>hour</a:t>
            </a:r>
            <a:r>
              <a:rPr lang="nl-NL" sz="3200" dirty="0"/>
              <a:t>.</a:t>
            </a:r>
          </a:p>
          <a:p>
            <a:r>
              <a:rPr lang="nl-NL" sz="3200" dirty="0"/>
              <a:t>The wedding </a:t>
            </a:r>
            <a:r>
              <a:rPr lang="nl-NL" sz="3200" dirty="0" err="1"/>
              <a:t>ceremony</a:t>
            </a:r>
            <a:r>
              <a:rPr lang="nl-NL" sz="3200" dirty="0"/>
              <a:t> was </a:t>
            </a:r>
            <a:r>
              <a:rPr lang="nl-NL" sz="3200" dirty="0" err="1"/>
              <a:t>conducted</a:t>
            </a:r>
            <a:r>
              <a:rPr lang="nl-NL" sz="3200" dirty="0"/>
              <a:t> </a:t>
            </a:r>
            <a:r>
              <a:rPr lang="nl-NL" sz="3200" dirty="0" err="1"/>
              <a:t>by</a:t>
            </a:r>
            <a:r>
              <a:rPr lang="nl-NL" sz="3200" dirty="0"/>
              <a:t> … </a:t>
            </a:r>
            <a:r>
              <a:rPr lang="nl-NL" sz="3200" dirty="0" err="1"/>
              <a:t>priest</a:t>
            </a:r>
            <a:r>
              <a:rPr lang="nl-NL" sz="3200" dirty="0"/>
              <a:t>, </a:t>
            </a:r>
            <a:r>
              <a:rPr lang="nl-NL" sz="3200" dirty="0" err="1"/>
              <a:t>not</a:t>
            </a:r>
            <a:r>
              <a:rPr lang="nl-NL" sz="3200" dirty="0"/>
              <a:t> … pope</a:t>
            </a:r>
            <a:r>
              <a:rPr lang="nl-NL" dirty="0"/>
              <a:t>.</a:t>
            </a:r>
          </a:p>
          <a:p>
            <a:endParaRPr lang="nl-NL" dirty="0"/>
          </a:p>
          <a:p>
            <a:endParaRPr lang="nl-NL" dirty="0"/>
          </a:p>
          <a:p>
            <a:endParaRPr lang="nl-NL"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Articles</a:t>
            </a:r>
            <a:r>
              <a:rPr lang="nl-NL" sz="6000" dirty="0"/>
              <a:t> - practical</a:t>
            </a:r>
          </a:p>
        </p:txBody>
      </p:sp>
    </p:spTree>
    <p:extLst>
      <p:ext uri="{BB962C8B-B14F-4D97-AF65-F5344CB8AC3E}">
        <p14:creationId xmlns:p14="http://schemas.microsoft.com/office/powerpoint/2010/main" val="33865251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a:t>Question Tags</a:t>
            </a:r>
            <a:endParaRPr lang="nl-NL" sz="6000" dirty="0"/>
          </a:p>
        </p:txBody>
      </p:sp>
    </p:spTree>
    <p:extLst>
      <p:ext uri="{BB962C8B-B14F-4D97-AF65-F5344CB8AC3E}">
        <p14:creationId xmlns:p14="http://schemas.microsoft.com/office/powerpoint/2010/main" val="7205669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p:txBody>
          <a:bodyPr>
            <a:normAutofit/>
          </a:bodyPr>
          <a:lstStyle/>
          <a:p>
            <a:r>
              <a:rPr lang="nl-NL" dirty="0"/>
              <a:t>Lidwoorden</a:t>
            </a:r>
          </a:p>
        </p:txBody>
      </p:sp>
    </p:spTree>
    <p:extLst>
      <p:ext uri="{BB962C8B-B14F-4D97-AF65-F5344CB8AC3E}">
        <p14:creationId xmlns:p14="http://schemas.microsoft.com/office/powerpoint/2010/main" val="4482215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939338"/>
            <a:ext cx="9806032" cy="4376941"/>
          </a:xfrm>
        </p:spPr>
        <p:txBody>
          <a:bodyPr>
            <a:noAutofit/>
          </a:bodyPr>
          <a:lstStyle/>
          <a:p>
            <a:r>
              <a:rPr lang="nl-NL" sz="3000" dirty="0"/>
              <a:t>De / het = 	</a:t>
            </a:r>
            <a:r>
              <a:rPr lang="nl-NL" sz="3000" dirty="0" err="1"/>
              <a:t>the</a:t>
            </a:r>
            <a:endParaRPr lang="nl-NL" sz="3000" dirty="0"/>
          </a:p>
          <a:p>
            <a:r>
              <a:rPr lang="nl-NL" sz="3000" dirty="0"/>
              <a:t>Een = 		a / </a:t>
            </a:r>
            <a:r>
              <a:rPr lang="nl-NL" sz="3000" dirty="0" err="1"/>
              <a:t>an</a:t>
            </a:r>
            <a:endParaRPr lang="nl-NL" sz="3000" b="1" dirty="0"/>
          </a:p>
          <a:p>
            <a:r>
              <a:rPr lang="nl-NL" sz="3000" dirty="0" err="1"/>
              <a:t>an</a:t>
            </a:r>
            <a:r>
              <a:rPr lang="nl-NL" sz="3000" dirty="0"/>
              <a:t>	vóór woorden die beginnen met een klinker</a:t>
            </a:r>
            <a:r>
              <a:rPr lang="nl-NL" sz="3000" b="1" dirty="0"/>
              <a:t>klank</a:t>
            </a:r>
            <a:r>
              <a:rPr lang="nl-NL" sz="3000" dirty="0"/>
              <a:t> (a, e, i, o, u)</a:t>
            </a:r>
          </a:p>
          <a:p>
            <a:r>
              <a:rPr lang="nl-NL" sz="3000" dirty="0"/>
              <a:t>		Bijv. 	</a:t>
            </a:r>
            <a:r>
              <a:rPr lang="nl-NL" sz="3000" dirty="0" err="1"/>
              <a:t>an</a:t>
            </a:r>
            <a:r>
              <a:rPr lang="nl-NL" sz="3000" dirty="0"/>
              <a:t> </a:t>
            </a:r>
            <a:r>
              <a:rPr lang="nl-NL" sz="3000" dirty="0" err="1"/>
              <a:t>apple</a:t>
            </a:r>
            <a:endParaRPr lang="nl-NL" sz="3000" dirty="0"/>
          </a:p>
          <a:p>
            <a:r>
              <a:rPr lang="nl-NL" sz="3000" dirty="0"/>
              <a:t>			</a:t>
            </a:r>
            <a:r>
              <a:rPr lang="nl-NL" sz="3000" dirty="0" err="1"/>
              <a:t>an</a:t>
            </a:r>
            <a:r>
              <a:rPr lang="nl-NL" sz="3000" dirty="0"/>
              <a:t> </a:t>
            </a:r>
            <a:r>
              <a:rPr lang="nl-NL" sz="3000" dirty="0" err="1"/>
              <a:t>uncle</a:t>
            </a:r>
            <a:endParaRPr lang="nl-NL" sz="3000" dirty="0"/>
          </a:p>
          <a:p>
            <a:r>
              <a:rPr lang="nl-NL" sz="3000" dirty="0"/>
              <a:t>			</a:t>
            </a:r>
            <a:r>
              <a:rPr lang="nl-NL" sz="3000" dirty="0" err="1"/>
              <a:t>an</a:t>
            </a:r>
            <a:r>
              <a:rPr lang="nl-NL" sz="3000" dirty="0"/>
              <a:t> </a:t>
            </a:r>
            <a:r>
              <a:rPr lang="nl-NL" sz="3000" dirty="0" err="1"/>
              <a:t>hour</a:t>
            </a:r>
            <a:endParaRPr lang="nl-NL" sz="3000" dirty="0"/>
          </a:p>
          <a:p>
            <a:r>
              <a:rPr lang="nl-NL" sz="3000" dirty="0"/>
              <a:t>a	vóór woorden die beginnen met een medeklinker</a:t>
            </a:r>
            <a:r>
              <a:rPr lang="nl-NL" sz="3000" b="1" dirty="0"/>
              <a:t>klank</a:t>
            </a:r>
          </a:p>
          <a:p>
            <a:r>
              <a:rPr lang="nl-NL" sz="3000" dirty="0"/>
              <a:t>Bijv.. 	a letter	a dog</a:t>
            </a:r>
          </a:p>
          <a:p>
            <a:r>
              <a:rPr lang="nl-NL" sz="3000" dirty="0"/>
              <a:t>			a </a:t>
            </a:r>
            <a:r>
              <a:rPr lang="nl-NL" sz="3000" dirty="0" err="1"/>
              <a:t>university</a:t>
            </a:r>
            <a:endParaRPr lang="nl-NL" sz="30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Lidwoorden</a:t>
            </a:r>
          </a:p>
        </p:txBody>
      </p:sp>
    </p:spTree>
    <p:extLst>
      <p:ext uri="{BB962C8B-B14F-4D97-AF65-F5344CB8AC3E}">
        <p14:creationId xmlns:p14="http://schemas.microsoft.com/office/powerpoint/2010/main" val="38795564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4068392"/>
          </a:xfrm>
        </p:spPr>
        <p:txBody>
          <a:bodyPr>
            <a:noAutofit/>
          </a:bodyPr>
          <a:lstStyle/>
          <a:p>
            <a:r>
              <a:rPr lang="nl-NL" sz="3000" dirty="0"/>
              <a:t>The gebruik je als er maar één van is:</a:t>
            </a:r>
          </a:p>
          <a:p>
            <a:pPr marL="342900" indent="-342900">
              <a:buFont typeface="Arial" panose="020B0604020202020204" pitchFamily="34" charset="0"/>
              <a:buChar char="•"/>
            </a:pPr>
            <a:r>
              <a:rPr lang="nl-NL" sz="3000" dirty="0"/>
              <a:t>Amsterdam is </a:t>
            </a:r>
            <a:r>
              <a:rPr lang="nl-NL" sz="3000" dirty="0" err="1"/>
              <a:t>the</a:t>
            </a:r>
            <a:r>
              <a:rPr lang="nl-NL" sz="3000" dirty="0"/>
              <a:t> </a:t>
            </a:r>
            <a:r>
              <a:rPr lang="nl-NL" sz="3000" dirty="0" err="1"/>
              <a:t>capital</a:t>
            </a:r>
            <a:r>
              <a:rPr lang="nl-NL" sz="3000" dirty="0"/>
              <a:t> of The Netherlands.</a:t>
            </a:r>
          </a:p>
          <a:p>
            <a:pPr marL="342900" indent="-342900">
              <a:buFont typeface="Arial" panose="020B0604020202020204" pitchFamily="34" charset="0"/>
              <a:buChar char="•"/>
            </a:pPr>
            <a:r>
              <a:rPr lang="nl-NL" sz="3000" dirty="0"/>
              <a:t>He is </a:t>
            </a:r>
            <a:r>
              <a:rPr lang="nl-NL" sz="3000" dirty="0" err="1"/>
              <a:t>an</a:t>
            </a:r>
            <a:r>
              <a:rPr lang="nl-NL" sz="3000" dirty="0"/>
              <a:t> employee,  </a:t>
            </a:r>
            <a:r>
              <a:rPr lang="nl-NL" sz="3000" dirty="0" err="1"/>
              <a:t>and</a:t>
            </a:r>
            <a:r>
              <a:rPr lang="nl-NL" sz="3000" dirty="0"/>
              <a:t> </a:t>
            </a:r>
            <a:r>
              <a:rPr lang="nl-NL" sz="3000" dirty="0" err="1"/>
              <a:t>she</a:t>
            </a:r>
            <a:r>
              <a:rPr lang="nl-NL" sz="3000" dirty="0"/>
              <a:t> is </a:t>
            </a:r>
            <a:r>
              <a:rPr lang="nl-NL" sz="3000" dirty="0" err="1"/>
              <a:t>the</a:t>
            </a:r>
            <a:r>
              <a:rPr lang="nl-NL" sz="3000" dirty="0"/>
              <a:t> boss.</a:t>
            </a:r>
          </a:p>
          <a:p>
            <a:endParaRPr lang="nl-NL" sz="3000" dirty="0"/>
          </a:p>
          <a:p>
            <a:r>
              <a:rPr lang="nl-NL" sz="3000" dirty="0"/>
              <a:t>Voor de naam van een beroep, nationaliteit of geloof gebruik je a/</a:t>
            </a:r>
            <a:r>
              <a:rPr lang="nl-NL" sz="3000" dirty="0" err="1"/>
              <a:t>an</a:t>
            </a:r>
            <a:r>
              <a:rPr lang="nl-NL" sz="3000" dirty="0"/>
              <a:t>:</a:t>
            </a:r>
          </a:p>
          <a:p>
            <a:pPr marL="342900" indent="-342900">
              <a:buFont typeface="Arial" panose="020B0604020202020204" pitchFamily="34" charset="0"/>
              <a:buChar char="•"/>
            </a:pPr>
            <a:r>
              <a:rPr lang="nl-NL" sz="3000" dirty="0" err="1"/>
              <a:t>She</a:t>
            </a:r>
            <a:r>
              <a:rPr lang="nl-NL" sz="3000" dirty="0"/>
              <a:t> is </a:t>
            </a:r>
            <a:r>
              <a:rPr lang="nl-NL" sz="3000" b="1" dirty="0"/>
              <a:t>a</a:t>
            </a:r>
            <a:r>
              <a:rPr lang="nl-NL" sz="3000" dirty="0"/>
              <a:t> doctor.</a:t>
            </a:r>
          </a:p>
          <a:p>
            <a:pPr marL="342900" indent="-342900">
              <a:buFont typeface="Arial" panose="020B0604020202020204" pitchFamily="34" charset="0"/>
              <a:buChar char="•"/>
            </a:pPr>
            <a:r>
              <a:rPr lang="nl-NL" sz="3000" dirty="0"/>
              <a:t>My teacher is </a:t>
            </a:r>
            <a:r>
              <a:rPr lang="nl-NL" sz="3000" b="1" dirty="0" err="1"/>
              <a:t>an</a:t>
            </a:r>
            <a:r>
              <a:rPr lang="nl-NL" sz="3000" dirty="0"/>
              <a:t> </a:t>
            </a:r>
            <a:r>
              <a:rPr lang="nl-NL" sz="3000" dirty="0" err="1"/>
              <a:t>Albanian</a:t>
            </a:r>
            <a:r>
              <a:rPr lang="nl-NL" sz="3000" dirty="0"/>
              <a:t>.</a:t>
            </a:r>
          </a:p>
          <a:p>
            <a:pPr marL="342900" indent="-342900">
              <a:buFont typeface="Arial" panose="020B0604020202020204" pitchFamily="34" charset="0"/>
              <a:buChar char="•"/>
            </a:pPr>
            <a:r>
              <a:rPr lang="nl-NL" sz="3000" dirty="0"/>
              <a:t>My </a:t>
            </a:r>
            <a:r>
              <a:rPr lang="nl-NL" sz="3000" dirty="0" err="1"/>
              <a:t>neighbour</a:t>
            </a:r>
            <a:r>
              <a:rPr lang="nl-NL" sz="3000" dirty="0"/>
              <a:t> is </a:t>
            </a:r>
            <a:r>
              <a:rPr lang="nl-NL" sz="3000" b="1" dirty="0"/>
              <a:t>a</a:t>
            </a:r>
            <a:r>
              <a:rPr lang="nl-NL" sz="3000" dirty="0"/>
              <a:t> </a:t>
            </a:r>
            <a:r>
              <a:rPr lang="nl-NL" sz="3000" dirty="0" err="1"/>
              <a:t>Catholic</a:t>
            </a:r>
            <a:r>
              <a:rPr lang="nl-NL" sz="3000" dirty="0"/>
              <a:t>.</a:t>
            </a:r>
          </a:p>
          <a:p>
            <a:endParaRPr lang="nl-NL"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Lidwoorden – wanneer </a:t>
            </a:r>
            <a:r>
              <a:rPr lang="nl-NL" sz="6000" dirty="0" err="1"/>
              <a:t>the</a:t>
            </a:r>
            <a:r>
              <a:rPr lang="nl-NL" sz="6000" dirty="0"/>
              <a:t> / a, </a:t>
            </a:r>
            <a:r>
              <a:rPr lang="nl-NL" sz="6000" dirty="0" err="1"/>
              <a:t>an</a:t>
            </a:r>
            <a:endParaRPr lang="nl-NL" sz="6000" dirty="0"/>
          </a:p>
        </p:txBody>
      </p:sp>
    </p:spTree>
    <p:extLst>
      <p:ext uri="{BB962C8B-B14F-4D97-AF65-F5344CB8AC3E}">
        <p14:creationId xmlns:p14="http://schemas.microsoft.com/office/powerpoint/2010/main" val="25187079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4068392"/>
          </a:xfrm>
        </p:spPr>
        <p:txBody>
          <a:bodyPr>
            <a:noAutofit/>
          </a:bodyPr>
          <a:lstStyle/>
          <a:p>
            <a:r>
              <a:rPr lang="nl-NL" dirty="0"/>
              <a:t>Bij instellingen zoals een ziekenhuis, school, kerk,  gevangenis en universiteit gebruik je geen '</a:t>
            </a:r>
            <a:r>
              <a:rPr lang="nl-NL" dirty="0" err="1"/>
              <a:t>the</a:t>
            </a:r>
            <a:r>
              <a:rPr lang="nl-NL" dirty="0"/>
              <a:t>' als je denkt aan het </a:t>
            </a:r>
            <a:r>
              <a:rPr lang="nl-NL" b="1" dirty="0"/>
              <a:t>gebruik </a:t>
            </a:r>
            <a:r>
              <a:rPr lang="nl-NL" dirty="0"/>
              <a:t>van de gebouwen, en niet aan de gebouwen zelf:</a:t>
            </a:r>
          </a:p>
          <a:p>
            <a:pPr marL="342900" indent="-342900">
              <a:buFont typeface="Arial" panose="020B0604020202020204" pitchFamily="34" charset="0"/>
              <a:buChar char="•"/>
            </a:pPr>
            <a:r>
              <a:rPr lang="nl-NL" dirty="0"/>
              <a:t>We go </a:t>
            </a:r>
            <a:r>
              <a:rPr lang="nl-NL" b="1" dirty="0" err="1"/>
              <a:t>to</a:t>
            </a:r>
            <a:r>
              <a:rPr lang="nl-NL" b="1" dirty="0"/>
              <a:t> </a:t>
            </a:r>
            <a:r>
              <a:rPr lang="nl-NL" b="1" dirty="0" err="1"/>
              <a:t>church</a:t>
            </a:r>
            <a:r>
              <a:rPr lang="nl-NL" b="1" dirty="0"/>
              <a:t> </a:t>
            </a:r>
            <a:r>
              <a:rPr lang="nl-NL" dirty="0" err="1"/>
              <a:t>every</a:t>
            </a:r>
            <a:r>
              <a:rPr lang="nl-NL" dirty="0"/>
              <a:t> week.</a:t>
            </a:r>
          </a:p>
          <a:p>
            <a:pPr marL="342900" indent="-342900">
              <a:buFont typeface="Arial" panose="020B0604020202020204" pitchFamily="34" charset="0"/>
              <a:buChar char="•"/>
            </a:pPr>
            <a:r>
              <a:rPr lang="nl-NL" dirty="0"/>
              <a:t>Do </a:t>
            </a:r>
            <a:r>
              <a:rPr lang="nl-NL" dirty="0" err="1"/>
              <a:t>you</a:t>
            </a:r>
            <a:r>
              <a:rPr lang="nl-NL" dirty="0"/>
              <a:t> go </a:t>
            </a:r>
            <a:r>
              <a:rPr lang="nl-NL" b="1" dirty="0" err="1"/>
              <a:t>to</a:t>
            </a:r>
            <a:r>
              <a:rPr lang="nl-NL" b="1" dirty="0"/>
              <a:t> school</a:t>
            </a:r>
            <a:r>
              <a:rPr lang="nl-NL" dirty="0"/>
              <a:t>?</a:t>
            </a:r>
          </a:p>
          <a:p>
            <a:pPr marL="342900" indent="-342900">
              <a:buFont typeface="Arial" panose="020B0604020202020204" pitchFamily="34" charset="0"/>
              <a:buChar char="•"/>
            </a:pPr>
            <a:r>
              <a:rPr lang="nl-NL" dirty="0"/>
              <a:t>He is </a:t>
            </a:r>
            <a:r>
              <a:rPr lang="nl-NL" b="1" dirty="0"/>
              <a:t>in </a:t>
            </a:r>
            <a:r>
              <a:rPr lang="nl-NL" b="1" dirty="0" err="1"/>
              <a:t>hospital</a:t>
            </a:r>
            <a:r>
              <a:rPr lang="nl-NL" b="1" dirty="0"/>
              <a:t> </a:t>
            </a:r>
            <a:r>
              <a:rPr lang="nl-NL" dirty="0" err="1"/>
              <a:t>now</a:t>
            </a:r>
            <a:r>
              <a:rPr lang="nl-NL" dirty="0"/>
              <a:t>. </a:t>
            </a:r>
            <a:br>
              <a:rPr lang="nl-NL" dirty="0"/>
            </a:br>
            <a:r>
              <a:rPr lang="nl-NL" dirty="0"/>
              <a:t>(Amerikaans-Engels: He is </a:t>
            </a:r>
            <a:r>
              <a:rPr lang="nl-NL" b="1" dirty="0"/>
              <a:t>in </a:t>
            </a:r>
            <a:r>
              <a:rPr lang="nl-NL" b="1" dirty="0" err="1"/>
              <a:t>the</a:t>
            </a:r>
            <a:r>
              <a:rPr lang="nl-NL" b="1" dirty="0"/>
              <a:t> </a:t>
            </a:r>
            <a:r>
              <a:rPr lang="nl-NL" b="1" dirty="0" err="1"/>
              <a:t>hospital</a:t>
            </a:r>
            <a:r>
              <a:rPr lang="nl-NL" dirty="0"/>
              <a:t> </a:t>
            </a:r>
            <a:r>
              <a:rPr lang="nl-NL" dirty="0" err="1"/>
              <a:t>now</a:t>
            </a:r>
            <a:r>
              <a:rPr lang="nl-NL" dirty="0"/>
              <a:t>.)</a:t>
            </a:r>
          </a:p>
          <a:p>
            <a:endParaRPr lang="nl-NL" sz="800" dirty="0"/>
          </a:p>
          <a:p>
            <a:r>
              <a:rPr lang="nl-NL" dirty="0"/>
              <a:t>Je gebruikt wel "</a:t>
            </a:r>
            <a:r>
              <a:rPr lang="nl-NL" dirty="0" err="1"/>
              <a:t>the</a:t>
            </a:r>
            <a:r>
              <a:rPr lang="nl-NL" dirty="0"/>
              <a:t>" als je echt het gebouw bedoelt:</a:t>
            </a:r>
          </a:p>
          <a:p>
            <a:pPr marL="342900" indent="-342900">
              <a:buFont typeface="Arial" panose="020B0604020202020204" pitchFamily="34" charset="0"/>
              <a:buChar char="•"/>
            </a:pPr>
            <a:r>
              <a:rPr lang="nl-NL" dirty="0" err="1"/>
              <a:t>You</a:t>
            </a:r>
            <a:r>
              <a:rPr lang="nl-NL" dirty="0"/>
              <a:t> have </a:t>
            </a:r>
            <a:r>
              <a:rPr lang="nl-NL" dirty="0" err="1"/>
              <a:t>to</a:t>
            </a:r>
            <a:r>
              <a:rPr lang="nl-NL" dirty="0"/>
              <a:t> go </a:t>
            </a:r>
            <a:r>
              <a:rPr lang="nl-NL" dirty="0" err="1"/>
              <a:t>to</a:t>
            </a:r>
            <a:r>
              <a:rPr lang="nl-NL" dirty="0"/>
              <a:t> </a:t>
            </a:r>
            <a:r>
              <a:rPr lang="nl-NL" b="1" dirty="0" err="1"/>
              <a:t>the</a:t>
            </a:r>
            <a:r>
              <a:rPr lang="nl-NL" b="1" dirty="0"/>
              <a:t> </a:t>
            </a:r>
            <a:r>
              <a:rPr lang="nl-NL" b="1" dirty="0" err="1"/>
              <a:t>church</a:t>
            </a:r>
            <a:r>
              <a:rPr lang="nl-NL" b="1" dirty="0"/>
              <a:t> </a:t>
            </a:r>
            <a:r>
              <a:rPr lang="nl-NL" dirty="0" err="1"/>
              <a:t>for</a:t>
            </a:r>
            <a:r>
              <a:rPr lang="nl-NL" dirty="0"/>
              <a:t> </a:t>
            </a:r>
            <a:r>
              <a:rPr lang="nl-NL" dirty="0" err="1"/>
              <a:t>your</a:t>
            </a:r>
            <a:r>
              <a:rPr lang="nl-NL" dirty="0"/>
              <a:t> </a:t>
            </a:r>
            <a:r>
              <a:rPr lang="nl-NL" dirty="0" err="1"/>
              <a:t>flu</a:t>
            </a:r>
            <a:r>
              <a:rPr lang="nl-NL" dirty="0"/>
              <a:t> </a:t>
            </a:r>
            <a:r>
              <a:rPr lang="nl-NL" dirty="0" err="1"/>
              <a:t>vaccination</a:t>
            </a:r>
            <a:r>
              <a:rPr lang="nl-NL" dirty="0"/>
              <a:t>.</a:t>
            </a:r>
          </a:p>
          <a:p>
            <a:endParaRPr lang="nl-NL" sz="800" dirty="0"/>
          </a:p>
          <a:p>
            <a:r>
              <a:rPr lang="nl-NL" dirty="0"/>
              <a:t>Ook bij straatnamen wordt het lidwoord meestal weggelaten:</a:t>
            </a:r>
          </a:p>
          <a:p>
            <a:pPr marL="342900" indent="-342900">
              <a:buFont typeface="Arial" panose="020B0604020202020204" pitchFamily="34" charset="0"/>
              <a:buChar char="•"/>
            </a:pPr>
            <a:r>
              <a:rPr lang="nl-NL" dirty="0"/>
              <a:t>I live </a:t>
            </a:r>
            <a:r>
              <a:rPr lang="nl-NL" b="1" dirty="0"/>
              <a:t>on Royal Street</a:t>
            </a:r>
            <a:r>
              <a:rPr lang="nl-NL" dirty="0"/>
              <a:t> </a:t>
            </a:r>
            <a:r>
              <a:rPr lang="nl-NL" dirty="0" err="1"/>
              <a:t>number</a:t>
            </a:r>
            <a:r>
              <a:rPr lang="nl-NL" dirty="0"/>
              <a:t> 12.</a:t>
            </a:r>
          </a:p>
          <a:p>
            <a:endParaRPr lang="nl-NL"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Lidwoorden – wanneer </a:t>
            </a:r>
            <a:r>
              <a:rPr lang="nl-NL" sz="6000" dirty="0" err="1"/>
              <a:t>the</a:t>
            </a:r>
            <a:r>
              <a:rPr lang="nl-NL" sz="6000" dirty="0"/>
              <a:t> / a, </a:t>
            </a:r>
            <a:r>
              <a:rPr lang="nl-NL" sz="6000" dirty="0" err="1"/>
              <a:t>an</a:t>
            </a:r>
            <a:endParaRPr lang="nl-NL" sz="6000" dirty="0"/>
          </a:p>
        </p:txBody>
      </p:sp>
    </p:spTree>
    <p:extLst>
      <p:ext uri="{BB962C8B-B14F-4D97-AF65-F5344CB8AC3E}">
        <p14:creationId xmlns:p14="http://schemas.microsoft.com/office/powerpoint/2010/main" val="2051528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5236040"/>
          </a:xfrm>
        </p:spPr>
        <p:txBody>
          <a:bodyPr>
            <a:noAutofit/>
          </a:bodyPr>
          <a:lstStyle/>
          <a:p>
            <a:r>
              <a:rPr lang="nl-NL" sz="3200" dirty="0" err="1"/>
              <a:t>One</a:t>
            </a:r>
            <a:r>
              <a:rPr lang="nl-NL" sz="3200" dirty="0"/>
              <a:t> </a:t>
            </a:r>
            <a:r>
              <a:rPr lang="nl-NL" sz="3200" dirty="0" err="1"/>
              <a:t>book</a:t>
            </a:r>
            <a:r>
              <a:rPr lang="nl-NL" sz="3200" dirty="0"/>
              <a:t> 	–  	</a:t>
            </a:r>
            <a:r>
              <a:rPr lang="nl-NL" sz="3200" dirty="0" err="1"/>
              <a:t>two</a:t>
            </a:r>
            <a:r>
              <a:rPr lang="nl-NL" sz="3200" dirty="0"/>
              <a:t> </a:t>
            </a:r>
            <a:r>
              <a:rPr lang="nl-NL" sz="3200" dirty="0" err="1"/>
              <a:t>books</a:t>
            </a:r>
            <a:endParaRPr lang="nl-NL" sz="3200" dirty="0"/>
          </a:p>
          <a:p>
            <a:r>
              <a:rPr lang="nl-NL" sz="3200" dirty="0" err="1"/>
              <a:t>One</a:t>
            </a:r>
            <a:r>
              <a:rPr lang="nl-NL" sz="3200" dirty="0"/>
              <a:t> box		- 	</a:t>
            </a:r>
            <a:r>
              <a:rPr lang="nl-NL" sz="3200" dirty="0" err="1"/>
              <a:t>three</a:t>
            </a:r>
            <a:r>
              <a:rPr lang="nl-NL" sz="3200" dirty="0"/>
              <a:t> </a:t>
            </a:r>
            <a:r>
              <a:rPr lang="nl-NL" sz="3200" dirty="0" err="1"/>
              <a:t>boxes</a:t>
            </a:r>
            <a:endParaRPr lang="nl-NL" sz="3200" dirty="0"/>
          </a:p>
          <a:p>
            <a:r>
              <a:rPr lang="nl-NL" sz="3200" dirty="0" err="1"/>
              <a:t>One</a:t>
            </a:r>
            <a:r>
              <a:rPr lang="nl-NL" sz="3200" dirty="0"/>
              <a:t> </a:t>
            </a:r>
            <a:r>
              <a:rPr lang="nl-NL" sz="3200" dirty="0" err="1"/>
              <a:t>shoe</a:t>
            </a:r>
            <a:r>
              <a:rPr lang="nl-NL" sz="3200" dirty="0"/>
              <a:t> 	- 	five </a:t>
            </a:r>
            <a:r>
              <a:rPr lang="nl-NL" sz="3200" dirty="0" err="1"/>
              <a:t>shoes</a:t>
            </a:r>
            <a:endParaRPr lang="nl-NL" sz="3200" dirty="0"/>
          </a:p>
          <a:p>
            <a:endParaRPr lang="nl-NL" sz="3200" dirty="0"/>
          </a:p>
          <a:p>
            <a:r>
              <a:rPr lang="nl-NL" sz="3200" i="1" dirty="0"/>
              <a:t>Uitzonderingen:</a:t>
            </a:r>
          </a:p>
          <a:p>
            <a:r>
              <a:rPr lang="nl-NL" sz="3200" dirty="0" err="1"/>
              <a:t>One</a:t>
            </a:r>
            <a:r>
              <a:rPr lang="nl-NL" sz="3200" dirty="0"/>
              <a:t> </a:t>
            </a:r>
            <a:r>
              <a:rPr lang="nl-NL" sz="3200" dirty="0" err="1"/>
              <a:t>sheep</a:t>
            </a:r>
            <a:r>
              <a:rPr lang="nl-NL" sz="3200" dirty="0"/>
              <a:t> – 	</a:t>
            </a:r>
            <a:r>
              <a:rPr lang="nl-NL" sz="3200" dirty="0" err="1"/>
              <a:t>two</a:t>
            </a:r>
            <a:r>
              <a:rPr lang="nl-NL" sz="3200" dirty="0"/>
              <a:t> </a:t>
            </a:r>
            <a:r>
              <a:rPr lang="nl-NL" sz="3200" dirty="0" err="1"/>
              <a:t>sheep</a:t>
            </a:r>
            <a:endParaRPr lang="nl-NL" sz="3200" dirty="0"/>
          </a:p>
          <a:p>
            <a:r>
              <a:rPr lang="nl-NL" sz="3200" dirty="0" err="1"/>
              <a:t>One</a:t>
            </a:r>
            <a:r>
              <a:rPr lang="nl-NL" sz="3200" dirty="0"/>
              <a:t> </a:t>
            </a:r>
            <a:r>
              <a:rPr lang="nl-NL" sz="3200" dirty="0" err="1"/>
              <a:t>fish</a:t>
            </a:r>
            <a:r>
              <a:rPr lang="nl-NL" sz="3200" dirty="0"/>
              <a:t> 	– 	</a:t>
            </a:r>
            <a:r>
              <a:rPr lang="nl-NL" sz="3200" dirty="0" err="1"/>
              <a:t>three</a:t>
            </a:r>
            <a:r>
              <a:rPr lang="nl-NL" sz="3200" dirty="0"/>
              <a:t> </a:t>
            </a:r>
            <a:r>
              <a:rPr lang="nl-NL" sz="3200" dirty="0" err="1"/>
              <a:t>fish</a:t>
            </a:r>
            <a:r>
              <a:rPr lang="nl-NL" sz="3200" dirty="0"/>
              <a:t> (</a:t>
            </a:r>
            <a:r>
              <a:rPr lang="nl-NL" sz="3200" dirty="0" err="1"/>
              <a:t>fishes</a:t>
            </a:r>
            <a:r>
              <a:rPr lang="nl-NL" sz="3200" dirty="0"/>
              <a:t> alleen bij verschillende types vis)</a:t>
            </a:r>
          </a:p>
          <a:p>
            <a:r>
              <a:rPr lang="nl-NL" sz="3200" dirty="0" err="1"/>
              <a:t>One</a:t>
            </a:r>
            <a:r>
              <a:rPr lang="nl-NL" sz="3200" dirty="0"/>
              <a:t> person - 	</a:t>
            </a:r>
            <a:r>
              <a:rPr lang="nl-NL" sz="3200" dirty="0" err="1"/>
              <a:t>two</a:t>
            </a:r>
            <a:r>
              <a:rPr lang="nl-NL" sz="3200" dirty="0"/>
              <a:t> </a:t>
            </a:r>
            <a:r>
              <a:rPr lang="nl-NL" sz="3200" dirty="0" err="1"/>
              <a:t>people</a:t>
            </a:r>
            <a:endParaRPr lang="nl-NL" sz="3200" dirty="0"/>
          </a:p>
          <a:p>
            <a:endParaRPr lang="nl-NL" sz="1800" b="1" dirty="0"/>
          </a:p>
          <a:p>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1488558" y="343169"/>
            <a:ext cx="10253169" cy="668050"/>
          </a:xfrm>
        </p:spPr>
        <p:txBody>
          <a:bodyPr>
            <a:normAutofit fontScale="90000"/>
          </a:bodyPr>
          <a:lstStyle/>
          <a:p>
            <a:r>
              <a:rPr lang="nl-NL" sz="6000" dirty="0"/>
              <a:t>Meervoud - telbaar</a:t>
            </a:r>
          </a:p>
        </p:txBody>
      </p:sp>
    </p:spTree>
    <p:extLst>
      <p:ext uri="{BB962C8B-B14F-4D97-AF65-F5344CB8AC3E}">
        <p14:creationId xmlns:p14="http://schemas.microsoft.com/office/powerpoint/2010/main" val="22291936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2728690"/>
          </a:xfrm>
        </p:spPr>
        <p:txBody>
          <a:bodyPr>
            <a:noAutofit/>
          </a:bodyPr>
          <a:lstStyle/>
          <a:p>
            <a:r>
              <a:rPr lang="nl-NL" sz="3200" dirty="0"/>
              <a:t>Annie is …. </a:t>
            </a:r>
            <a:r>
              <a:rPr lang="nl-NL" sz="3200" dirty="0" err="1"/>
              <a:t>aunt</a:t>
            </a:r>
            <a:r>
              <a:rPr lang="nl-NL" sz="3200" dirty="0"/>
              <a:t> of mine.</a:t>
            </a:r>
          </a:p>
          <a:p>
            <a:r>
              <a:rPr lang="nl-NL" sz="3200" dirty="0" err="1"/>
              <a:t>She</a:t>
            </a:r>
            <a:r>
              <a:rPr lang="nl-NL" sz="3200" dirty="0"/>
              <a:t> went </a:t>
            </a:r>
            <a:r>
              <a:rPr lang="nl-NL" sz="3200" dirty="0" err="1"/>
              <a:t>to</a:t>
            </a:r>
            <a:r>
              <a:rPr lang="nl-NL" sz="3200" dirty="0"/>
              <a:t> …. </a:t>
            </a:r>
            <a:r>
              <a:rPr lang="nl-NL" sz="3200" dirty="0" err="1"/>
              <a:t>university</a:t>
            </a:r>
            <a:r>
              <a:rPr lang="nl-NL" sz="3200" dirty="0"/>
              <a:t> in </a:t>
            </a:r>
            <a:r>
              <a:rPr lang="nl-NL" sz="3200" dirty="0" err="1"/>
              <a:t>the</a:t>
            </a:r>
            <a:r>
              <a:rPr lang="nl-NL" sz="3200" dirty="0"/>
              <a:t> </a:t>
            </a:r>
            <a:r>
              <a:rPr lang="nl-NL" sz="3200" dirty="0" err="1"/>
              <a:t>north</a:t>
            </a:r>
            <a:r>
              <a:rPr lang="nl-NL" sz="3200" dirty="0"/>
              <a:t> of </a:t>
            </a:r>
            <a:r>
              <a:rPr lang="nl-NL" sz="3200" dirty="0" err="1"/>
              <a:t>the</a:t>
            </a:r>
            <a:r>
              <a:rPr lang="nl-NL" sz="3200" dirty="0"/>
              <a:t> country.</a:t>
            </a:r>
          </a:p>
          <a:p>
            <a:r>
              <a:rPr lang="nl-NL" sz="3200" dirty="0"/>
              <a:t>Ben is …. </a:t>
            </a:r>
            <a:r>
              <a:rPr lang="nl-NL" sz="3200" dirty="0" err="1"/>
              <a:t>uncle</a:t>
            </a:r>
            <a:r>
              <a:rPr lang="nl-NL" sz="3200" dirty="0"/>
              <a:t> </a:t>
            </a:r>
            <a:r>
              <a:rPr lang="nl-NL" sz="3200" dirty="0" err="1"/>
              <a:t>my</a:t>
            </a:r>
            <a:r>
              <a:rPr lang="nl-NL" sz="3200" dirty="0"/>
              <a:t> </a:t>
            </a:r>
            <a:r>
              <a:rPr lang="nl-NL" sz="3200" dirty="0" err="1"/>
              <a:t>aunt</a:t>
            </a:r>
            <a:r>
              <a:rPr lang="nl-NL" sz="3200" dirty="0"/>
              <a:t> Annie is </a:t>
            </a:r>
            <a:r>
              <a:rPr lang="nl-NL" sz="3200" dirty="0" err="1"/>
              <a:t>married</a:t>
            </a:r>
            <a:r>
              <a:rPr lang="nl-NL" sz="3200" dirty="0"/>
              <a:t> </a:t>
            </a:r>
            <a:r>
              <a:rPr lang="nl-NL" sz="3200" dirty="0" err="1"/>
              <a:t>to</a:t>
            </a:r>
            <a:r>
              <a:rPr lang="nl-NL" sz="3200" dirty="0"/>
              <a:t>.</a:t>
            </a:r>
          </a:p>
          <a:p>
            <a:r>
              <a:rPr lang="nl-NL" sz="3200" dirty="0"/>
              <a:t>The wedding </a:t>
            </a:r>
            <a:r>
              <a:rPr lang="nl-NL" sz="3200" dirty="0" err="1"/>
              <a:t>ceremony</a:t>
            </a:r>
            <a:r>
              <a:rPr lang="nl-NL" sz="3200" dirty="0"/>
              <a:t> </a:t>
            </a:r>
            <a:r>
              <a:rPr lang="nl-NL" sz="3200" dirty="0" err="1"/>
              <a:t>took</a:t>
            </a:r>
            <a:r>
              <a:rPr lang="nl-NL" sz="3200" dirty="0"/>
              <a:t> … </a:t>
            </a:r>
            <a:r>
              <a:rPr lang="nl-NL" sz="3200" dirty="0" err="1"/>
              <a:t>hour</a:t>
            </a:r>
            <a:r>
              <a:rPr lang="nl-NL" sz="3200" dirty="0"/>
              <a:t>.</a:t>
            </a:r>
          </a:p>
          <a:p>
            <a:r>
              <a:rPr lang="nl-NL" sz="3200" dirty="0"/>
              <a:t>The wedding </a:t>
            </a:r>
            <a:r>
              <a:rPr lang="nl-NL" sz="3200" dirty="0" err="1"/>
              <a:t>ceremony</a:t>
            </a:r>
            <a:r>
              <a:rPr lang="nl-NL" sz="3200" dirty="0"/>
              <a:t> was </a:t>
            </a:r>
            <a:r>
              <a:rPr lang="nl-NL" sz="3200" dirty="0" err="1"/>
              <a:t>conducted</a:t>
            </a:r>
            <a:r>
              <a:rPr lang="nl-NL" sz="3200" dirty="0"/>
              <a:t> </a:t>
            </a:r>
            <a:r>
              <a:rPr lang="nl-NL" sz="3200" dirty="0" err="1"/>
              <a:t>by</a:t>
            </a:r>
            <a:r>
              <a:rPr lang="nl-NL" sz="3200" dirty="0"/>
              <a:t> … </a:t>
            </a:r>
            <a:r>
              <a:rPr lang="nl-NL" sz="3200" dirty="0" err="1"/>
              <a:t>priest</a:t>
            </a:r>
            <a:r>
              <a:rPr lang="nl-NL" sz="3200" dirty="0"/>
              <a:t>, </a:t>
            </a:r>
            <a:r>
              <a:rPr lang="nl-NL" sz="3200" dirty="0" err="1"/>
              <a:t>not</a:t>
            </a:r>
            <a:r>
              <a:rPr lang="nl-NL" sz="3200" dirty="0"/>
              <a:t> … pope</a:t>
            </a:r>
            <a:r>
              <a:rPr lang="nl-NL" dirty="0"/>
              <a:t>.</a:t>
            </a:r>
          </a:p>
          <a:p>
            <a:endParaRPr lang="nl-NL" dirty="0"/>
          </a:p>
          <a:p>
            <a:endParaRPr lang="nl-NL" dirty="0"/>
          </a:p>
          <a:p>
            <a:endParaRPr lang="nl-NL"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err="1"/>
              <a:t>Articles</a:t>
            </a:r>
            <a:r>
              <a:rPr lang="nl-NL" sz="6000" dirty="0"/>
              <a:t> - practical</a:t>
            </a:r>
          </a:p>
        </p:txBody>
      </p:sp>
    </p:spTree>
    <p:extLst>
      <p:ext uri="{BB962C8B-B14F-4D97-AF65-F5344CB8AC3E}">
        <p14:creationId xmlns:p14="http://schemas.microsoft.com/office/powerpoint/2010/main" val="76205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806032" cy="4068392"/>
          </a:xfrm>
        </p:spPr>
        <p:txBody>
          <a:bodyPr>
            <a:noAutofit/>
          </a:bodyPr>
          <a:lstStyle/>
          <a:p>
            <a:r>
              <a:rPr lang="nl-NL" sz="2400" dirty="0"/>
              <a:t>A2 11032NK</a:t>
            </a:r>
          </a:p>
          <a:p>
            <a:r>
              <a:rPr lang="nl-NL" sz="2400" dirty="0"/>
              <a:t>B1 11033NK</a:t>
            </a:r>
          </a:p>
          <a:p>
            <a:r>
              <a:rPr lang="nl-NL" sz="2400" dirty="0"/>
              <a:t>B2 11049NK</a:t>
            </a:r>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gps</a:t>
            </a:r>
          </a:p>
        </p:txBody>
      </p:sp>
    </p:spTree>
    <p:extLst>
      <p:ext uri="{BB962C8B-B14F-4D97-AF65-F5344CB8AC3E}">
        <p14:creationId xmlns:p14="http://schemas.microsoft.com/office/powerpoint/2010/main" val="15905424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0584D-4850-C64C-A392-140E07450BFC}"/>
              </a:ext>
            </a:extLst>
          </p:cNvPr>
          <p:cNvSpPr>
            <a:spLocks noGrp="1"/>
          </p:cNvSpPr>
          <p:nvPr>
            <p:ph type="title"/>
          </p:nvPr>
        </p:nvSpPr>
        <p:spPr>
          <a:xfrm>
            <a:off x="2167127" y="1225296"/>
            <a:ext cx="10024873" cy="3520440"/>
          </a:xfrm>
        </p:spPr>
        <p:txBody>
          <a:bodyPr>
            <a:normAutofit/>
          </a:bodyPr>
          <a:lstStyle/>
          <a:p>
            <a:r>
              <a:rPr lang="nl-NL" sz="7800" dirty="0"/>
              <a:t>Bijvoeglijke naamwoorden</a:t>
            </a:r>
            <a:br>
              <a:rPr lang="nl-NL" sz="7800" dirty="0"/>
            </a:br>
            <a:r>
              <a:rPr lang="nl-NL" sz="7800" dirty="0"/>
              <a:t>Bijwoorden</a:t>
            </a:r>
          </a:p>
        </p:txBody>
      </p:sp>
    </p:spTree>
    <p:extLst>
      <p:ext uri="{BB962C8B-B14F-4D97-AF65-F5344CB8AC3E}">
        <p14:creationId xmlns:p14="http://schemas.microsoft.com/office/powerpoint/2010/main" val="23328404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4068392"/>
          </a:xfrm>
        </p:spPr>
        <p:txBody>
          <a:bodyPr>
            <a:noAutofit/>
          </a:bodyPr>
          <a:lstStyle/>
          <a:p>
            <a:r>
              <a:rPr lang="nl-NL" sz="3000" dirty="0"/>
              <a:t>Een bijvoeglijk naamwoord gebruik je om iets of iemand te omschrijven. </a:t>
            </a:r>
            <a:r>
              <a:rPr lang="nl-NL" sz="3000" dirty="0" err="1"/>
              <a:t>Bijv</a:t>
            </a:r>
            <a:r>
              <a:rPr lang="nl-NL" sz="3000" dirty="0"/>
              <a:t>:</a:t>
            </a:r>
          </a:p>
          <a:p>
            <a:r>
              <a:rPr lang="nl-NL" sz="3000" dirty="0"/>
              <a:t>The song was </a:t>
            </a:r>
            <a:r>
              <a:rPr lang="nl-NL" sz="3000" dirty="0" err="1"/>
              <a:t>beautiful</a:t>
            </a:r>
            <a:r>
              <a:rPr lang="nl-NL" sz="3000" dirty="0"/>
              <a:t>.</a:t>
            </a:r>
          </a:p>
          <a:p>
            <a:r>
              <a:rPr lang="nl-NL" sz="3000" dirty="0"/>
              <a:t>It’s a </a:t>
            </a:r>
            <a:r>
              <a:rPr lang="nl-NL" sz="3000" dirty="0" err="1"/>
              <a:t>beautiful</a:t>
            </a:r>
            <a:r>
              <a:rPr lang="nl-NL" sz="3000" dirty="0"/>
              <a:t> </a:t>
            </a:r>
            <a:r>
              <a:rPr lang="nl-NL" sz="3000" b="1" dirty="0" err="1"/>
              <a:t>chair</a:t>
            </a:r>
            <a:r>
              <a:rPr lang="nl-NL" sz="3000" dirty="0"/>
              <a:t>.</a:t>
            </a:r>
          </a:p>
          <a:p>
            <a:endParaRPr lang="nl-NL" sz="3000" dirty="0"/>
          </a:p>
          <a:p>
            <a:r>
              <a:rPr lang="nl-NL" sz="3000" dirty="0"/>
              <a:t>Een bijwoord zegt iets over een werkwoord. Bijv.</a:t>
            </a:r>
          </a:p>
          <a:p>
            <a:r>
              <a:rPr lang="nl-NL" sz="3000" dirty="0" err="1"/>
              <a:t>They</a:t>
            </a:r>
            <a:r>
              <a:rPr lang="nl-NL" sz="3000" dirty="0"/>
              <a:t> sang </a:t>
            </a:r>
            <a:r>
              <a:rPr lang="nl-NL" sz="3000" dirty="0" err="1"/>
              <a:t>beautifully</a:t>
            </a:r>
            <a:r>
              <a:rPr lang="nl-NL" sz="3000" dirty="0"/>
              <a:t>.</a:t>
            </a:r>
          </a:p>
          <a:p>
            <a:r>
              <a:rPr lang="nl-NL" sz="3000" dirty="0" err="1"/>
              <a:t>She</a:t>
            </a:r>
            <a:r>
              <a:rPr lang="nl-NL" sz="3000" dirty="0"/>
              <a:t> </a:t>
            </a:r>
            <a:r>
              <a:rPr lang="nl-NL" sz="3000" dirty="0" err="1"/>
              <a:t>looked</a:t>
            </a:r>
            <a:r>
              <a:rPr lang="nl-NL" sz="3000" dirty="0"/>
              <a:t> </a:t>
            </a:r>
            <a:r>
              <a:rPr lang="nl-NL" sz="3000" b="1" dirty="0" err="1"/>
              <a:t>beautifully</a:t>
            </a:r>
            <a:r>
              <a:rPr lang="nl-NL" sz="3000" dirty="0"/>
              <a:t>.</a:t>
            </a:r>
          </a:p>
          <a:p>
            <a:endParaRPr lang="nl-NL" sz="3000" dirty="0"/>
          </a:p>
          <a:p>
            <a:r>
              <a:rPr lang="nl-NL" sz="3000" dirty="0"/>
              <a:t>Algemene regel: </a:t>
            </a:r>
          </a:p>
          <a:p>
            <a:r>
              <a:rPr lang="nl-NL" sz="3000" dirty="0"/>
              <a:t>Bij een bijwoord zet je ‘</a:t>
            </a:r>
            <a:r>
              <a:rPr lang="nl-NL" sz="3000" dirty="0" err="1"/>
              <a:t>ly</a:t>
            </a:r>
            <a:r>
              <a:rPr lang="nl-NL" sz="3000" dirty="0"/>
              <a:t>’ achter het bijv. </a:t>
            </a:r>
            <a:r>
              <a:rPr lang="nl-NL" sz="3000" dirty="0" err="1"/>
              <a:t>nw</a:t>
            </a:r>
            <a:r>
              <a:rPr lang="nl-NL" sz="3000" dirty="0"/>
              <a:t>.</a:t>
            </a:r>
          </a:p>
          <a:p>
            <a:endParaRPr lang="nl-NL" sz="3000" dirty="0"/>
          </a:p>
          <a:p>
            <a:endParaRPr lang="nl-NL"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1219200" y="343169"/>
            <a:ext cx="10522527" cy="668050"/>
          </a:xfrm>
        </p:spPr>
        <p:txBody>
          <a:bodyPr>
            <a:normAutofit fontScale="90000"/>
          </a:bodyPr>
          <a:lstStyle/>
          <a:p>
            <a:r>
              <a:rPr lang="nl-NL" sz="6000" dirty="0"/>
              <a:t>Bijvoeglijk naamwoorden &amp; bijwoorden</a:t>
            </a:r>
          </a:p>
        </p:txBody>
      </p:sp>
    </p:spTree>
    <p:extLst>
      <p:ext uri="{BB962C8B-B14F-4D97-AF65-F5344CB8AC3E}">
        <p14:creationId xmlns:p14="http://schemas.microsoft.com/office/powerpoint/2010/main" val="16235754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4068392"/>
          </a:xfrm>
        </p:spPr>
        <p:txBody>
          <a:bodyPr>
            <a:noAutofit/>
          </a:bodyPr>
          <a:lstStyle/>
          <a:p>
            <a:r>
              <a:rPr lang="nl-NL" sz="3000" dirty="0"/>
              <a:t>Peter </a:t>
            </a:r>
            <a:r>
              <a:rPr lang="nl-NL" sz="3000" dirty="0" err="1"/>
              <a:t>wrote</a:t>
            </a:r>
            <a:r>
              <a:rPr lang="nl-NL" sz="3000" dirty="0"/>
              <a:t> a </a:t>
            </a:r>
            <a:r>
              <a:rPr lang="nl-NL" sz="3000" dirty="0" err="1"/>
              <a:t>beautiful</a:t>
            </a:r>
            <a:r>
              <a:rPr lang="nl-NL" sz="3000" dirty="0"/>
              <a:t> </a:t>
            </a:r>
            <a:r>
              <a:rPr lang="nl-NL" sz="3000" dirty="0" err="1"/>
              <a:t>book</a:t>
            </a:r>
            <a:r>
              <a:rPr lang="nl-NL" sz="3000" dirty="0"/>
              <a:t>.</a:t>
            </a:r>
          </a:p>
          <a:p>
            <a:r>
              <a:rPr lang="nl-NL" sz="3000" dirty="0"/>
              <a:t>The </a:t>
            </a:r>
            <a:r>
              <a:rPr lang="nl-NL" sz="3000" dirty="0" err="1"/>
              <a:t>book</a:t>
            </a:r>
            <a:r>
              <a:rPr lang="nl-NL" sz="3000" dirty="0"/>
              <a:t> is </a:t>
            </a:r>
            <a:r>
              <a:rPr lang="nl-NL" sz="3000" dirty="0" err="1"/>
              <a:t>written</a:t>
            </a:r>
            <a:r>
              <a:rPr lang="nl-NL" sz="3000" dirty="0"/>
              <a:t> </a:t>
            </a:r>
            <a:r>
              <a:rPr lang="nl-NL" sz="3000" dirty="0" err="1"/>
              <a:t>beautifully</a:t>
            </a:r>
            <a:r>
              <a:rPr lang="nl-NL" sz="3000" dirty="0"/>
              <a:t>.</a:t>
            </a:r>
          </a:p>
          <a:p>
            <a:endParaRPr lang="nl-NL" sz="3000" dirty="0"/>
          </a:p>
          <a:p>
            <a:r>
              <a:rPr lang="nl-NL" sz="3000" dirty="0"/>
              <a:t>The </a:t>
            </a:r>
            <a:r>
              <a:rPr lang="nl-NL" sz="3000" dirty="0" err="1"/>
              <a:t>turtle</a:t>
            </a:r>
            <a:r>
              <a:rPr lang="nl-NL" sz="3000" dirty="0"/>
              <a:t> is </a:t>
            </a:r>
            <a:r>
              <a:rPr lang="nl-NL" sz="3000" dirty="0" err="1"/>
              <a:t>very</a:t>
            </a:r>
            <a:r>
              <a:rPr lang="nl-NL" sz="3000" dirty="0"/>
              <a:t> slow.</a:t>
            </a:r>
          </a:p>
          <a:p>
            <a:r>
              <a:rPr lang="nl-NL" sz="3000" dirty="0"/>
              <a:t>It </a:t>
            </a:r>
            <a:r>
              <a:rPr lang="nl-NL" sz="3000" dirty="0" err="1"/>
              <a:t>walks</a:t>
            </a:r>
            <a:r>
              <a:rPr lang="nl-NL" sz="3000" dirty="0"/>
              <a:t> </a:t>
            </a:r>
            <a:r>
              <a:rPr lang="nl-NL" sz="3000" dirty="0" err="1"/>
              <a:t>slowly</a:t>
            </a:r>
            <a:r>
              <a:rPr lang="nl-NL" sz="3000" dirty="0"/>
              <a:t>.</a:t>
            </a:r>
          </a:p>
          <a:p>
            <a:endParaRPr lang="nl-NL" sz="3000" dirty="0"/>
          </a:p>
          <a:p>
            <a:r>
              <a:rPr lang="nl-NL" sz="3000" dirty="0"/>
              <a:t>Peter is a </a:t>
            </a:r>
            <a:r>
              <a:rPr lang="nl-NL" sz="3000" dirty="0" err="1"/>
              <a:t>good</a:t>
            </a:r>
            <a:r>
              <a:rPr lang="nl-NL" sz="3000" dirty="0"/>
              <a:t> </a:t>
            </a:r>
            <a:r>
              <a:rPr lang="nl-NL" sz="3000" dirty="0" err="1"/>
              <a:t>writer</a:t>
            </a:r>
            <a:r>
              <a:rPr lang="nl-NL" sz="3000" dirty="0"/>
              <a:t>.</a:t>
            </a:r>
          </a:p>
          <a:p>
            <a:r>
              <a:rPr lang="nl-NL" sz="3000" dirty="0"/>
              <a:t>He </a:t>
            </a:r>
            <a:r>
              <a:rPr lang="nl-NL" sz="3000" dirty="0" err="1"/>
              <a:t>writes</a:t>
            </a:r>
            <a:r>
              <a:rPr lang="nl-NL" sz="3000" dirty="0"/>
              <a:t> well.</a:t>
            </a:r>
          </a:p>
          <a:p>
            <a:endParaRPr lang="nl-NL" sz="3000" dirty="0"/>
          </a:p>
          <a:p>
            <a:endParaRPr lang="nl-NL" sz="3000" dirty="0"/>
          </a:p>
          <a:p>
            <a:endParaRPr lang="nl-NL"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Voorbeelden</a:t>
            </a:r>
          </a:p>
        </p:txBody>
      </p:sp>
    </p:spTree>
    <p:extLst>
      <p:ext uri="{BB962C8B-B14F-4D97-AF65-F5344CB8AC3E}">
        <p14:creationId xmlns:p14="http://schemas.microsoft.com/office/powerpoint/2010/main" val="38143221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5307106"/>
            <a:ext cx="9052560" cy="582914"/>
          </a:xfrm>
        </p:spPr>
        <p:txBody>
          <a:bodyPr>
            <a:noAutofit/>
          </a:bodyPr>
          <a:lstStyle/>
          <a:p>
            <a:r>
              <a:rPr lang="nl-NL" dirty="0"/>
              <a:t>Maak een zin met elk bijv. </a:t>
            </a:r>
            <a:r>
              <a:rPr lang="nl-NL" dirty="0" err="1"/>
              <a:t>nw</a:t>
            </a:r>
            <a:r>
              <a:rPr lang="nl-NL" dirty="0"/>
              <a:t> en elk bijwoord en stuur ze in een directe chat naar mij.</a:t>
            </a:r>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1219200" y="343169"/>
            <a:ext cx="10522527" cy="668050"/>
          </a:xfrm>
        </p:spPr>
        <p:txBody>
          <a:bodyPr>
            <a:normAutofit fontScale="90000"/>
          </a:bodyPr>
          <a:lstStyle/>
          <a:p>
            <a:r>
              <a:rPr lang="nl-NL" sz="6000" dirty="0"/>
              <a:t>Bijvoeglijk naamwoorden &amp; bijwoorden</a:t>
            </a:r>
          </a:p>
        </p:txBody>
      </p:sp>
      <p:graphicFrame>
        <p:nvGraphicFramePr>
          <p:cNvPr id="2" name="Tabel 1">
            <a:extLst>
              <a:ext uri="{FF2B5EF4-FFF2-40B4-BE49-F238E27FC236}">
                <a16:creationId xmlns:a16="http://schemas.microsoft.com/office/drawing/2014/main" id="{8AE21FFC-F072-CF47-806B-C2855C1AE837}"/>
              </a:ext>
            </a:extLst>
          </p:cNvPr>
          <p:cNvGraphicFramePr>
            <a:graphicFrameLocks noGrp="1"/>
          </p:cNvGraphicFramePr>
          <p:nvPr>
            <p:extLst>
              <p:ext uri="{D42A27DB-BD31-4B8C-83A1-F6EECF244321}">
                <p14:modId xmlns:p14="http://schemas.microsoft.com/office/powerpoint/2010/main" val="2798599710"/>
              </p:ext>
            </p:extLst>
          </p:nvPr>
        </p:nvGraphicFramePr>
        <p:xfrm>
          <a:off x="2167665" y="1508560"/>
          <a:ext cx="8128000" cy="22250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294794293"/>
                    </a:ext>
                  </a:extLst>
                </a:gridCol>
                <a:gridCol w="4064000">
                  <a:extLst>
                    <a:ext uri="{9D8B030D-6E8A-4147-A177-3AD203B41FA5}">
                      <a16:colId xmlns:a16="http://schemas.microsoft.com/office/drawing/2014/main" val="3114085515"/>
                    </a:ext>
                  </a:extLst>
                </a:gridCol>
              </a:tblGrid>
              <a:tr h="370840">
                <a:tc>
                  <a:txBody>
                    <a:bodyPr/>
                    <a:lstStyle/>
                    <a:p>
                      <a:r>
                        <a:rPr lang="nl-NL" dirty="0"/>
                        <a:t>Bijvoeglijk naamwoord</a:t>
                      </a:r>
                    </a:p>
                  </a:txBody>
                  <a:tcPr/>
                </a:tc>
                <a:tc>
                  <a:txBody>
                    <a:bodyPr/>
                    <a:lstStyle/>
                    <a:p>
                      <a:r>
                        <a:rPr lang="nl-NL" dirty="0"/>
                        <a:t>Bijwoord</a:t>
                      </a:r>
                    </a:p>
                  </a:txBody>
                  <a:tcPr/>
                </a:tc>
                <a:extLst>
                  <a:ext uri="{0D108BD9-81ED-4DB2-BD59-A6C34878D82A}">
                    <a16:rowId xmlns:a16="http://schemas.microsoft.com/office/drawing/2014/main" val="2439339163"/>
                  </a:ext>
                </a:extLst>
              </a:tr>
              <a:tr h="370840">
                <a:tc>
                  <a:txBody>
                    <a:bodyPr/>
                    <a:lstStyle/>
                    <a:p>
                      <a:r>
                        <a:rPr lang="nl-NL" dirty="0"/>
                        <a:t>perfect</a:t>
                      </a:r>
                    </a:p>
                  </a:txBody>
                  <a:tcPr/>
                </a:tc>
                <a:tc>
                  <a:txBody>
                    <a:bodyPr/>
                    <a:lstStyle/>
                    <a:p>
                      <a:r>
                        <a:rPr lang="nl-NL" dirty="0" err="1"/>
                        <a:t>perfectly</a:t>
                      </a:r>
                      <a:endParaRPr lang="nl-NL" dirty="0"/>
                    </a:p>
                  </a:txBody>
                  <a:tcPr/>
                </a:tc>
                <a:extLst>
                  <a:ext uri="{0D108BD9-81ED-4DB2-BD59-A6C34878D82A}">
                    <a16:rowId xmlns:a16="http://schemas.microsoft.com/office/drawing/2014/main" val="1660853282"/>
                  </a:ext>
                </a:extLst>
              </a:tr>
              <a:tr h="370840">
                <a:tc>
                  <a:txBody>
                    <a:bodyPr/>
                    <a:lstStyle/>
                    <a:p>
                      <a:r>
                        <a:rPr lang="nl-NL" dirty="0"/>
                        <a:t>slow</a:t>
                      </a:r>
                    </a:p>
                  </a:txBody>
                  <a:tcPr/>
                </a:tc>
                <a:tc>
                  <a:txBody>
                    <a:bodyPr/>
                    <a:lstStyle/>
                    <a:p>
                      <a:r>
                        <a:rPr lang="nl-NL" dirty="0" err="1"/>
                        <a:t>slowly</a:t>
                      </a:r>
                      <a:endParaRPr lang="nl-NL" dirty="0"/>
                    </a:p>
                  </a:txBody>
                  <a:tcPr/>
                </a:tc>
                <a:extLst>
                  <a:ext uri="{0D108BD9-81ED-4DB2-BD59-A6C34878D82A}">
                    <a16:rowId xmlns:a16="http://schemas.microsoft.com/office/drawing/2014/main" val="4258077452"/>
                  </a:ext>
                </a:extLst>
              </a:tr>
              <a:tr h="370840">
                <a:tc>
                  <a:txBody>
                    <a:bodyPr/>
                    <a:lstStyle/>
                    <a:p>
                      <a:r>
                        <a:rPr lang="nl-NL" dirty="0"/>
                        <a:t>eas</a:t>
                      </a:r>
                      <a:r>
                        <a:rPr lang="nl-NL" b="1" dirty="0"/>
                        <a:t>y</a:t>
                      </a:r>
                    </a:p>
                  </a:txBody>
                  <a:tcPr/>
                </a:tc>
                <a:tc>
                  <a:txBody>
                    <a:bodyPr/>
                    <a:lstStyle/>
                    <a:p>
                      <a:r>
                        <a:rPr lang="nl-NL" dirty="0" err="1"/>
                        <a:t>eas</a:t>
                      </a:r>
                      <a:r>
                        <a:rPr lang="nl-NL" b="1" dirty="0" err="1"/>
                        <a:t>ily</a:t>
                      </a:r>
                      <a:endParaRPr lang="nl-NL" b="1" dirty="0"/>
                    </a:p>
                  </a:txBody>
                  <a:tcPr/>
                </a:tc>
                <a:extLst>
                  <a:ext uri="{0D108BD9-81ED-4DB2-BD59-A6C34878D82A}">
                    <a16:rowId xmlns:a16="http://schemas.microsoft.com/office/drawing/2014/main" val="462551184"/>
                  </a:ext>
                </a:extLst>
              </a:tr>
              <a:tr h="370840">
                <a:tc>
                  <a:txBody>
                    <a:bodyPr/>
                    <a:lstStyle/>
                    <a:p>
                      <a:r>
                        <a:rPr lang="nl-NL" dirty="0"/>
                        <a:t>bad</a:t>
                      </a:r>
                    </a:p>
                  </a:txBody>
                  <a:tcPr/>
                </a:tc>
                <a:tc>
                  <a:txBody>
                    <a:bodyPr/>
                    <a:lstStyle/>
                    <a:p>
                      <a:r>
                        <a:rPr lang="nl-NL" dirty="0" err="1"/>
                        <a:t>badly</a:t>
                      </a:r>
                      <a:endParaRPr lang="nl-NL" dirty="0"/>
                    </a:p>
                  </a:txBody>
                  <a:tcPr/>
                </a:tc>
                <a:extLst>
                  <a:ext uri="{0D108BD9-81ED-4DB2-BD59-A6C34878D82A}">
                    <a16:rowId xmlns:a16="http://schemas.microsoft.com/office/drawing/2014/main" val="852183471"/>
                  </a:ext>
                </a:extLst>
              </a:tr>
              <a:tr h="370840">
                <a:tc>
                  <a:txBody>
                    <a:bodyPr/>
                    <a:lstStyle/>
                    <a:p>
                      <a:r>
                        <a:rPr lang="nl-NL" dirty="0" err="1"/>
                        <a:t>good</a:t>
                      </a:r>
                      <a:r>
                        <a:rPr lang="nl-NL" dirty="0"/>
                        <a:t> (uitzondering)</a:t>
                      </a:r>
                    </a:p>
                  </a:txBody>
                  <a:tcPr/>
                </a:tc>
                <a:tc>
                  <a:txBody>
                    <a:bodyPr/>
                    <a:lstStyle/>
                    <a:p>
                      <a:r>
                        <a:rPr lang="nl-NL" dirty="0"/>
                        <a:t>well</a:t>
                      </a:r>
                    </a:p>
                  </a:txBody>
                  <a:tcPr/>
                </a:tc>
                <a:extLst>
                  <a:ext uri="{0D108BD9-81ED-4DB2-BD59-A6C34878D82A}">
                    <a16:rowId xmlns:a16="http://schemas.microsoft.com/office/drawing/2014/main" val="2671041847"/>
                  </a:ext>
                </a:extLst>
              </a:tr>
            </a:tbl>
          </a:graphicData>
        </a:graphic>
      </p:graphicFrame>
    </p:spTree>
    <p:extLst>
      <p:ext uri="{BB962C8B-B14F-4D97-AF65-F5344CB8AC3E}">
        <p14:creationId xmlns:p14="http://schemas.microsoft.com/office/powerpoint/2010/main" val="3051170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4068392"/>
          </a:xfrm>
        </p:spPr>
        <p:txBody>
          <a:bodyPr>
            <a:noAutofit/>
          </a:bodyPr>
          <a:lstStyle/>
          <a:p>
            <a:r>
              <a:rPr lang="nl-NL" sz="3000" dirty="0"/>
              <a:t>The bad chief was </a:t>
            </a:r>
            <a:r>
              <a:rPr lang="nl-NL" sz="3000" dirty="0" err="1"/>
              <a:t>badly</a:t>
            </a:r>
            <a:r>
              <a:rPr lang="nl-NL" sz="3000" dirty="0"/>
              <a:t> </a:t>
            </a:r>
            <a:r>
              <a:rPr lang="nl-NL" sz="3000" dirty="0" err="1"/>
              <a:t>ill</a:t>
            </a:r>
            <a:r>
              <a:rPr lang="nl-NL" sz="3000" dirty="0"/>
              <a:t>.</a:t>
            </a:r>
          </a:p>
          <a:p>
            <a:r>
              <a:rPr lang="nl-NL" sz="3000" dirty="0"/>
              <a:t>The slow </a:t>
            </a:r>
            <a:r>
              <a:rPr lang="nl-NL" sz="3000" dirty="0" err="1"/>
              <a:t>turtle</a:t>
            </a:r>
            <a:r>
              <a:rPr lang="nl-NL" sz="3000" dirty="0"/>
              <a:t> was </a:t>
            </a:r>
            <a:r>
              <a:rPr lang="nl-NL" sz="3000" dirty="0" err="1"/>
              <a:t>slowly</a:t>
            </a:r>
            <a:r>
              <a:rPr lang="nl-NL" sz="3000" dirty="0"/>
              <a:t> </a:t>
            </a:r>
            <a:r>
              <a:rPr lang="nl-NL" sz="3000" dirty="0" err="1"/>
              <a:t>dying</a:t>
            </a:r>
            <a:r>
              <a:rPr lang="nl-NL" sz="3000" dirty="0"/>
              <a:t>.</a:t>
            </a:r>
          </a:p>
          <a:p>
            <a:r>
              <a:rPr lang="nl-NL" sz="3000" dirty="0"/>
              <a:t>He is a perfect </a:t>
            </a:r>
            <a:r>
              <a:rPr lang="nl-NL" sz="3000" dirty="0" err="1"/>
              <a:t>player</a:t>
            </a:r>
            <a:r>
              <a:rPr lang="nl-NL" sz="3000" dirty="0"/>
              <a:t>.</a:t>
            </a:r>
          </a:p>
          <a:p>
            <a:r>
              <a:rPr lang="nl-NL" sz="3000" dirty="0"/>
              <a:t>He </a:t>
            </a:r>
            <a:r>
              <a:rPr lang="nl-NL" sz="3000" dirty="0" err="1"/>
              <a:t>plays</a:t>
            </a:r>
            <a:r>
              <a:rPr lang="nl-NL" sz="3000" dirty="0"/>
              <a:t> </a:t>
            </a:r>
            <a:r>
              <a:rPr lang="nl-NL" sz="3000" dirty="0" err="1"/>
              <a:t>perfectly</a:t>
            </a:r>
            <a:r>
              <a:rPr lang="nl-NL" sz="3000" dirty="0"/>
              <a:t>.</a:t>
            </a:r>
          </a:p>
          <a:p>
            <a:r>
              <a:rPr lang="nl-NL" sz="3000" dirty="0" err="1"/>
              <a:t>This</a:t>
            </a:r>
            <a:r>
              <a:rPr lang="nl-NL" sz="3000" dirty="0"/>
              <a:t> test was easy.</a:t>
            </a:r>
          </a:p>
          <a:p>
            <a:r>
              <a:rPr lang="nl-NL" sz="3000" dirty="0"/>
              <a:t>I </a:t>
            </a:r>
            <a:r>
              <a:rPr lang="nl-NL" sz="3000" dirty="0" err="1"/>
              <a:t>passed</a:t>
            </a:r>
            <a:r>
              <a:rPr lang="nl-NL" sz="3000" dirty="0"/>
              <a:t> </a:t>
            </a:r>
            <a:r>
              <a:rPr lang="nl-NL" sz="3000" dirty="0" err="1"/>
              <a:t>this</a:t>
            </a:r>
            <a:r>
              <a:rPr lang="nl-NL" sz="3000" dirty="0"/>
              <a:t> test </a:t>
            </a:r>
            <a:r>
              <a:rPr lang="nl-NL" sz="3000" dirty="0" err="1"/>
              <a:t>easily</a:t>
            </a:r>
            <a:r>
              <a:rPr lang="nl-NL" sz="3000" dirty="0"/>
              <a:t>.</a:t>
            </a:r>
          </a:p>
          <a:p>
            <a:endParaRPr lang="nl-NL" sz="3000" dirty="0"/>
          </a:p>
          <a:p>
            <a:r>
              <a:rPr lang="nl-NL" sz="3000" dirty="0"/>
              <a:t>My </a:t>
            </a:r>
            <a:r>
              <a:rPr lang="nl-NL" sz="3000" dirty="0" err="1"/>
              <a:t>breakfast</a:t>
            </a:r>
            <a:r>
              <a:rPr lang="nl-NL" sz="3000" dirty="0"/>
              <a:t> was </a:t>
            </a:r>
            <a:r>
              <a:rPr lang="nl-NL" sz="3000" dirty="0" err="1"/>
              <a:t>good</a:t>
            </a:r>
            <a:r>
              <a:rPr lang="nl-NL" sz="3000" dirty="0"/>
              <a:t>.</a:t>
            </a:r>
          </a:p>
          <a:p>
            <a:r>
              <a:rPr lang="nl-NL" sz="3000" dirty="0" err="1"/>
              <a:t>This</a:t>
            </a:r>
            <a:r>
              <a:rPr lang="nl-NL" sz="3000" dirty="0"/>
              <a:t> </a:t>
            </a:r>
            <a:r>
              <a:rPr lang="nl-NL" sz="3000" dirty="0" err="1"/>
              <a:t>didn’t</a:t>
            </a:r>
            <a:r>
              <a:rPr lang="nl-NL" sz="3000" dirty="0"/>
              <a:t> go well.</a:t>
            </a:r>
          </a:p>
          <a:p>
            <a:r>
              <a:rPr lang="nl-NL" sz="3000" dirty="0"/>
              <a:t>We </a:t>
            </a:r>
            <a:r>
              <a:rPr lang="nl-NL" sz="3000" dirty="0" err="1"/>
              <a:t>read</a:t>
            </a:r>
            <a:r>
              <a:rPr lang="nl-NL" sz="3000" dirty="0"/>
              <a:t> </a:t>
            </a:r>
            <a:r>
              <a:rPr lang="nl-NL" sz="3000" dirty="0" err="1"/>
              <a:t>very</a:t>
            </a:r>
            <a:r>
              <a:rPr lang="nl-NL" sz="3000" dirty="0"/>
              <a:t> well but </a:t>
            </a:r>
            <a:r>
              <a:rPr lang="nl-NL" sz="3000" dirty="0" err="1"/>
              <a:t>she</a:t>
            </a:r>
            <a:r>
              <a:rPr lang="nl-NL" sz="3000" dirty="0"/>
              <a:t> </a:t>
            </a:r>
            <a:r>
              <a:rPr lang="nl-NL" sz="3000" dirty="0" err="1"/>
              <a:t>reads</a:t>
            </a:r>
            <a:r>
              <a:rPr lang="nl-NL" sz="3000" dirty="0"/>
              <a:t> </a:t>
            </a:r>
            <a:r>
              <a:rPr lang="nl-NL" sz="3000" dirty="0" err="1"/>
              <a:t>really</a:t>
            </a:r>
            <a:r>
              <a:rPr lang="nl-NL" sz="3000" dirty="0"/>
              <a:t> well.</a:t>
            </a:r>
          </a:p>
          <a:p>
            <a:endParaRPr lang="nl-NL" sz="3000" dirty="0"/>
          </a:p>
          <a:p>
            <a:endParaRPr lang="nl-NL"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Voorbeelden</a:t>
            </a:r>
          </a:p>
        </p:txBody>
      </p:sp>
    </p:spTree>
    <p:extLst>
      <p:ext uri="{BB962C8B-B14F-4D97-AF65-F5344CB8AC3E}">
        <p14:creationId xmlns:p14="http://schemas.microsoft.com/office/powerpoint/2010/main" val="25944368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3216536"/>
          </a:xfrm>
        </p:spPr>
        <p:txBody>
          <a:bodyPr>
            <a:noAutofit/>
          </a:bodyPr>
          <a:lstStyle/>
          <a:p>
            <a:pPr marL="342900" indent="-342900">
              <a:lnSpc>
                <a:spcPct val="100000"/>
              </a:lnSpc>
              <a:buFont typeface="Arial" panose="020B0604020202020204" pitchFamily="34" charset="0"/>
              <a:buChar char="•"/>
            </a:pPr>
            <a:r>
              <a:rPr lang="nl-NL" sz="2400" dirty="0" err="1"/>
              <a:t>Work</a:t>
            </a:r>
            <a:r>
              <a:rPr lang="nl-NL" sz="2400" dirty="0"/>
              <a:t> </a:t>
            </a:r>
            <a:r>
              <a:rPr lang="nl-NL" sz="2400" dirty="0" err="1"/>
              <a:t>together</a:t>
            </a:r>
            <a:r>
              <a:rPr lang="nl-NL" sz="2400" dirty="0"/>
              <a:t> </a:t>
            </a:r>
            <a:r>
              <a:rPr lang="nl-NL" sz="2400" dirty="0" err="1"/>
              <a:t>with</a:t>
            </a:r>
            <a:r>
              <a:rPr lang="nl-NL" sz="2400" dirty="0"/>
              <a:t> </a:t>
            </a:r>
            <a:r>
              <a:rPr lang="nl-NL" sz="2400" dirty="0" err="1"/>
              <a:t>your</a:t>
            </a:r>
            <a:r>
              <a:rPr lang="nl-NL" sz="2400" dirty="0"/>
              <a:t> Teams partner.</a:t>
            </a:r>
          </a:p>
          <a:p>
            <a:pPr marL="342900" indent="-342900">
              <a:lnSpc>
                <a:spcPct val="100000"/>
              </a:lnSpc>
              <a:buFont typeface="Arial" panose="020B0604020202020204" pitchFamily="34" charset="0"/>
              <a:buChar char="•"/>
            </a:pPr>
            <a:r>
              <a:rPr lang="nl-NL" sz="2400" dirty="0" err="1"/>
              <a:t>Create</a:t>
            </a:r>
            <a:r>
              <a:rPr lang="nl-NL" sz="2400" dirty="0"/>
              <a:t> a meeting in </a:t>
            </a:r>
            <a:r>
              <a:rPr lang="nl-NL" sz="2400" dirty="0" err="1"/>
              <a:t>the</a:t>
            </a:r>
            <a:r>
              <a:rPr lang="nl-NL" sz="2400" dirty="0"/>
              <a:t> Teams agenda </a:t>
            </a:r>
            <a:r>
              <a:rPr lang="nl-NL" sz="2400" dirty="0" err="1"/>
              <a:t>with</a:t>
            </a:r>
            <a:r>
              <a:rPr lang="nl-NL" sz="2400" dirty="0"/>
              <a:t> </a:t>
            </a:r>
            <a:r>
              <a:rPr lang="nl-NL" sz="2400" dirty="0" err="1"/>
              <a:t>your</a:t>
            </a:r>
            <a:r>
              <a:rPr lang="nl-NL" sz="2400" dirty="0"/>
              <a:t> partner </a:t>
            </a:r>
            <a:r>
              <a:rPr lang="nl-NL" sz="2400" dirty="0" err="1"/>
              <a:t>and</a:t>
            </a:r>
            <a:r>
              <a:rPr lang="nl-NL" sz="2400" dirty="0"/>
              <a:t> me</a:t>
            </a:r>
          </a:p>
          <a:p>
            <a:pPr marL="342900" indent="-342900">
              <a:lnSpc>
                <a:spcPct val="100000"/>
              </a:lnSpc>
              <a:buFont typeface="Arial" panose="020B0604020202020204" pitchFamily="34" charset="0"/>
              <a:buChar char="•"/>
            </a:pPr>
            <a:r>
              <a:rPr lang="nl-NL" sz="2400" dirty="0" err="1"/>
              <a:t>Practice</a:t>
            </a:r>
            <a:r>
              <a:rPr lang="nl-NL" sz="2400" dirty="0"/>
              <a:t> </a:t>
            </a:r>
            <a:r>
              <a:rPr lang="nl-NL" sz="2400" dirty="0" err="1"/>
              <a:t>and</a:t>
            </a:r>
            <a:r>
              <a:rPr lang="nl-NL" sz="2400" dirty="0"/>
              <a:t> record </a:t>
            </a:r>
            <a:r>
              <a:rPr lang="nl-NL" sz="2400" dirty="0" err="1"/>
              <a:t>your</a:t>
            </a:r>
            <a:r>
              <a:rPr lang="nl-NL" sz="2400" dirty="0"/>
              <a:t> </a:t>
            </a:r>
            <a:r>
              <a:rPr lang="nl-NL" sz="2400" dirty="0" err="1"/>
              <a:t>conversation</a:t>
            </a:r>
            <a:r>
              <a:rPr lang="nl-NL" sz="2400" dirty="0"/>
              <a:t> – </a:t>
            </a:r>
            <a:r>
              <a:rPr lang="nl-NL" sz="2400" dirty="0" err="1"/>
              <a:t>using</a:t>
            </a:r>
            <a:r>
              <a:rPr lang="nl-NL" sz="2400" dirty="0"/>
              <a:t> </a:t>
            </a:r>
            <a:r>
              <a:rPr lang="nl-NL" sz="2400" dirty="0" err="1"/>
              <a:t>the</a:t>
            </a:r>
            <a:r>
              <a:rPr lang="nl-NL" sz="2400" dirty="0"/>
              <a:t> speech card on </a:t>
            </a:r>
            <a:r>
              <a:rPr lang="nl-NL" sz="2400" dirty="0" err="1"/>
              <a:t>the</a:t>
            </a:r>
            <a:r>
              <a:rPr lang="nl-NL" sz="2400" dirty="0"/>
              <a:t> </a:t>
            </a:r>
            <a:r>
              <a:rPr lang="nl-NL" sz="2400" dirty="0" err="1"/>
              <a:t>following</a:t>
            </a:r>
            <a:r>
              <a:rPr lang="nl-NL" sz="2400" dirty="0"/>
              <a:t> slide</a:t>
            </a:r>
          </a:p>
          <a:p>
            <a:pPr>
              <a:lnSpc>
                <a:spcPct val="100000"/>
              </a:lnSpc>
            </a:pPr>
            <a:endParaRPr lang="nl-NL" sz="1800" dirty="0"/>
          </a:p>
          <a:p>
            <a:pPr>
              <a:lnSpc>
                <a:spcPct val="100000"/>
              </a:lnSpc>
            </a:pPr>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2167665" y="343169"/>
            <a:ext cx="9574062" cy="668050"/>
          </a:xfrm>
        </p:spPr>
        <p:txBody>
          <a:bodyPr>
            <a:normAutofit fontScale="90000"/>
          </a:bodyPr>
          <a:lstStyle/>
          <a:p>
            <a:r>
              <a:rPr lang="nl-NL" sz="6000" dirty="0"/>
              <a:t>Teams</a:t>
            </a:r>
          </a:p>
        </p:txBody>
      </p:sp>
    </p:spTree>
    <p:extLst>
      <p:ext uri="{BB962C8B-B14F-4D97-AF65-F5344CB8AC3E}">
        <p14:creationId xmlns:p14="http://schemas.microsoft.com/office/powerpoint/2010/main" val="3155026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6"/>
            <a:ext cx="9052560" cy="5610113"/>
          </a:xfrm>
        </p:spPr>
        <p:txBody>
          <a:bodyPr>
            <a:noAutofit/>
          </a:bodyPr>
          <a:lstStyle/>
          <a:p>
            <a:r>
              <a:rPr lang="nl-NL" sz="3200" dirty="0"/>
              <a:t>Coffee – </a:t>
            </a:r>
            <a:r>
              <a:rPr lang="nl-NL" sz="3200" strike="sngStrike" dirty="0" err="1"/>
              <a:t>Coffees</a:t>
            </a:r>
            <a:endParaRPr lang="nl-NL" sz="3200" strike="sngStrike" dirty="0"/>
          </a:p>
          <a:p>
            <a:r>
              <a:rPr lang="nl-NL" sz="3200" dirty="0" err="1"/>
              <a:t>One</a:t>
            </a:r>
            <a:r>
              <a:rPr lang="nl-NL" sz="3200" dirty="0"/>
              <a:t> cup of coffee – </a:t>
            </a:r>
            <a:r>
              <a:rPr lang="nl-NL" sz="3200" dirty="0" err="1"/>
              <a:t>two</a:t>
            </a:r>
            <a:r>
              <a:rPr lang="nl-NL" sz="3200" dirty="0"/>
              <a:t> cups of coffee</a:t>
            </a:r>
          </a:p>
          <a:p>
            <a:endParaRPr lang="nl-NL" sz="800" dirty="0"/>
          </a:p>
          <a:p>
            <a:r>
              <a:rPr lang="nl-NL" sz="3200" dirty="0"/>
              <a:t>Rice</a:t>
            </a:r>
          </a:p>
          <a:p>
            <a:r>
              <a:rPr lang="nl-NL" sz="3200" dirty="0"/>
              <a:t>Money</a:t>
            </a:r>
          </a:p>
          <a:p>
            <a:r>
              <a:rPr lang="nl-NL" sz="3200" dirty="0"/>
              <a:t>Food</a:t>
            </a:r>
          </a:p>
          <a:p>
            <a:r>
              <a:rPr lang="nl-NL" sz="3200" dirty="0" err="1"/>
              <a:t>Advice</a:t>
            </a:r>
            <a:endParaRPr lang="nl-NL" sz="3200" dirty="0"/>
          </a:p>
          <a:p>
            <a:r>
              <a:rPr lang="nl-NL" sz="3200" dirty="0"/>
              <a:t>Time </a:t>
            </a:r>
          </a:p>
          <a:p>
            <a:r>
              <a:rPr lang="nl-NL" sz="3200" dirty="0"/>
              <a:t>Help</a:t>
            </a:r>
          </a:p>
          <a:p>
            <a:r>
              <a:rPr lang="nl-NL" sz="3200" dirty="0" err="1"/>
              <a:t>Work</a:t>
            </a:r>
            <a:endParaRPr lang="nl-NL" sz="3200" dirty="0"/>
          </a:p>
          <a:p>
            <a:endParaRPr lang="nl-NL" sz="3200" dirty="0"/>
          </a:p>
          <a:p>
            <a:endParaRPr lang="nl-NL" sz="1800" b="1" dirty="0"/>
          </a:p>
          <a:p>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1488558" y="343169"/>
            <a:ext cx="10253169" cy="668050"/>
          </a:xfrm>
        </p:spPr>
        <p:txBody>
          <a:bodyPr>
            <a:normAutofit fontScale="90000"/>
          </a:bodyPr>
          <a:lstStyle/>
          <a:p>
            <a:r>
              <a:rPr lang="nl-NL" sz="6000" dirty="0"/>
              <a:t>Meervoud - ontelbaar</a:t>
            </a:r>
          </a:p>
        </p:txBody>
      </p:sp>
    </p:spTree>
    <p:extLst>
      <p:ext uri="{BB962C8B-B14F-4D97-AF65-F5344CB8AC3E}">
        <p14:creationId xmlns:p14="http://schemas.microsoft.com/office/powerpoint/2010/main" val="2401864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4408634"/>
          </a:xfrm>
        </p:spPr>
        <p:txBody>
          <a:bodyPr>
            <a:noAutofit/>
          </a:bodyPr>
          <a:lstStyle/>
          <a:p>
            <a:endParaRPr lang="nl-NL" sz="1800" b="1" dirty="0"/>
          </a:p>
          <a:p>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1488558" y="343169"/>
            <a:ext cx="10253169" cy="668050"/>
          </a:xfrm>
        </p:spPr>
        <p:txBody>
          <a:bodyPr>
            <a:normAutofit fontScale="90000"/>
          </a:bodyPr>
          <a:lstStyle/>
          <a:p>
            <a:r>
              <a:rPr lang="nl-NL" sz="6000" dirty="0" err="1"/>
              <a:t>Many</a:t>
            </a:r>
            <a:r>
              <a:rPr lang="nl-NL" sz="6000" dirty="0"/>
              <a:t>, </a:t>
            </a:r>
            <a:r>
              <a:rPr lang="nl-NL" sz="6000" dirty="0" err="1"/>
              <a:t>much</a:t>
            </a:r>
            <a:r>
              <a:rPr lang="nl-NL" sz="6000" dirty="0"/>
              <a:t>, </a:t>
            </a:r>
            <a:r>
              <a:rPr lang="nl-NL" sz="6000" dirty="0" err="1"/>
              <a:t>little</a:t>
            </a:r>
            <a:r>
              <a:rPr lang="nl-NL" sz="6000" dirty="0"/>
              <a:t>, few</a:t>
            </a:r>
          </a:p>
        </p:txBody>
      </p:sp>
      <p:graphicFrame>
        <p:nvGraphicFramePr>
          <p:cNvPr id="2" name="Tabel 1">
            <a:extLst>
              <a:ext uri="{FF2B5EF4-FFF2-40B4-BE49-F238E27FC236}">
                <a16:creationId xmlns:a16="http://schemas.microsoft.com/office/drawing/2014/main" id="{147D53EE-A76F-2E43-A413-FC6D719E0C73}"/>
              </a:ext>
            </a:extLst>
          </p:cNvPr>
          <p:cNvGraphicFramePr>
            <a:graphicFrameLocks noGrp="1"/>
          </p:cNvGraphicFramePr>
          <p:nvPr>
            <p:extLst>
              <p:ext uri="{D42A27DB-BD31-4B8C-83A1-F6EECF244321}">
                <p14:modId xmlns:p14="http://schemas.microsoft.com/office/powerpoint/2010/main" val="3932179405"/>
              </p:ext>
            </p:extLst>
          </p:nvPr>
        </p:nvGraphicFramePr>
        <p:xfrm>
          <a:off x="2167665" y="1571720"/>
          <a:ext cx="8127999" cy="13716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228935552"/>
                    </a:ext>
                  </a:extLst>
                </a:gridCol>
                <a:gridCol w="2709333">
                  <a:extLst>
                    <a:ext uri="{9D8B030D-6E8A-4147-A177-3AD203B41FA5}">
                      <a16:colId xmlns:a16="http://schemas.microsoft.com/office/drawing/2014/main" val="796458141"/>
                    </a:ext>
                  </a:extLst>
                </a:gridCol>
                <a:gridCol w="2709333">
                  <a:extLst>
                    <a:ext uri="{9D8B030D-6E8A-4147-A177-3AD203B41FA5}">
                      <a16:colId xmlns:a16="http://schemas.microsoft.com/office/drawing/2014/main" val="2089867856"/>
                    </a:ext>
                  </a:extLst>
                </a:gridCol>
              </a:tblGrid>
              <a:tr h="370840">
                <a:tc>
                  <a:txBody>
                    <a:bodyPr/>
                    <a:lstStyle/>
                    <a:p>
                      <a:endParaRPr lang="nl-NL" sz="2400" dirty="0"/>
                    </a:p>
                  </a:txBody>
                  <a:tcPr/>
                </a:tc>
                <a:tc>
                  <a:txBody>
                    <a:bodyPr/>
                    <a:lstStyle/>
                    <a:p>
                      <a:r>
                        <a:rPr lang="nl-NL" sz="2400" dirty="0"/>
                        <a:t>Telbaar</a:t>
                      </a:r>
                    </a:p>
                  </a:txBody>
                  <a:tcPr/>
                </a:tc>
                <a:tc>
                  <a:txBody>
                    <a:bodyPr/>
                    <a:lstStyle/>
                    <a:p>
                      <a:r>
                        <a:rPr lang="nl-NL" sz="2400" dirty="0"/>
                        <a:t>Niet telbaar</a:t>
                      </a:r>
                    </a:p>
                  </a:txBody>
                  <a:tcPr/>
                </a:tc>
                <a:extLst>
                  <a:ext uri="{0D108BD9-81ED-4DB2-BD59-A6C34878D82A}">
                    <a16:rowId xmlns:a16="http://schemas.microsoft.com/office/drawing/2014/main" val="615714195"/>
                  </a:ext>
                </a:extLst>
              </a:tr>
              <a:tr h="370840">
                <a:tc>
                  <a:txBody>
                    <a:bodyPr/>
                    <a:lstStyle/>
                    <a:p>
                      <a:r>
                        <a:rPr lang="nl-NL" sz="2400" dirty="0"/>
                        <a:t>Veel</a:t>
                      </a:r>
                    </a:p>
                  </a:txBody>
                  <a:tcPr/>
                </a:tc>
                <a:tc>
                  <a:txBody>
                    <a:bodyPr/>
                    <a:lstStyle/>
                    <a:p>
                      <a:r>
                        <a:rPr lang="nl-NL" sz="2400" dirty="0" err="1"/>
                        <a:t>Many</a:t>
                      </a:r>
                      <a:endParaRPr lang="nl-NL" sz="2400" dirty="0"/>
                    </a:p>
                  </a:txBody>
                  <a:tcPr/>
                </a:tc>
                <a:tc>
                  <a:txBody>
                    <a:bodyPr/>
                    <a:lstStyle/>
                    <a:p>
                      <a:r>
                        <a:rPr lang="nl-NL" sz="2400" dirty="0" err="1"/>
                        <a:t>Much</a:t>
                      </a:r>
                      <a:endParaRPr lang="nl-NL" sz="2400" dirty="0"/>
                    </a:p>
                  </a:txBody>
                  <a:tcPr/>
                </a:tc>
                <a:extLst>
                  <a:ext uri="{0D108BD9-81ED-4DB2-BD59-A6C34878D82A}">
                    <a16:rowId xmlns:a16="http://schemas.microsoft.com/office/drawing/2014/main" val="2946022501"/>
                  </a:ext>
                </a:extLst>
              </a:tr>
              <a:tr h="370840">
                <a:tc>
                  <a:txBody>
                    <a:bodyPr/>
                    <a:lstStyle/>
                    <a:p>
                      <a:r>
                        <a:rPr lang="nl-NL" sz="2400" dirty="0"/>
                        <a:t>Weinig</a:t>
                      </a:r>
                    </a:p>
                  </a:txBody>
                  <a:tcPr/>
                </a:tc>
                <a:tc>
                  <a:txBody>
                    <a:bodyPr/>
                    <a:lstStyle/>
                    <a:p>
                      <a:r>
                        <a:rPr lang="nl-NL" sz="2400" dirty="0"/>
                        <a:t>Few</a:t>
                      </a:r>
                    </a:p>
                  </a:txBody>
                  <a:tcPr/>
                </a:tc>
                <a:tc>
                  <a:txBody>
                    <a:bodyPr/>
                    <a:lstStyle/>
                    <a:p>
                      <a:r>
                        <a:rPr lang="nl-NL" sz="2400" dirty="0"/>
                        <a:t>Little</a:t>
                      </a:r>
                    </a:p>
                  </a:txBody>
                  <a:tcPr/>
                </a:tc>
                <a:extLst>
                  <a:ext uri="{0D108BD9-81ED-4DB2-BD59-A6C34878D82A}">
                    <a16:rowId xmlns:a16="http://schemas.microsoft.com/office/drawing/2014/main" val="2551270835"/>
                  </a:ext>
                </a:extLst>
              </a:tr>
            </a:tbl>
          </a:graphicData>
        </a:graphic>
      </p:graphicFrame>
      <p:sp>
        <p:nvSpPr>
          <p:cNvPr id="5" name="Tijdelijke aanduiding voor tekst 2">
            <a:extLst>
              <a:ext uri="{FF2B5EF4-FFF2-40B4-BE49-F238E27FC236}">
                <a16:creationId xmlns:a16="http://schemas.microsoft.com/office/drawing/2014/main" id="{9BD41B52-4FA1-8748-99C3-A5E2A765B9D3}"/>
              </a:ext>
            </a:extLst>
          </p:cNvPr>
          <p:cNvSpPr txBox="1">
            <a:spLocks/>
          </p:cNvSpPr>
          <p:nvPr/>
        </p:nvSpPr>
        <p:spPr>
          <a:xfrm>
            <a:off x="2167665" y="3267153"/>
            <a:ext cx="9052560" cy="3112865"/>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200"/>
              </a:spcBef>
              <a:buClr>
                <a:schemeClr val="accent1">
                  <a:lumMod val="75000"/>
                </a:schemeClr>
              </a:buClr>
              <a:buSzPct val="85000"/>
              <a:buFont typeface="Wingdings" pitchFamily="2" charset="2"/>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9pPr>
          </a:lstStyle>
          <a:p>
            <a:r>
              <a:rPr lang="nl-NL" sz="3200" dirty="0"/>
              <a:t>Bijvoorbeeld:</a:t>
            </a:r>
          </a:p>
          <a:p>
            <a:r>
              <a:rPr lang="nl-NL" sz="3200" dirty="0" err="1"/>
              <a:t>She</a:t>
            </a:r>
            <a:r>
              <a:rPr lang="nl-NL" sz="3200" dirty="0"/>
              <a:t> </a:t>
            </a:r>
            <a:r>
              <a:rPr lang="nl-NL" sz="3200" dirty="0" err="1"/>
              <a:t>doesn’t</a:t>
            </a:r>
            <a:r>
              <a:rPr lang="nl-NL" sz="3200" dirty="0"/>
              <a:t> have </a:t>
            </a:r>
            <a:r>
              <a:rPr lang="nl-NL" sz="3200" dirty="0" err="1"/>
              <a:t>many</a:t>
            </a:r>
            <a:r>
              <a:rPr lang="nl-NL" sz="3200" dirty="0"/>
              <a:t> </a:t>
            </a:r>
            <a:r>
              <a:rPr lang="nl-NL" sz="3200" dirty="0" err="1"/>
              <a:t>books</a:t>
            </a:r>
            <a:r>
              <a:rPr lang="nl-NL" sz="3200" dirty="0"/>
              <a:t>.</a:t>
            </a:r>
          </a:p>
          <a:p>
            <a:r>
              <a:rPr lang="nl-NL" sz="3200" dirty="0"/>
              <a:t>Larry </a:t>
            </a:r>
            <a:r>
              <a:rPr lang="nl-NL" sz="3200" dirty="0" err="1"/>
              <a:t>and</a:t>
            </a:r>
            <a:r>
              <a:rPr lang="nl-NL" sz="3200" dirty="0"/>
              <a:t> Sally </a:t>
            </a:r>
            <a:r>
              <a:rPr lang="nl-NL" sz="3200" dirty="0" err="1"/>
              <a:t>watch</a:t>
            </a:r>
            <a:r>
              <a:rPr lang="nl-NL" sz="3200" dirty="0"/>
              <a:t> few </a:t>
            </a:r>
            <a:r>
              <a:rPr lang="nl-NL" sz="3200" dirty="0" err="1"/>
              <a:t>movies</a:t>
            </a:r>
            <a:r>
              <a:rPr lang="nl-NL" sz="3200" dirty="0"/>
              <a:t>.</a:t>
            </a:r>
          </a:p>
          <a:p>
            <a:r>
              <a:rPr lang="nl-NL" sz="3200" dirty="0" err="1"/>
              <a:t>Did</a:t>
            </a:r>
            <a:r>
              <a:rPr lang="nl-NL" sz="3200" dirty="0"/>
              <a:t> </a:t>
            </a:r>
            <a:r>
              <a:rPr lang="nl-NL" sz="3200" dirty="0" err="1"/>
              <a:t>she</a:t>
            </a:r>
            <a:r>
              <a:rPr lang="nl-NL" sz="3200" dirty="0"/>
              <a:t> </a:t>
            </a:r>
            <a:r>
              <a:rPr lang="nl-NL" sz="3200" dirty="0" err="1"/>
              <a:t>eat</a:t>
            </a:r>
            <a:r>
              <a:rPr lang="nl-NL" sz="3200" dirty="0"/>
              <a:t> </a:t>
            </a:r>
            <a:r>
              <a:rPr lang="nl-NL" sz="3200" dirty="0" err="1"/>
              <a:t>much</a:t>
            </a:r>
            <a:r>
              <a:rPr lang="nl-NL" sz="3200" dirty="0"/>
              <a:t> </a:t>
            </a:r>
            <a:r>
              <a:rPr lang="nl-NL" sz="3200" dirty="0" err="1"/>
              <a:t>rice</a:t>
            </a:r>
            <a:r>
              <a:rPr lang="nl-NL" sz="3200" dirty="0"/>
              <a:t>?</a:t>
            </a:r>
          </a:p>
          <a:p>
            <a:r>
              <a:rPr lang="nl-NL" sz="3200" dirty="0"/>
              <a:t>No </a:t>
            </a:r>
            <a:r>
              <a:rPr lang="nl-NL" sz="3200" dirty="0" err="1"/>
              <a:t>she</a:t>
            </a:r>
            <a:r>
              <a:rPr lang="nl-NL" sz="3200" dirty="0"/>
              <a:t> </a:t>
            </a:r>
            <a:r>
              <a:rPr lang="nl-NL" sz="3200" dirty="0" err="1"/>
              <a:t>ate</a:t>
            </a:r>
            <a:r>
              <a:rPr lang="nl-NL" sz="3200" dirty="0"/>
              <a:t> </a:t>
            </a:r>
            <a:r>
              <a:rPr lang="nl-NL" sz="3200" dirty="0" err="1"/>
              <a:t>little</a:t>
            </a:r>
            <a:r>
              <a:rPr lang="nl-NL" sz="3200" dirty="0"/>
              <a:t> </a:t>
            </a:r>
            <a:r>
              <a:rPr lang="nl-NL" sz="3200" dirty="0" err="1"/>
              <a:t>rice</a:t>
            </a:r>
            <a:r>
              <a:rPr lang="nl-NL" sz="3200" dirty="0"/>
              <a:t> </a:t>
            </a:r>
            <a:r>
              <a:rPr lang="nl-NL" sz="3200" dirty="0" err="1"/>
              <a:t>because</a:t>
            </a:r>
            <a:r>
              <a:rPr lang="nl-NL" sz="3200" dirty="0"/>
              <a:t> </a:t>
            </a:r>
            <a:r>
              <a:rPr lang="nl-NL" sz="3200" dirty="0" err="1"/>
              <a:t>she</a:t>
            </a:r>
            <a:r>
              <a:rPr lang="nl-NL" sz="3200" dirty="0"/>
              <a:t> was sick.</a:t>
            </a:r>
          </a:p>
          <a:p>
            <a:r>
              <a:rPr lang="nl-NL" sz="3200" dirty="0"/>
              <a:t>Does </a:t>
            </a:r>
            <a:r>
              <a:rPr lang="nl-NL" sz="3200" dirty="0" err="1"/>
              <a:t>it</a:t>
            </a:r>
            <a:r>
              <a:rPr lang="nl-NL" sz="3200" dirty="0"/>
              <a:t> take </a:t>
            </a:r>
            <a:r>
              <a:rPr lang="nl-NL" sz="3200" dirty="0" err="1"/>
              <a:t>much</a:t>
            </a:r>
            <a:r>
              <a:rPr lang="nl-NL" sz="3200" dirty="0"/>
              <a:t> </a:t>
            </a:r>
            <a:r>
              <a:rPr lang="nl-NL" sz="3200" dirty="0" err="1"/>
              <a:t>work</a:t>
            </a:r>
            <a:r>
              <a:rPr lang="nl-NL" sz="3200" dirty="0"/>
              <a:t>?</a:t>
            </a:r>
          </a:p>
          <a:p>
            <a:endParaRPr lang="nl-NL" sz="3200" dirty="0"/>
          </a:p>
          <a:p>
            <a:endParaRPr lang="nl-NL" sz="3200" dirty="0"/>
          </a:p>
          <a:p>
            <a:endParaRPr lang="nl-NL" sz="3200" dirty="0"/>
          </a:p>
          <a:p>
            <a:endParaRPr lang="nl-NL" sz="1800" b="1" dirty="0"/>
          </a:p>
          <a:p>
            <a:endParaRPr lang="nl-NL" sz="1800" dirty="0"/>
          </a:p>
        </p:txBody>
      </p:sp>
    </p:spTree>
    <p:extLst>
      <p:ext uri="{BB962C8B-B14F-4D97-AF65-F5344CB8AC3E}">
        <p14:creationId xmlns:p14="http://schemas.microsoft.com/office/powerpoint/2010/main" val="332447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7"/>
            <a:ext cx="9052560" cy="4408634"/>
          </a:xfrm>
        </p:spPr>
        <p:txBody>
          <a:bodyPr>
            <a:noAutofit/>
          </a:bodyPr>
          <a:lstStyle/>
          <a:p>
            <a:endParaRPr lang="nl-NL" sz="1800" b="1" dirty="0"/>
          </a:p>
          <a:p>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1488558" y="343169"/>
            <a:ext cx="10253169" cy="668050"/>
          </a:xfrm>
        </p:spPr>
        <p:txBody>
          <a:bodyPr>
            <a:normAutofit fontScale="90000"/>
          </a:bodyPr>
          <a:lstStyle/>
          <a:p>
            <a:r>
              <a:rPr lang="nl-NL" sz="6000" dirty="0" err="1"/>
              <a:t>Many</a:t>
            </a:r>
            <a:r>
              <a:rPr lang="nl-NL" sz="6000" dirty="0"/>
              <a:t>, </a:t>
            </a:r>
            <a:r>
              <a:rPr lang="nl-NL" sz="6000" dirty="0" err="1"/>
              <a:t>much</a:t>
            </a:r>
            <a:r>
              <a:rPr lang="nl-NL" sz="6000" dirty="0"/>
              <a:t>, </a:t>
            </a:r>
            <a:r>
              <a:rPr lang="nl-NL" sz="6000" dirty="0" err="1"/>
              <a:t>little</a:t>
            </a:r>
            <a:r>
              <a:rPr lang="nl-NL" sz="6000" dirty="0"/>
              <a:t>, few – a lot of</a:t>
            </a:r>
          </a:p>
        </p:txBody>
      </p:sp>
      <p:graphicFrame>
        <p:nvGraphicFramePr>
          <p:cNvPr id="2" name="Tabel 1">
            <a:extLst>
              <a:ext uri="{FF2B5EF4-FFF2-40B4-BE49-F238E27FC236}">
                <a16:creationId xmlns:a16="http://schemas.microsoft.com/office/drawing/2014/main" id="{147D53EE-A76F-2E43-A413-FC6D719E0C73}"/>
              </a:ext>
            </a:extLst>
          </p:cNvPr>
          <p:cNvGraphicFramePr>
            <a:graphicFrameLocks noGrp="1"/>
          </p:cNvGraphicFramePr>
          <p:nvPr/>
        </p:nvGraphicFramePr>
        <p:xfrm>
          <a:off x="2167665" y="1571720"/>
          <a:ext cx="8127999" cy="13716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228935552"/>
                    </a:ext>
                  </a:extLst>
                </a:gridCol>
                <a:gridCol w="2709333">
                  <a:extLst>
                    <a:ext uri="{9D8B030D-6E8A-4147-A177-3AD203B41FA5}">
                      <a16:colId xmlns:a16="http://schemas.microsoft.com/office/drawing/2014/main" val="796458141"/>
                    </a:ext>
                  </a:extLst>
                </a:gridCol>
                <a:gridCol w="2709333">
                  <a:extLst>
                    <a:ext uri="{9D8B030D-6E8A-4147-A177-3AD203B41FA5}">
                      <a16:colId xmlns:a16="http://schemas.microsoft.com/office/drawing/2014/main" val="2089867856"/>
                    </a:ext>
                  </a:extLst>
                </a:gridCol>
              </a:tblGrid>
              <a:tr h="370840">
                <a:tc>
                  <a:txBody>
                    <a:bodyPr/>
                    <a:lstStyle/>
                    <a:p>
                      <a:endParaRPr lang="nl-NL" sz="2400" dirty="0"/>
                    </a:p>
                  </a:txBody>
                  <a:tcPr/>
                </a:tc>
                <a:tc>
                  <a:txBody>
                    <a:bodyPr/>
                    <a:lstStyle/>
                    <a:p>
                      <a:r>
                        <a:rPr lang="nl-NL" sz="2400" dirty="0"/>
                        <a:t>Telbaar</a:t>
                      </a:r>
                    </a:p>
                  </a:txBody>
                  <a:tcPr/>
                </a:tc>
                <a:tc>
                  <a:txBody>
                    <a:bodyPr/>
                    <a:lstStyle/>
                    <a:p>
                      <a:r>
                        <a:rPr lang="nl-NL" sz="2400" dirty="0"/>
                        <a:t>Niet telbaar</a:t>
                      </a:r>
                    </a:p>
                  </a:txBody>
                  <a:tcPr/>
                </a:tc>
                <a:extLst>
                  <a:ext uri="{0D108BD9-81ED-4DB2-BD59-A6C34878D82A}">
                    <a16:rowId xmlns:a16="http://schemas.microsoft.com/office/drawing/2014/main" val="615714195"/>
                  </a:ext>
                </a:extLst>
              </a:tr>
              <a:tr h="370840">
                <a:tc>
                  <a:txBody>
                    <a:bodyPr/>
                    <a:lstStyle/>
                    <a:p>
                      <a:r>
                        <a:rPr lang="nl-NL" sz="2400" dirty="0"/>
                        <a:t>Veel</a:t>
                      </a:r>
                    </a:p>
                  </a:txBody>
                  <a:tcPr/>
                </a:tc>
                <a:tc>
                  <a:txBody>
                    <a:bodyPr/>
                    <a:lstStyle/>
                    <a:p>
                      <a:r>
                        <a:rPr lang="nl-NL" sz="2400" dirty="0" err="1"/>
                        <a:t>Many</a:t>
                      </a:r>
                      <a:endParaRPr lang="nl-NL" sz="2400" dirty="0"/>
                    </a:p>
                  </a:txBody>
                  <a:tcPr/>
                </a:tc>
                <a:tc>
                  <a:txBody>
                    <a:bodyPr/>
                    <a:lstStyle/>
                    <a:p>
                      <a:r>
                        <a:rPr lang="nl-NL" sz="2400" dirty="0" err="1"/>
                        <a:t>Much</a:t>
                      </a:r>
                      <a:endParaRPr lang="nl-NL" sz="2400" dirty="0"/>
                    </a:p>
                  </a:txBody>
                  <a:tcPr/>
                </a:tc>
                <a:extLst>
                  <a:ext uri="{0D108BD9-81ED-4DB2-BD59-A6C34878D82A}">
                    <a16:rowId xmlns:a16="http://schemas.microsoft.com/office/drawing/2014/main" val="2946022501"/>
                  </a:ext>
                </a:extLst>
              </a:tr>
              <a:tr h="370840">
                <a:tc>
                  <a:txBody>
                    <a:bodyPr/>
                    <a:lstStyle/>
                    <a:p>
                      <a:r>
                        <a:rPr lang="nl-NL" sz="2400" dirty="0"/>
                        <a:t>Weinig</a:t>
                      </a:r>
                    </a:p>
                  </a:txBody>
                  <a:tcPr/>
                </a:tc>
                <a:tc>
                  <a:txBody>
                    <a:bodyPr/>
                    <a:lstStyle/>
                    <a:p>
                      <a:r>
                        <a:rPr lang="nl-NL" sz="2400" dirty="0"/>
                        <a:t>Few</a:t>
                      </a:r>
                    </a:p>
                  </a:txBody>
                  <a:tcPr/>
                </a:tc>
                <a:tc>
                  <a:txBody>
                    <a:bodyPr/>
                    <a:lstStyle/>
                    <a:p>
                      <a:r>
                        <a:rPr lang="nl-NL" sz="2400" dirty="0"/>
                        <a:t>Little</a:t>
                      </a:r>
                    </a:p>
                  </a:txBody>
                  <a:tcPr/>
                </a:tc>
                <a:extLst>
                  <a:ext uri="{0D108BD9-81ED-4DB2-BD59-A6C34878D82A}">
                    <a16:rowId xmlns:a16="http://schemas.microsoft.com/office/drawing/2014/main" val="2551270835"/>
                  </a:ext>
                </a:extLst>
              </a:tr>
            </a:tbl>
          </a:graphicData>
        </a:graphic>
      </p:graphicFrame>
      <p:sp>
        <p:nvSpPr>
          <p:cNvPr id="5" name="Tijdelijke aanduiding voor tekst 2">
            <a:extLst>
              <a:ext uri="{FF2B5EF4-FFF2-40B4-BE49-F238E27FC236}">
                <a16:creationId xmlns:a16="http://schemas.microsoft.com/office/drawing/2014/main" id="{9BD41B52-4FA1-8748-99C3-A5E2A765B9D3}"/>
              </a:ext>
            </a:extLst>
          </p:cNvPr>
          <p:cNvSpPr txBox="1">
            <a:spLocks/>
          </p:cNvSpPr>
          <p:nvPr/>
        </p:nvSpPr>
        <p:spPr>
          <a:xfrm>
            <a:off x="2167664" y="3267153"/>
            <a:ext cx="9719535" cy="3112865"/>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200"/>
              </a:spcBef>
              <a:buClr>
                <a:schemeClr val="accent1">
                  <a:lumMod val="75000"/>
                </a:schemeClr>
              </a:buClr>
              <a:buSzPct val="85000"/>
              <a:buFont typeface="Wingdings" pitchFamily="2" charset="2"/>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None/>
              <a:defRPr sz="1400" kern="1200">
                <a:solidFill>
                  <a:schemeClr val="tx1">
                    <a:tint val="75000"/>
                  </a:schemeClr>
                </a:solidFill>
                <a:latin typeface="+mn-lt"/>
                <a:ea typeface="+mn-ea"/>
                <a:cs typeface="+mn-cs"/>
              </a:defRPr>
            </a:lvl9pPr>
          </a:lstStyle>
          <a:p>
            <a:r>
              <a:rPr lang="nl-NL" sz="2400" dirty="0"/>
              <a:t>A lot of mag je voor telbare en niet-telbare woorden gebruiken in bevestigende zinnen. In ontkennende en vragende zinnen wordt vooral </a:t>
            </a:r>
            <a:r>
              <a:rPr lang="nl-NL" sz="2400" dirty="0" err="1"/>
              <a:t>many</a:t>
            </a:r>
            <a:r>
              <a:rPr lang="nl-NL" sz="2400" dirty="0"/>
              <a:t>/</a:t>
            </a:r>
            <a:r>
              <a:rPr lang="nl-NL" sz="2400" dirty="0" err="1"/>
              <a:t>much</a:t>
            </a:r>
            <a:r>
              <a:rPr lang="nl-NL" sz="2400" dirty="0"/>
              <a:t> gebruikt, hoewel a lot of ook steeds vaker wordt gebruikt.</a:t>
            </a:r>
          </a:p>
          <a:p>
            <a:endParaRPr lang="nl-NL" sz="2400" dirty="0"/>
          </a:p>
          <a:p>
            <a:r>
              <a:rPr lang="nl-NL" sz="2400" dirty="0"/>
              <a:t>Bijv. </a:t>
            </a:r>
            <a:r>
              <a:rPr lang="nl-NL" sz="2400" dirty="0" err="1"/>
              <a:t>She</a:t>
            </a:r>
            <a:r>
              <a:rPr lang="nl-NL" sz="2400" dirty="0"/>
              <a:t> has a lot of </a:t>
            </a:r>
            <a:r>
              <a:rPr lang="nl-NL" sz="2400" dirty="0" err="1"/>
              <a:t>books</a:t>
            </a:r>
            <a:r>
              <a:rPr lang="nl-NL" sz="2400" dirty="0"/>
              <a:t>. Does </a:t>
            </a:r>
            <a:r>
              <a:rPr lang="nl-NL" sz="2400" dirty="0" err="1"/>
              <a:t>she</a:t>
            </a:r>
            <a:r>
              <a:rPr lang="nl-NL" sz="2400" dirty="0"/>
              <a:t> have a lot of </a:t>
            </a:r>
            <a:r>
              <a:rPr lang="nl-NL" sz="2400" dirty="0" err="1"/>
              <a:t>books</a:t>
            </a:r>
            <a:r>
              <a:rPr lang="nl-NL" sz="2400" dirty="0"/>
              <a:t>?</a:t>
            </a:r>
          </a:p>
          <a:p>
            <a:endParaRPr lang="nl-NL" sz="3200" dirty="0"/>
          </a:p>
          <a:p>
            <a:endParaRPr lang="nl-NL" sz="3200" dirty="0"/>
          </a:p>
          <a:p>
            <a:endParaRPr lang="nl-NL" sz="3200" dirty="0"/>
          </a:p>
          <a:p>
            <a:endParaRPr lang="nl-NL" sz="1800" b="1" dirty="0"/>
          </a:p>
          <a:p>
            <a:endParaRPr lang="nl-NL" sz="1800" dirty="0"/>
          </a:p>
        </p:txBody>
      </p:sp>
    </p:spTree>
    <p:extLst>
      <p:ext uri="{BB962C8B-B14F-4D97-AF65-F5344CB8AC3E}">
        <p14:creationId xmlns:p14="http://schemas.microsoft.com/office/powerpoint/2010/main" val="2025893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6"/>
            <a:ext cx="9052560" cy="5610113"/>
          </a:xfrm>
        </p:spPr>
        <p:txBody>
          <a:bodyPr>
            <a:noAutofit/>
          </a:bodyPr>
          <a:lstStyle/>
          <a:p>
            <a:r>
              <a:rPr lang="nl-NL" sz="3200" dirty="0"/>
              <a:t>Hij heeft veel geld.</a:t>
            </a:r>
          </a:p>
          <a:p>
            <a:r>
              <a:rPr lang="nl-NL" sz="3200" dirty="0"/>
              <a:t>Hij heeft weinig geld.</a:t>
            </a:r>
          </a:p>
          <a:p>
            <a:r>
              <a:rPr lang="nl-NL" sz="3200" dirty="0"/>
              <a:t>Heeft hij veel geld?</a:t>
            </a:r>
          </a:p>
          <a:p>
            <a:endParaRPr lang="nl-NL" sz="3200" dirty="0"/>
          </a:p>
          <a:p>
            <a:r>
              <a:rPr lang="nl-NL" sz="3200" dirty="0"/>
              <a:t>Dat kostte veel tijd.</a:t>
            </a:r>
          </a:p>
          <a:p>
            <a:r>
              <a:rPr lang="nl-NL" sz="3200" dirty="0"/>
              <a:t>Jij hebt me erg geholpen.</a:t>
            </a:r>
          </a:p>
          <a:p>
            <a:r>
              <a:rPr lang="nl-NL" sz="3200" dirty="0"/>
              <a:t>Zij heeft me weinig geholpen.</a:t>
            </a:r>
          </a:p>
          <a:p>
            <a:endParaRPr lang="nl-NL" sz="3200" dirty="0"/>
          </a:p>
          <a:p>
            <a:r>
              <a:rPr lang="nl-NL" sz="3200" dirty="0"/>
              <a:t>Hij zag veel goudvisjes (gold </a:t>
            </a:r>
            <a:r>
              <a:rPr lang="nl-NL" sz="3200" dirty="0" err="1"/>
              <a:t>fish</a:t>
            </a:r>
            <a:r>
              <a:rPr lang="nl-NL" sz="3200" dirty="0"/>
              <a:t>).</a:t>
            </a:r>
          </a:p>
          <a:p>
            <a:endParaRPr lang="nl-NL" sz="1800" b="1" dirty="0"/>
          </a:p>
          <a:p>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1488558" y="343169"/>
            <a:ext cx="10253169" cy="668050"/>
          </a:xfrm>
        </p:spPr>
        <p:txBody>
          <a:bodyPr>
            <a:normAutofit fontScale="90000"/>
          </a:bodyPr>
          <a:lstStyle/>
          <a:p>
            <a:r>
              <a:rPr lang="nl-NL" sz="6000" dirty="0" err="1"/>
              <a:t>Exercise</a:t>
            </a:r>
            <a:r>
              <a:rPr lang="nl-NL" sz="6000" dirty="0"/>
              <a:t>:</a:t>
            </a:r>
          </a:p>
        </p:txBody>
      </p:sp>
    </p:spTree>
    <p:extLst>
      <p:ext uri="{BB962C8B-B14F-4D97-AF65-F5344CB8AC3E}">
        <p14:creationId xmlns:p14="http://schemas.microsoft.com/office/powerpoint/2010/main" val="1760920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jdelijke aanduiding voor tekst 2">
            <a:extLst>
              <a:ext uri="{FF2B5EF4-FFF2-40B4-BE49-F238E27FC236}">
                <a16:creationId xmlns:a16="http://schemas.microsoft.com/office/drawing/2014/main" id="{83736215-C2DE-004B-8E2B-EFDCC66492C4}"/>
              </a:ext>
            </a:extLst>
          </p:cNvPr>
          <p:cNvSpPr>
            <a:spLocks noGrp="1"/>
          </p:cNvSpPr>
          <p:nvPr>
            <p:ph type="body" idx="1"/>
          </p:nvPr>
        </p:nvSpPr>
        <p:spPr>
          <a:xfrm>
            <a:off x="2167665" y="1247886"/>
            <a:ext cx="9052560" cy="5298387"/>
          </a:xfrm>
        </p:spPr>
        <p:txBody>
          <a:bodyPr>
            <a:noAutofit/>
          </a:bodyPr>
          <a:lstStyle/>
          <a:p>
            <a:r>
              <a:rPr lang="nl-NL" sz="2600" dirty="0"/>
              <a:t>Hij heeft veel geld. – </a:t>
            </a:r>
            <a:r>
              <a:rPr lang="nl-NL" sz="2600" i="1" dirty="0"/>
              <a:t>He has </a:t>
            </a:r>
            <a:r>
              <a:rPr lang="nl-NL" sz="2600" i="1" dirty="0" err="1"/>
              <a:t>much</a:t>
            </a:r>
            <a:r>
              <a:rPr lang="nl-NL" sz="2600" i="1" dirty="0"/>
              <a:t> money/He has a lot of money.</a:t>
            </a:r>
          </a:p>
          <a:p>
            <a:r>
              <a:rPr lang="nl-NL" sz="2600" dirty="0"/>
              <a:t>Hij heeft weinig geld. – </a:t>
            </a:r>
            <a:r>
              <a:rPr lang="nl-NL" sz="2600" i="1" dirty="0"/>
              <a:t>He  has </a:t>
            </a:r>
            <a:r>
              <a:rPr lang="nl-NL" sz="2600" i="1" dirty="0" err="1"/>
              <a:t>little</a:t>
            </a:r>
            <a:r>
              <a:rPr lang="nl-NL" sz="2600" i="1" dirty="0"/>
              <a:t> money. He </a:t>
            </a:r>
            <a:r>
              <a:rPr lang="nl-NL" sz="2600" i="1" dirty="0" err="1"/>
              <a:t>doesn’t</a:t>
            </a:r>
            <a:r>
              <a:rPr lang="nl-NL" sz="2600" i="1" dirty="0"/>
              <a:t> have a lot of money. (Hij heeft niet veel geld)</a:t>
            </a:r>
          </a:p>
          <a:p>
            <a:endParaRPr lang="nl-NL" sz="2600" dirty="0"/>
          </a:p>
          <a:p>
            <a:r>
              <a:rPr lang="nl-NL" sz="2600" dirty="0"/>
              <a:t>Dat kostte veel tijd. </a:t>
            </a:r>
            <a:r>
              <a:rPr lang="nl-NL" sz="2600" i="1" dirty="0" err="1"/>
              <a:t>That</a:t>
            </a:r>
            <a:r>
              <a:rPr lang="nl-NL" sz="2600" i="1" dirty="0"/>
              <a:t> </a:t>
            </a:r>
            <a:r>
              <a:rPr lang="nl-NL" sz="2600" i="1" dirty="0" err="1"/>
              <a:t>took</a:t>
            </a:r>
            <a:r>
              <a:rPr lang="nl-NL" sz="2600" i="1" dirty="0"/>
              <a:t> </a:t>
            </a:r>
            <a:r>
              <a:rPr lang="nl-NL" sz="2600" i="1" dirty="0" err="1"/>
              <a:t>much</a:t>
            </a:r>
            <a:r>
              <a:rPr lang="nl-NL" sz="2600" i="1" dirty="0"/>
              <a:t> time/a lot of time. </a:t>
            </a:r>
          </a:p>
          <a:p>
            <a:r>
              <a:rPr lang="nl-NL" sz="2600" dirty="0"/>
              <a:t>Jij hebt me erg geholpen. </a:t>
            </a:r>
            <a:r>
              <a:rPr lang="nl-NL" sz="2600" i="1" dirty="0" err="1"/>
              <a:t>You</a:t>
            </a:r>
            <a:r>
              <a:rPr lang="nl-NL" sz="2600" i="1" dirty="0"/>
              <a:t> </a:t>
            </a:r>
            <a:r>
              <a:rPr lang="nl-NL" sz="2600" i="1" dirty="0" err="1"/>
              <a:t>helped</a:t>
            </a:r>
            <a:r>
              <a:rPr lang="nl-NL" sz="2600" i="1" dirty="0"/>
              <a:t> me </a:t>
            </a:r>
            <a:r>
              <a:rPr lang="nl-NL" sz="2600" i="1" dirty="0" err="1"/>
              <a:t>much</a:t>
            </a:r>
            <a:r>
              <a:rPr lang="nl-NL" sz="2600" i="1" dirty="0"/>
              <a:t>/a lot.</a:t>
            </a:r>
          </a:p>
          <a:p>
            <a:r>
              <a:rPr lang="nl-NL" sz="2600" dirty="0"/>
              <a:t>Zij heeft me weinig geholpen. </a:t>
            </a:r>
            <a:r>
              <a:rPr lang="nl-NL" sz="2600" i="1" dirty="0" err="1"/>
              <a:t>She</a:t>
            </a:r>
            <a:r>
              <a:rPr lang="nl-NL" sz="2600" i="1" dirty="0"/>
              <a:t> </a:t>
            </a:r>
            <a:r>
              <a:rPr lang="nl-NL" sz="2600" i="1" dirty="0" err="1"/>
              <a:t>helped</a:t>
            </a:r>
            <a:r>
              <a:rPr lang="nl-NL" sz="2600" i="1" dirty="0"/>
              <a:t> me </a:t>
            </a:r>
            <a:r>
              <a:rPr lang="nl-NL" sz="2600" i="1" dirty="0" err="1"/>
              <a:t>little</a:t>
            </a:r>
            <a:r>
              <a:rPr lang="nl-NL" sz="2600" i="1" dirty="0"/>
              <a:t>.</a:t>
            </a:r>
          </a:p>
          <a:p>
            <a:endParaRPr lang="nl-NL" sz="2600" dirty="0"/>
          </a:p>
          <a:p>
            <a:r>
              <a:rPr lang="nl-NL" sz="2600" dirty="0"/>
              <a:t>Hij zag veel goudvisjes (gold </a:t>
            </a:r>
            <a:r>
              <a:rPr lang="nl-NL" sz="2600" dirty="0" err="1"/>
              <a:t>fish</a:t>
            </a:r>
            <a:r>
              <a:rPr lang="nl-NL" sz="2600" dirty="0"/>
              <a:t>). </a:t>
            </a:r>
            <a:r>
              <a:rPr lang="nl-NL" sz="2600" i="1" dirty="0"/>
              <a:t>He </a:t>
            </a:r>
            <a:r>
              <a:rPr lang="nl-NL" sz="2600" i="1" dirty="0" err="1"/>
              <a:t>saw</a:t>
            </a:r>
            <a:r>
              <a:rPr lang="nl-NL" sz="2600" i="1" dirty="0"/>
              <a:t> a lot of </a:t>
            </a:r>
            <a:r>
              <a:rPr lang="nl-NL" sz="2600" i="1" dirty="0" err="1"/>
              <a:t>fish</a:t>
            </a:r>
            <a:r>
              <a:rPr lang="nl-NL" sz="2600" i="1" dirty="0"/>
              <a:t>/He </a:t>
            </a:r>
            <a:r>
              <a:rPr lang="nl-NL" sz="2600" i="1" dirty="0" err="1"/>
              <a:t>saw</a:t>
            </a:r>
            <a:r>
              <a:rPr lang="nl-NL" sz="2600" i="1" dirty="0"/>
              <a:t> </a:t>
            </a:r>
            <a:r>
              <a:rPr lang="nl-NL" sz="2600" i="1" dirty="0" err="1"/>
              <a:t>many</a:t>
            </a:r>
            <a:r>
              <a:rPr lang="nl-NL" sz="2600" i="1" dirty="0"/>
              <a:t> </a:t>
            </a:r>
            <a:r>
              <a:rPr lang="nl-NL" sz="2600" i="1" dirty="0" err="1"/>
              <a:t>fish</a:t>
            </a:r>
            <a:r>
              <a:rPr lang="nl-NL" sz="2600" i="1" dirty="0"/>
              <a:t>.</a:t>
            </a:r>
            <a:endParaRPr lang="nl-NL" sz="1800" b="1" dirty="0"/>
          </a:p>
          <a:p>
            <a:endParaRPr lang="nl-NL" sz="1800" dirty="0"/>
          </a:p>
        </p:txBody>
      </p:sp>
      <p:sp>
        <p:nvSpPr>
          <p:cNvPr id="16" name="Titel 1">
            <a:extLst>
              <a:ext uri="{FF2B5EF4-FFF2-40B4-BE49-F238E27FC236}">
                <a16:creationId xmlns:a16="http://schemas.microsoft.com/office/drawing/2014/main" id="{C5D971DE-1AA3-5E40-B737-05731511404F}"/>
              </a:ext>
            </a:extLst>
          </p:cNvPr>
          <p:cNvSpPr>
            <a:spLocks noGrp="1"/>
          </p:cNvSpPr>
          <p:nvPr>
            <p:ph type="title"/>
          </p:nvPr>
        </p:nvSpPr>
        <p:spPr>
          <a:xfrm>
            <a:off x="1488558" y="343169"/>
            <a:ext cx="10253169" cy="668050"/>
          </a:xfrm>
        </p:spPr>
        <p:txBody>
          <a:bodyPr>
            <a:normAutofit fontScale="90000"/>
          </a:bodyPr>
          <a:lstStyle/>
          <a:p>
            <a:r>
              <a:rPr lang="nl-NL" sz="6000" dirty="0" err="1"/>
              <a:t>Exercise</a:t>
            </a:r>
            <a:r>
              <a:rPr lang="nl-NL" sz="6000" dirty="0"/>
              <a:t>:</a:t>
            </a:r>
          </a:p>
        </p:txBody>
      </p:sp>
    </p:spTree>
    <p:extLst>
      <p:ext uri="{BB962C8B-B14F-4D97-AF65-F5344CB8AC3E}">
        <p14:creationId xmlns:p14="http://schemas.microsoft.com/office/powerpoint/2010/main" val="23438905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uttype">
  <a:themeElements>
    <a:clrScheme name="Hout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out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out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{1B678C7F-9105-AF4C-B176-01BE2461D364}tf10001070</Template>
  <TotalTime>21441</TotalTime>
  <Words>3628</Words>
  <Application>Microsoft Macintosh PowerPoint</Application>
  <PresentationFormat>Breedbeeld</PresentationFormat>
  <Paragraphs>563</Paragraphs>
  <Slides>47</Slides>
  <Notes>27</Notes>
  <HiddenSlides>8</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47</vt:i4>
      </vt:variant>
    </vt:vector>
  </HeadingPairs>
  <TitlesOfParts>
    <vt:vector size="55" baseType="lpstr">
      <vt:lpstr>Arial</vt:lpstr>
      <vt:lpstr>Calibri</vt:lpstr>
      <vt:lpstr>Rockwell</vt:lpstr>
      <vt:lpstr>Rockwell Condensed</vt:lpstr>
      <vt:lpstr>Rockwell Extra Bold</vt:lpstr>
      <vt:lpstr>Times New Roman</vt:lpstr>
      <vt:lpstr>Wingdings</vt:lpstr>
      <vt:lpstr>Houttype</vt:lpstr>
      <vt:lpstr>A1/a2 conversation</vt:lpstr>
      <vt:lpstr>A bit of grammar</vt:lpstr>
      <vt:lpstr>Many, much, a lot of little, few</vt:lpstr>
      <vt:lpstr>Meervoud - telbaar</vt:lpstr>
      <vt:lpstr>Meervoud - ontelbaar</vt:lpstr>
      <vt:lpstr>Many, much, little, few</vt:lpstr>
      <vt:lpstr>Many, much, little, few – a lot of</vt:lpstr>
      <vt:lpstr>Exercise:</vt:lpstr>
      <vt:lpstr>Exercise:</vt:lpstr>
      <vt:lpstr>Conversation Small talk (1)</vt:lpstr>
      <vt:lpstr>Meeting people</vt:lpstr>
      <vt:lpstr>Workplace conversations</vt:lpstr>
      <vt:lpstr>Making excuses</vt:lpstr>
      <vt:lpstr>Planning a new meeting</vt:lpstr>
      <vt:lpstr>Ending a meeting</vt:lpstr>
      <vt:lpstr>Invitations</vt:lpstr>
      <vt:lpstr>Accepting/declining Invitations</vt:lpstr>
      <vt:lpstr>Language practice</vt:lpstr>
      <vt:lpstr>Meeting people</vt:lpstr>
      <vt:lpstr>Conversation about hobbies</vt:lpstr>
      <vt:lpstr>Complimenten en beledigingen</vt:lpstr>
      <vt:lpstr>Complimenten geven en krijgen</vt:lpstr>
      <vt:lpstr>Insults (beledigingen)</vt:lpstr>
      <vt:lpstr>Language practice</vt:lpstr>
      <vt:lpstr>A night out – a </vt:lpstr>
      <vt:lpstr>A night out – b </vt:lpstr>
      <vt:lpstr>New shoes - a</vt:lpstr>
      <vt:lpstr>New shoes - b</vt:lpstr>
      <vt:lpstr>New chairs - a</vt:lpstr>
      <vt:lpstr>New chairs - b</vt:lpstr>
      <vt:lpstr>TV test - a</vt:lpstr>
      <vt:lpstr>TV test - b</vt:lpstr>
      <vt:lpstr>Lidwoorden – wanneer the / a, an</vt:lpstr>
      <vt:lpstr>Articles - practical</vt:lpstr>
      <vt:lpstr>Question Tags</vt:lpstr>
      <vt:lpstr>Lidwoorden</vt:lpstr>
      <vt:lpstr>Lidwoorden</vt:lpstr>
      <vt:lpstr>Lidwoorden – wanneer the / a, an</vt:lpstr>
      <vt:lpstr>Lidwoorden – wanneer the / a, an</vt:lpstr>
      <vt:lpstr>Articles - practical</vt:lpstr>
      <vt:lpstr>gps</vt:lpstr>
      <vt:lpstr>Bijvoeglijke naamwoorden Bijwoorden</vt:lpstr>
      <vt:lpstr>Bijvoeglijk naamwoorden &amp; bijwoorden</vt:lpstr>
      <vt:lpstr>Voorbeelden</vt:lpstr>
      <vt:lpstr>Bijvoeglijk naamwoorden &amp; bijwoorden</vt:lpstr>
      <vt:lpstr>Voorbeelden</vt:lpstr>
      <vt:lpstr>Teams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2 - Thursday</dc:title>
  <dc:creator>nathalie keunen</dc:creator>
  <cp:lastModifiedBy>nathalie keunen</cp:lastModifiedBy>
  <cp:revision>154</cp:revision>
  <cp:lastPrinted>2020-11-12T13:33:30Z</cp:lastPrinted>
  <dcterms:created xsi:type="dcterms:W3CDTF">2020-09-03T05:43:53Z</dcterms:created>
  <dcterms:modified xsi:type="dcterms:W3CDTF">2020-11-24T11:12:32Z</dcterms:modified>
</cp:coreProperties>
</file>