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49"/>
  </p:notesMasterIdLst>
  <p:sldIdLst>
    <p:sldId id="256" r:id="rId2"/>
    <p:sldId id="280" r:id="rId3"/>
    <p:sldId id="353" r:id="rId4"/>
    <p:sldId id="285" r:id="rId5"/>
    <p:sldId id="369" r:id="rId6"/>
    <p:sldId id="405" r:id="rId7"/>
    <p:sldId id="406" r:id="rId8"/>
    <p:sldId id="407" r:id="rId9"/>
    <p:sldId id="408" r:id="rId10"/>
    <p:sldId id="358" r:id="rId11"/>
    <p:sldId id="336" r:id="rId12"/>
    <p:sldId id="364" r:id="rId13"/>
    <p:sldId id="365" r:id="rId14"/>
    <p:sldId id="366" r:id="rId15"/>
    <p:sldId id="367" r:id="rId16"/>
    <p:sldId id="359" r:id="rId17"/>
    <p:sldId id="370" r:id="rId18"/>
    <p:sldId id="362" r:id="rId19"/>
    <p:sldId id="371" r:id="rId20"/>
    <p:sldId id="378" r:id="rId21"/>
    <p:sldId id="404" r:id="rId22"/>
    <p:sldId id="389" r:id="rId23"/>
    <p:sldId id="390" r:id="rId24"/>
    <p:sldId id="391" r:id="rId25"/>
    <p:sldId id="392" r:id="rId26"/>
    <p:sldId id="397" r:id="rId27"/>
    <p:sldId id="398" r:id="rId28"/>
    <p:sldId id="399" r:id="rId29"/>
    <p:sldId id="400" r:id="rId30"/>
    <p:sldId id="401" r:id="rId31"/>
    <p:sldId id="402" r:id="rId32"/>
    <p:sldId id="403" r:id="rId33"/>
    <p:sldId id="383" r:id="rId34"/>
    <p:sldId id="384" r:id="rId35"/>
    <p:sldId id="385" r:id="rId36"/>
    <p:sldId id="332" r:id="rId37"/>
    <p:sldId id="355" r:id="rId38"/>
    <p:sldId id="356" r:id="rId39"/>
    <p:sldId id="357" r:id="rId40"/>
    <p:sldId id="368" r:id="rId41"/>
    <p:sldId id="379" r:id="rId42"/>
    <p:sldId id="380" r:id="rId43"/>
    <p:sldId id="387" r:id="rId44"/>
    <p:sldId id="386" r:id="rId45"/>
    <p:sldId id="382" r:id="rId46"/>
    <p:sldId id="388" r:id="rId47"/>
    <p:sldId id="334" r:id="rId4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48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54"/>
    <p:restoredTop sz="94778"/>
  </p:normalViewPr>
  <p:slideViewPr>
    <p:cSldViewPr snapToGrid="0" snapToObjects="1">
      <p:cViewPr varScale="1">
        <p:scale>
          <a:sx n="62" d="100"/>
          <a:sy n="62" d="100"/>
        </p:scale>
        <p:origin x="224" y="64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ED4999-5D35-8B42-B6B5-2FEB9BFE7AB8}" type="datetimeFigureOut">
              <a:rPr lang="nl-NL" smtClean="0"/>
              <a:t>23-11-2020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nl-NL"/>
              <a:t>Tekststijl van het model bewerken
Tweede niveau
Derde niveau
Vierde niveau
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6468E7-66F3-AB42-8609-EC5F53621984}" type="slidenum">
              <a:rPr lang="nl-NL" smtClean="0"/>
              <a:t>‹nr.›</a:t>
            </a:fld>
            <a:endParaRPr lang="nl-NL"/>
          </a:p>
        </p:txBody>
      </p:sp>
    </p:spTree>
    <p:extLst>
      <p:ext uri="{BB962C8B-B14F-4D97-AF65-F5344CB8AC3E}">
        <p14:creationId xmlns:p14="http://schemas.microsoft.com/office/powerpoint/2010/main" val="2855186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What</a:t>
            </a:r>
            <a:r>
              <a:rPr lang="nl-NL" dirty="0"/>
              <a:t> </a:t>
            </a:r>
            <a:r>
              <a:rPr lang="nl-NL" dirty="0" err="1"/>
              <a:t>did</a:t>
            </a:r>
            <a:r>
              <a:rPr lang="nl-NL" dirty="0"/>
              <a:t> </a:t>
            </a:r>
            <a:r>
              <a:rPr lang="nl-NL" dirty="0" err="1"/>
              <a:t>it</a:t>
            </a:r>
            <a:r>
              <a:rPr lang="nl-NL" dirty="0"/>
              <a:t> feel like?</a:t>
            </a:r>
          </a:p>
          <a:p>
            <a:r>
              <a:rPr lang="nl-NL" dirty="0" err="1"/>
              <a:t>Why</a:t>
            </a:r>
            <a:r>
              <a:rPr lang="nl-NL" dirty="0"/>
              <a:t> </a:t>
            </a:r>
            <a:r>
              <a:rPr lang="nl-NL" dirty="0" err="1"/>
              <a:t>did</a:t>
            </a:r>
            <a:r>
              <a:rPr lang="nl-NL" dirty="0"/>
              <a:t> </a:t>
            </a:r>
            <a:r>
              <a:rPr lang="nl-NL" dirty="0" err="1"/>
              <a:t>you</a:t>
            </a:r>
            <a:r>
              <a:rPr lang="nl-NL" dirty="0"/>
              <a:t> like </a:t>
            </a:r>
            <a:r>
              <a:rPr lang="nl-NL" dirty="0" err="1"/>
              <a:t>it</a:t>
            </a:r>
            <a:r>
              <a:rPr lang="nl-NL" dirty="0"/>
              <a:t>?</a:t>
            </a:r>
          </a:p>
          <a:p>
            <a:r>
              <a:rPr lang="nl-NL" dirty="0" err="1"/>
              <a:t>Why</a:t>
            </a:r>
            <a:r>
              <a:rPr lang="nl-NL" dirty="0"/>
              <a:t> </a:t>
            </a:r>
            <a:r>
              <a:rPr lang="nl-NL" dirty="0" err="1"/>
              <a:t>did</a:t>
            </a:r>
            <a:r>
              <a:rPr lang="nl-NL" dirty="0"/>
              <a:t> </a:t>
            </a:r>
            <a:r>
              <a:rPr lang="nl-NL" dirty="0" err="1"/>
              <a:t>you</a:t>
            </a:r>
            <a:r>
              <a:rPr lang="nl-NL" dirty="0"/>
              <a:t> do </a:t>
            </a:r>
            <a:r>
              <a:rPr lang="nl-NL" dirty="0" err="1"/>
              <a:t>it</a:t>
            </a:r>
            <a:r>
              <a:rPr lang="nl-NL" dirty="0"/>
              <a:t>?</a:t>
            </a:r>
          </a:p>
          <a:p>
            <a:r>
              <a:rPr lang="nl-NL" dirty="0" err="1"/>
              <a:t>Who</a:t>
            </a:r>
            <a:r>
              <a:rPr lang="nl-NL" dirty="0"/>
              <a:t> was </a:t>
            </a:r>
            <a:r>
              <a:rPr lang="nl-NL" dirty="0" err="1"/>
              <a:t>with</a:t>
            </a:r>
            <a:r>
              <a:rPr lang="nl-NL" dirty="0"/>
              <a:t> </a:t>
            </a:r>
            <a:r>
              <a:rPr lang="nl-NL" dirty="0" err="1"/>
              <a:t>you</a:t>
            </a:r>
            <a:r>
              <a:rPr lang="nl-NL" dirty="0"/>
              <a:t>?</a:t>
            </a:r>
          </a:p>
          <a:p>
            <a:r>
              <a:rPr lang="nl-NL" dirty="0" err="1"/>
              <a:t>Where</a:t>
            </a:r>
            <a:r>
              <a:rPr lang="nl-NL" dirty="0"/>
              <a:t> </a:t>
            </a:r>
            <a:r>
              <a:rPr lang="nl-NL" dirty="0" err="1"/>
              <a:t>did</a:t>
            </a:r>
            <a:r>
              <a:rPr lang="nl-NL" dirty="0"/>
              <a:t> </a:t>
            </a:r>
            <a:r>
              <a:rPr lang="nl-NL" dirty="0" err="1"/>
              <a:t>it</a:t>
            </a:r>
            <a:r>
              <a:rPr lang="nl-NL" dirty="0"/>
              <a:t> take </a:t>
            </a:r>
            <a:r>
              <a:rPr lang="nl-NL" dirty="0" err="1"/>
              <a:t>place</a:t>
            </a:r>
            <a:r>
              <a:rPr lang="nl-NL" dirty="0"/>
              <a:t>?</a:t>
            </a:r>
          </a:p>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4</a:t>
            </a:fld>
            <a:endParaRPr lang="nl-NL"/>
          </a:p>
        </p:txBody>
      </p:sp>
    </p:spTree>
    <p:extLst>
      <p:ext uri="{BB962C8B-B14F-4D97-AF65-F5344CB8AC3E}">
        <p14:creationId xmlns:p14="http://schemas.microsoft.com/office/powerpoint/2010/main" val="4068752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What</a:t>
            </a:r>
            <a:r>
              <a:rPr lang="nl-NL" dirty="0"/>
              <a:t> </a:t>
            </a:r>
            <a:r>
              <a:rPr lang="nl-NL" dirty="0" err="1"/>
              <a:t>did</a:t>
            </a:r>
            <a:r>
              <a:rPr lang="nl-NL" dirty="0"/>
              <a:t> </a:t>
            </a:r>
            <a:r>
              <a:rPr lang="nl-NL" dirty="0" err="1"/>
              <a:t>it</a:t>
            </a:r>
            <a:r>
              <a:rPr lang="nl-NL" dirty="0"/>
              <a:t> feel like?</a:t>
            </a:r>
          </a:p>
          <a:p>
            <a:r>
              <a:rPr lang="nl-NL" dirty="0" err="1"/>
              <a:t>Why</a:t>
            </a:r>
            <a:r>
              <a:rPr lang="nl-NL" dirty="0"/>
              <a:t> </a:t>
            </a:r>
            <a:r>
              <a:rPr lang="nl-NL" dirty="0" err="1"/>
              <a:t>did</a:t>
            </a:r>
            <a:r>
              <a:rPr lang="nl-NL" dirty="0"/>
              <a:t> </a:t>
            </a:r>
            <a:r>
              <a:rPr lang="nl-NL" dirty="0" err="1"/>
              <a:t>you</a:t>
            </a:r>
            <a:r>
              <a:rPr lang="nl-NL" dirty="0"/>
              <a:t> like </a:t>
            </a:r>
            <a:r>
              <a:rPr lang="nl-NL" dirty="0" err="1"/>
              <a:t>it</a:t>
            </a:r>
            <a:r>
              <a:rPr lang="nl-NL" dirty="0"/>
              <a:t>?</a:t>
            </a:r>
          </a:p>
          <a:p>
            <a:r>
              <a:rPr lang="nl-NL" dirty="0" err="1"/>
              <a:t>Why</a:t>
            </a:r>
            <a:r>
              <a:rPr lang="nl-NL" dirty="0"/>
              <a:t> </a:t>
            </a:r>
            <a:r>
              <a:rPr lang="nl-NL" dirty="0" err="1"/>
              <a:t>did</a:t>
            </a:r>
            <a:r>
              <a:rPr lang="nl-NL" dirty="0"/>
              <a:t> </a:t>
            </a:r>
            <a:r>
              <a:rPr lang="nl-NL" dirty="0" err="1"/>
              <a:t>you</a:t>
            </a:r>
            <a:r>
              <a:rPr lang="nl-NL" dirty="0"/>
              <a:t> do </a:t>
            </a:r>
            <a:r>
              <a:rPr lang="nl-NL" dirty="0" err="1"/>
              <a:t>it</a:t>
            </a:r>
            <a:r>
              <a:rPr lang="nl-NL" dirty="0"/>
              <a:t>?</a:t>
            </a:r>
          </a:p>
          <a:p>
            <a:r>
              <a:rPr lang="nl-NL" dirty="0" err="1"/>
              <a:t>Who</a:t>
            </a:r>
            <a:r>
              <a:rPr lang="nl-NL" dirty="0"/>
              <a:t> was </a:t>
            </a:r>
            <a:r>
              <a:rPr lang="nl-NL" dirty="0" err="1"/>
              <a:t>with</a:t>
            </a:r>
            <a:r>
              <a:rPr lang="nl-NL" dirty="0"/>
              <a:t> </a:t>
            </a:r>
            <a:r>
              <a:rPr lang="nl-NL" dirty="0" err="1"/>
              <a:t>you</a:t>
            </a:r>
            <a:r>
              <a:rPr lang="nl-NL" dirty="0"/>
              <a:t>?</a:t>
            </a:r>
          </a:p>
          <a:p>
            <a:r>
              <a:rPr lang="nl-NL" dirty="0" err="1"/>
              <a:t>Where</a:t>
            </a:r>
            <a:r>
              <a:rPr lang="nl-NL" dirty="0"/>
              <a:t> </a:t>
            </a:r>
            <a:r>
              <a:rPr lang="nl-NL" dirty="0" err="1"/>
              <a:t>did</a:t>
            </a:r>
            <a:r>
              <a:rPr lang="nl-NL" dirty="0"/>
              <a:t> </a:t>
            </a:r>
            <a:r>
              <a:rPr lang="nl-NL" dirty="0" err="1"/>
              <a:t>it</a:t>
            </a:r>
            <a:r>
              <a:rPr lang="nl-NL" dirty="0"/>
              <a:t> take </a:t>
            </a:r>
            <a:r>
              <a:rPr lang="nl-NL" dirty="0" err="1"/>
              <a:t>place</a:t>
            </a:r>
            <a:r>
              <a:rPr lang="nl-NL" dirty="0"/>
              <a:t>?</a:t>
            </a:r>
          </a:p>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14</a:t>
            </a:fld>
            <a:endParaRPr lang="nl-NL"/>
          </a:p>
        </p:txBody>
      </p:sp>
    </p:spTree>
    <p:extLst>
      <p:ext uri="{BB962C8B-B14F-4D97-AF65-F5344CB8AC3E}">
        <p14:creationId xmlns:p14="http://schemas.microsoft.com/office/powerpoint/2010/main" val="3204300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What</a:t>
            </a:r>
            <a:r>
              <a:rPr lang="nl-NL" dirty="0"/>
              <a:t> </a:t>
            </a:r>
            <a:r>
              <a:rPr lang="nl-NL" dirty="0" err="1"/>
              <a:t>did</a:t>
            </a:r>
            <a:r>
              <a:rPr lang="nl-NL" dirty="0"/>
              <a:t> </a:t>
            </a:r>
            <a:r>
              <a:rPr lang="nl-NL" dirty="0" err="1"/>
              <a:t>it</a:t>
            </a:r>
            <a:r>
              <a:rPr lang="nl-NL" dirty="0"/>
              <a:t> feel like?</a:t>
            </a:r>
          </a:p>
          <a:p>
            <a:r>
              <a:rPr lang="nl-NL" dirty="0" err="1"/>
              <a:t>Why</a:t>
            </a:r>
            <a:r>
              <a:rPr lang="nl-NL" dirty="0"/>
              <a:t> </a:t>
            </a:r>
            <a:r>
              <a:rPr lang="nl-NL" dirty="0" err="1"/>
              <a:t>did</a:t>
            </a:r>
            <a:r>
              <a:rPr lang="nl-NL" dirty="0"/>
              <a:t> </a:t>
            </a:r>
            <a:r>
              <a:rPr lang="nl-NL" dirty="0" err="1"/>
              <a:t>you</a:t>
            </a:r>
            <a:r>
              <a:rPr lang="nl-NL" dirty="0"/>
              <a:t> like </a:t>
            </a:r>
            <a:r>
              <a:rPr lang="nl-NL" dirty="0" err="1"/>
              <a:t>it</a:t>
            </a:r>
            <a:r>
              <a:rPr lang="nl-NL" dirty="0"/>
              <a:t>?</a:t>
            </a:r>
          </a:p>
          <a:p>
            <a:r>
              <a:rPr lang="nl-NL" dirty="0" err="1"/>
              <a:t>Why</a:t>
            </a:r>
            <a:r>
              <a:rPr lang="nl-NL" dirty="0"/>
              <a:t> </a:t>
            </a:r>
            <a:r>
              <a:rPr lang="nl-NL" dirty="0" err="1"/>
              <a:t>did</a:t>
            </a:r>
            <a:r>
              <a:rPr lang="nl-NL" dirty="0"/>
              <a:t> </a:t>
            </a:r>
            <a:r>
              <a:rPr lang="nl-NL" dirty="0" err="1"/>
              <a:t>you</a:t>
            </a:r>
            <a:r>
              <a:rPr lang="nl-NL" dirty="0"/>
              <a:t> do </a:t>
            </a:r>
            <a:r>
              <a:rPr lang="nl-NL" dirty="0" err="1"/>
              <a:t>it</a:t>
            </a:r>
            <a:r>
              <a:rPr lang="nl-NL" dirty="0"/>
              <a:t>?</a:t>
            </a:r>
          </a:p>
          <a:p>
            <a:r>
              <a:rPr lang="nl-NL" dirty="0" err="1"/>
              <a:t>Who</a:t>
            </a:r>
            <a:r>
              <a:rPr lang="nl-NL" dirty="0"/>
              <a:t> was </a:t>
            </a:r>
            <a:r>
              <a:rPr lang="nl-NL" dirty="0" err="1"/>
              <a:t>with</a:t>
            </a:r>
            <a:r>
              <a:rPr lang="nl-NL" dirty="0"/>
              <a:t> </a:t>
            </a:r>
            <a:r>
              <a:rPr lang="nl-NL" dirty="0" err="1"/>
              <a:t>you</a:t>
            </a:r>
            <a:r>
              <a:rPr lang="nl-NL" dirty="0"/>
              <a:t>?</a:t>
            </a:r>
          </a:p>
          <a:p>
            <a:r>
              <a:rPr lang="nl-NL" dirty="0" err="1"/>
              <a:t>Where</a:t>
            </a:r>
            <a:r>
              <a:rPr lang="nl-NL" dirty="0"/>
              <a:t> </a:t>
            </a:r>
            <a:r>
              <a:rPr lang="nl-NL" dirty="0" err="1"/>
              <a:t>did</a:t>
            </a:r>
            <a:r>
              <a:rPr lang="nl-NL" dirty="0"/>
              <a:t> </a:t>
            </a:r>
            <a:r>
              <a:rPr lang="nl-NL" dirty="0" err="1"/>
              <a:t>it</a:t>
            </a:r>
            <a:r>
              <a:rPr lang="nl-NL" dirty="0"/>
              <a:t> take </a:t>
            </a:r>
            <a:r>
              <a:rPr lang="nl-NL" dirty="0" err="1"/>
              <a:t>place</a:t>
            </a:r>
            <a:r>
              <a:rPr lang="nl-NL" dirty="0"/>
              <a:t>?</a:t>
            </a:r>
          </a:p>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15</a:t>
            </a:fld>
            <a:endParaRPr lang="nl-NL"/>
          </a:p>
        </p:txBody>
      </p:sp>
    </p:spTree>
    <p:extLst>
      <p:ext uri="{BB962C8B-B14F-4D97-AF65-F5344CB8AC3E}">
        <p14:creationId xmlns:p14="http://schemas.microsoft.com/office/powerpoint/2010/main" val="3780810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What</a:t>
            </a:r>
            <a:r>
              <a:rPr lang="nl-NL" dirty="0"/>
              <a:t> </a:t>
            </a:r>
            <a:r>
              <a:rPr lang="nl-NL" dirty="0" err="1"/>
              <a:t>did</a:t>
            </a:r>
            <a:r>
              <a:rPr lang="nl-NL" dirty="0"/>
              <a:t> </a:t>
            </a:r>
            <a:r>
              <a:rPr lang="nl-NL" dirty="0" err="1"/>
              <a:t>it</a:t>
            </a:r>
            <a:r>
              <a:rPr lang="nl-NL" dirty="0"/>
              <a:t> feel like?</a:t>
            </a:r>
          </a:p>
          <a:p>
            <a:r>
              <a:rPr lang="nl-NL" dirty="0" err="1"/>
              <a:t>Why</a:t>
            </a:r>
            <a:r>
              <a:rPr lang="nl-NL" dirty="0"/>
              <a:t> </a:t>
            </a:r>
            <a:r>
              <a:rPr lang="nl-NL" dirty="0" err="1"/>
              <a:t>did</a:t>
            </a:r>
            <a:r>
              <a:rPr lang="nl-NL" dirty="0"/>
              <a:t> </a:t>
            </a:r>
            <a:r>
              <a:rPr lang="nl-NL" dirty="0" err="1"/>
              <a:t>you</a:t>
            </a:r>
            <a:r>
              <a:rPr lang="nl-NL" dirty="0"/>
              <a:t> like </a:t>
            </a:r>
            <a:r>
              <a:rPr lang="nl-NL" dirty="0" err="1"/>
              <a:t>it</a:t>
            </a:r>
            <a:r>
              <a:rPr lang="nl-NL" dirty="0"/>
              <a:t>?</a:t>
            </a:r>
          </a:p>
          <a:p>
            <a:r>
              <a:rPr lang="nl-NL" dirty="0" err="1"/>
              <a:t>Why</a:t>
            </a:r>
            <a:r>
              <a:rPr lang="nl-NL" dirty="0"/>
              <a:t> </a:t>
            </a:r>
            <a:r>
              <a:rPr lang="nl-NL" dirty="0" err="1"/>
              <a:t>did</a:t>
            </a:r>
            <a:r>
              <a:rPr lang="nl-NL" dirty="0"/>
              <a:t> </a:t>
            </a:r>
            <a:r>
              <a:rPr lang="nl-NL" dirty="0" err="1"/>
              <a:t>you</a:t>
            </a:r>
            <a:r>
              <a:rPr lang="nl-NL" dirty="0"/>
              <a:t> do </a:t>
            </a:r>
            <a:r>
              <a:rPr lang="nl-NL" dirty="0" err="1"/>
              <a:t>it</a:t>
            </a:r>
            <a:r>
              <a:rPr lang="nl-NL" dirty="0"/>
              <a:t>?</a:t>
            </a:r>
          </a:p>
          <a:p>
            <a:r>
              <a:rPr lang="nl-NL" dirty="0" err="1"/>
              <a:t>Who</a:t>
            </a:r>
            <a:r>
              <a:rPr lang="nl-NL" dirty="0"/>
              <a:t> was </a:t>
            </a:r>
            <a:r>
              <a:rPr lang="nl-NL" dirty="0" err="1"/>
              <a:t>with</a:t>
            </a:r>
            <a:r>
              <a:rPr lang="nl-NL" dirty="0"/>
              <a:t> </a:t>
            </a:r>
            <a:r>
              <a:rPr lang="nl-NL" dirty="0" err="1"/>
              <a:t>you</a:t>
            </a:r>
            <a:r>
              <a:rPr lang="nl-NL" dirty="0"/>
              <a:t>?</a:t>
            </a:r>
          </a:p>
          <a:p>
            <a:r>
              <a:rPr lang="nl-NL" dirty="0" err="1"/>
              <a:t>Where</a:t>
            </a:r>
            <a:r>
              <a:rPr lang="nl-NL" dirty="0"/>
              <a:t> </a:t>
            </a:r>
            <a:r>
              <a:rPr lang="nl-NL" dirty="0" err="1"/>
              <a:t>did</a:t>
            </a:r>
            <a:r>
              <a:rPr lang="nl-NL" dirty="0"/>
              <a:t> </a:t>
            </a:r>
            <a:r>
              <a:rPr lang="nl-NL" dirty="0" err="1"/>
              <a:t>it</a:t>
            </a:r>
            <a:r>
              <a:rPr lang="nl-NL" dirty="0"/>
              <a:t> take </a:t>
            </a:r>
            <a:r>
              <a:rPr lang="nl-NL" dirty="0" err="1"/>
              <a:t>place</a:t>
            </a:r>
            <a:r>
              <a:rPr lang="nl-NL" dirty="0"/>
              <a:t>?</a:t>
            </a:r>
          </a:p>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16</a:t>
            </a:fld>
            <a:endParaRPr lang="nl-NL"/>
          </a:p>
        </p:txBody>
      </p:sp>
    </p:spTree>
    <p:extLst>
      <p:ext uri="{BB962C8B-B14F-4D97-AF65-F5344CB8AC3E}">
        <p14:creationId xmlns:p14="http://schemas.microsoft.com/office/powerpoint/2010/main" val="25241166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17</a:t>
            </a:fld>
            <a:endParaRPr lang="nl-NL"/>
          </a:p>
        </p:txBody>
      </p:sp>
    </p:spTree>
    <p:extLst>
      <p:ext uri="{BB962C8B-B14F-4D97-AF65-F5344CB8AC3E}">
        <p14:creationId xmlns:p14="http://schemas.microsoft.com/office/powerpoint/2010/main" val="15399947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What</a:t>
            </a:r>
            <a:r>
              <a:rPr lang="nl-NL" dirty="0"/>
              <a:t> </a:t>
            </a:r>
            <a:r>
              <a:rPr lang="nl-NL" dirty="0" err="1"/>
              <a:t>did</a:t>
            </a:r>
            <a:r>
              <a:rPr lang="nl-NL" dirty="0"/>
              <a:t> </a:t>
            </a:r>
            <a:r>
              <a:rPr lang="nl-NL" dirty="0" err="1"/>
              <a:t>it</a:t>
            </a:r>
            <a:r>
              <a:rPr lang="nl-NL" dirty="0"/>
              <a:t> feel like?</a:t>
            </a:r>
          </a:p>
          <a:p>
            <a:r>
              <a:rPr lang="nl-NL" dirty="0" err="1"/>
              <a:t>Why</a:t>
            </a:r>
            <a:r>
              <a:rPr lang="nl-NL" dirty="0"/>
              <a:t> </a:t>
            </a:r>
            <a:r>
              <a:rPr lang="nl-NL" dirty="0" err="1"/>
              <a:t>did</a:t>
            </a:r>
            <a:r>
              <a:rPr lang="nl-NL" dirty="0"/>
              <a:t> </a:t>
            </a:r>
            <a:r>
              <a:rPr lang="nl-NL" dirty="0" err="1"/>
              <a:t>you</a:t>
            </a:r>
            <a:r>
              <a:rPr lang="nl-NL" dirty="0"/>
              <a:t> like </a:t>
            </a:r>
            <a:r>
              <a:rPr lang="nl-NL" dirty="0" err="1"/>
              <a:t>it</a:t>
            </a:r>
            <a:r>
              <a:rPr lang="nl-NL" dirty="0"/>
              <a:t>?</a:t>
            </a:r>
          </a:p>
          <a:p>
            <a:r>
              <a:rPr lang="nl-NL" dirty="0" err="1"/>
              <a:t>Why</a:t>
            </a:r>
            <a:r>
              <a:rPr lang="nl-NL" dirty="0"/>
              <a:t> </a:t>
            </a:r>
            <a:r>
              <a:rPr lang="nl-NL" dirty="0" err="1"/>
              <a:t>did</a:t>
            </a:r>
            <a:r>
              <a:rPr lang="nl-NL" dirty="0"/>
              <a:t> </a:t>
            </a:r>
            <a:r>
              <a:rPr lang="nl-NL" dirty="0" err="1"/>
              <a:t>you</a:t>
            </a:r>
            <a:r>
              <a:rPr lang="nl-NL" dirty="0"/>
              <a:t> do </a:t>
            </a:r>
            <a:r>
              <a:rPr lang="nl-NL" dirty="0" err="1"/>
              <a:t>it</a:t>
            </a:r>
            <a:r>
              <a:rPr lang="nl-NL" dirty="0"/>
              <a:t>?</a:t>
            </a:r>
          </a:p>
          <a:p>
            <a:r>
              <a:rPr lang="nl-NL" dirty="0" err="1"/>
              <a:t>Who</a:t>
            </a:r>
            <a:r>
              <a:rPr lang="nl-NL" dirty="0"/>
              <a:t> was </a:t>
            </a:r>
            <a:r>
              <a:rPr lang="nl-NL" dirty="0" err="1"/>
              <a:t>with</a:t>
            </a:r>
            <a:r>
              <a:rPr lang="nl-NL" dirty="0"/>
              <a:t> </a:t>
            </a:r>
            <a:r>
              <a:rPr lang="nl-NL" dirty="0" err="1"/>
              <a:t>you</a:t>
            </a:r>
            <a:r>
              <a:rPr lang="nl-NL" dirty="0"/>
              <a:t>?</a:t>
            </a:r>
          </a:p>
          <a:p>
            <a:r>
              <a:rPr lang="nl-NL" dirty="0" err="1"/>
              <a:t>Where</a:t>
            </a:r>
            <a:r>
              <a:rPr lang="nl-NL" dirty="0"/>
              <a:t> </a:t>
            </a:r>
            <a:r>
              <a:rPr lang="nl-NL" dirty="0" err="1"/>
              <a:t>did</a:t>
            </a:r>
            <a:r>
              <a:rPr lang="nl-NL" dirty="0"/>
              <a:t> </a:t>
            </a:r>
            <a:r>
              <a:rPr lang="nl-NL" dirty="0" err="1"/>
              <a:t>it</a:t>
            </a:r>
            <a:r>
              <a:rPr lang="nl-NL" dirty="0"/>
              <a:t> take </a:t>
            </a:r>
            <a:r>
              <a:rPr lang="nl-NL" dirty="0" err="1"/>
              <a:t>place</a:t>
            </a:r>
            <a:r>
              <a:rPr lang="nl-NL" dirty="0"/>
              <a:t>?</a:t>
            </a:r>
          </a:p>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19</a:t>
            </a:fld>
            <a:endParaRPr lang="nl-NL"/>
          </a:p>
        </p:txBody>
      </p:sp>
    </p:spTree>
    <p:extLst>
      <p:ext uri="{BB962C8B-B14F-4D97-AF65-F5344CB8AC3E}">
        <p14:creationId xmlns:p14="http://schemas.microsoft.com/office/powerpoint/2010/main" val="40411113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What</a:t>
            </a:r>
            <a:r>
              <a:rPr lang="nl-NL" dirty="0"/>
              <a:t> </a:t>
            </a:r>
            <a:r>
              <a:rPr lang="nl-NL" dirty="0" err="1"/>
              <a:t>did</a:t>
            </a:r>
            <a:r>
              <a:rPr lang="nl-NL" dirty="0"/>
              <a:t> </a:t>
            </a:r>
            <a:r>
              <a:rPr lang="nl-NL" dirty="0" err="1"/>
              <a:t>it</a:t>
            </a:r>
            <a:r>
              <a:rPr lang="nl-NL" dirty="0"/>
              <a:t> feel like?</a:t>
            </a:r>
          </a:p>
          <a:p>
            <a:r>
              <a:rPr lang="nl-NL" dirty="0" err="1"/>
              <a:t>Why</a:t>
            </a:r>
            <a:r>
              <a:rPr lang="nl-NL" dirty="0"/>
              <a:t> </a:t>
            </a:r>
            <a:r>
              <a:rPr lang="nl-NL" dirty="0" err="1"/>
              <a:t>did</a:t>
            </a:r>
            <a:r>
              <a:rPr lang="nl-NL" dirty="0"/>
              <a:t> </a:t>
            </a:r>
            <a:r>
              <a:rPr lang="nl-NL" dirty="0" err="1"/>
              <a:t>you</a:t>
            </a:r>
            <a:r>
              <a:rPr lang="nl-NL" dirty="0"/>
              <a:t> like </a:t>
            </a:r>
            <a:r>
              <a:rPr lang="nl-NL" dirty="0" err="1"/>
              <a:t>it</a:t>
            </a:r>
            <a:r>
              <a:rPr lang="nl-NL" dirty="0"/>
              <a:t>?</a:t>
            </a:r>
          </a:p>
          <a:p>
            <a:r>
              <a:rPr lang="nl-NL" dirty="0" err="1"/>
              <a:t>Why</a:t>
            </a:r>
            <a:r>
              <a:rPr lang="nl-NL" dirty="0"/>
              <a:t> </a:t>
            </a:r>
            <a:r>
              <a:rPr lang="nl-NL" dirty="0" err="1"/>
              <a:t>did</a:t>
            </a:r>
            <a:r>
              <a:rPr lang="nl-NL" dirty="0"/>
              <a:t> </a:t>
            </a:r>
            <a:r>
              <a:rPr lang="nl-NL" dirty="0" err="1"/>
              <a:t>you</a:t>
            </a:r>
            <a:r>
              <a:rPr lang="nl-NL" dirty="0"/>
              <a:t> do </a:t>
            </a:r>
            <a:r>
              <a:rPr lang="nl-NL" dirty="0" err="1"/>
              <a:t>it</a:t>
            </a:r>
            <a:r>
              <a:rPr lang="nl-NL" dirty="0"/>
              <a:t>?</a:t>
            </a:r>
          </a:p>
          <a:p>
            <a:r>
              <a:rPr lang="nl-NL" dirty="0" err="1"/>
              <a:t>Who</a:t>
            </a:r>
            <a:r>
              <a:rPr lang="nl-NL" dirty="0"/>
              <a:t> was </a:t>
            </a:r>
            <a:r>
              <a:rPr lang="nl-NL" dirty="0" err="1"/>
              <a:t>with</a:t>
            </a:r>
            <a:r>
              <a:rPr lang="nl-NL" dirty="0"/>
              <a:t> </a:t>
            </a:r>
            <a:r>
              <a:rPr lang="nl-NL" dirty="0" err="1"/>
              <a:t>you</a:t>
            </a:r>
            <a:r>
              <a:rPr lang="nl-NL" dirty="0"/>
              <a:t>?</a:t>
            </a:r>
          </a:p>
          <a:p>
            <a:r>
              <a:rPr lang="nl-NL" dirty="0" err="1"/>
              <a:t>Where</a:t>
            </a:r>
            <a:r>
              <a:rPr lang="nl-NL" dirty="0"/>
              <a:t> </a:t>
            </a:r>
            <a:r>
              <a:rPr lang="nl-NL" dirty="0" err="1"/>
              <a:t>did</a:t>
            </a:r>
            <a:r>
              <a:rPr lang="nl-NL" dirty="0"/>
              <a:t> </a:t>
            </a:r>
            <a:r>
              <a:rPr lang="nl-NL" dirty="0" err="1"/>
              <a:t>it</a:t>
            </a:r>
            <a:r>
              <a:rPr lang="nl-NL" dirty="0"/>
              <a:t> take </a:t>
            </a:r>
            <a:r>
              <a:rPr lang="nl-NL" dirty="0" err="1"/>
              <a:t>place</a:t>
            </a:r>
            <a:r>
              <a:rPr lang="nl-NL" dirty="0"/>
              <a:t>?</a:t>
            </a:r>
          </a:p>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22</a:t>
            </a:fld>
            <a:endParaRPr lang="nl-NL"/>
          </a:p>
        </p:txBody>
      </p:sp>
    </p:spTree>
    <p:extLst>
      <p:ext uri="{BB962C8B-B14F-4D97-AF65-F5344CB8AC3E}">
        <p14:creationId xmlns:p14="http://schemas.microsoft.com/office/powerpoint/2010/main" val="37939859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What</a:t>
            </a:r>
            <a:r>
              <a:rPr lang="nl-NL" dirty="0"/>
              <a:t> </a:t>
            </a:r>
            <a:r>
              <a:rPr lang="nl-NL" dirty="0" err="1"/>
              <a:t>did</a:t>
            </a:r>
            <a:r>
              <a:rPr lang="nl-NL" dirty="0"/>
              <a:t> </a:t>
            </a:r>
            <a:r>
              <a:rPr lang="nl-NL" dirty="0" err="1"/>
              <a:t>it</a:t>
            </a:r>
            <a:r>
              <a:rPr lang="nl-NL" dirty="0"/>
              <a:t> feel like?</a:t>
            </a:r>
          </a:p>
          <a:p>
            <a:r>
              <a:rPr lang="nl-NL" dirty="0" err="1"/>
              <a:t>Why</a:t>
            </a:r>
            <a:r>
              <a:rPr lang="nl-NL" dirty="0"/>
              <a:t> </a:t>
            </a:r>
            <a:r>
              <a:rPr lang="nl-NL" dirty="0" err="1"/>
              <a:t>did</a:t>
            </a:r>
            <a:r>
              <a:rPr lang="nl-NL" dirty="0"/>
              <a:t> </a:t>
            </a:r>
            <a:r>
              <a:rPr lang="nl-NL" dirty="0" err="1"/>
              <a:t>you</a:t>
            </a:r>
            <a:r>
              <a:rPr lang="nl-NL" dirty="0"/>
              <a:t> like </a:t>
            </a:r>
            <a:r>
              <a:rPr lang="nl-NL" dirty="0" err="1"/>
              <a:t>it</a:t>
            </a:r>
            <a:r>
              <a:rPr lang="nl-NL" dirty="0"/>
              <a:t>?</a:t>
            </a:r>
          </a:p>
          <a:p>
            <a:r>
              <a:rPr lang="nl-NL" dirty="0" err="1"/>
              <a:t>Why</a:t>
            </a:r>
            <a:r>
              <a:rPr lang="nl-NL" dirty="0"/>
              <a:t> </a:t>
            </a:r>
            <a:r>
              <a:rPr lang="nl-NL" dirty="0" err="1"/>
              <a:t>did</a:t>
            </a:r>
            <a:r>
              <a:rPr lang="nl-NL" dirty="0"/>
              <a:t> </a:t>
            </a:r>
            <a:r>
              <a:rPr lang="nl-NL" dirty="0" err="1"/>
              <a:t>you</a:t>
            </a:r>
            <a:r>
              <a:rPr lang="nl-NL" dirty="0"/>
              <a:t> do </a:t>
            </a:r>
            <a:r>
              <a:rPr lang="nl-NL" dirty="0" err="1"/>
              <a:t>it</a:t>
            </a:r>
            <a:r>
              <a:rPr lang="nl-NL" dirty="0"/>
              <a:t>?</a:t>
            </a:r>
          </a:p>
          <a:p>
            <a:r>
              <a:rPr lang="nl-NL" dirty="0" err="1"/>
              <a:t>Who</a:t>
            </a:r>
            <a:r>
              <a:rPr lang="nl-NL" dirty="0"/>
              <a:t> was </a:t>
            </a:r>
            <a:r>
              <a:rPr lang="nl-NL" dirty="0" err="1"/>
              <a:t>with</a:t>
            </a:r>
            <a:r>
              <a:rPr lang="nl-NL" dirty="0"/>
              <a:t> </a:t>
            </a:r>
            <a:r>
              <a:rPr lang="nl-NL" dirty="0" err="1"/>
              <a:t>you</a:t>
            </a:r>
            <a:r>
              <a:rPr lang="nl-NL" dirty="0"/>
              <a:t>?</a:t>
            </a:r>
          </a:p>
          <a:p>
            <a:r>
              <a:rPr lang="nl-NL" dirty="0" err="1"/>
              <a:t>Where</a:t>
            </a:r>
            <a:r>
              <a:rPr lang="nl-NL" dirty="0"/>
              <a:t> </a:t>
            </a:r>
            <a:r>
              <a:rPr lang="nl-NL" dirty="0" err="1"/>
              <a:t>did</a:t>
            </a:r>
            <a:r>
              <a:rPr lang="nl-NL" dirty="0"/>
              <a:t> </a:t>
            </a:r>
            <a:r>
              <a:rPr lang="nl-NL" dirty="0" err="1"/>
              <a:t>it</a:t>
            </a:r>
            <a:r>
              <a:rPr lang="nl-NL" dirty="0"/>
              <a:t> take </a:t>
            </a:r>
            <a:r>
              <a:rPr lang="nl-NL" dirty="0" err="1"/>
              <a:t>place</a:t>
            </a:r>
            <a:r>
              <a:rPr lang="nl-NL" dirty="0"/>
              <a:t>?</a:t>
            </a:r>
          </a:p>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23</a:t>
            </a:fld>
            <a:endParaRPr lang="nl-NL"/>
          </a:p>
        </p:txBody>
      </p:sp>
    </p:spTree>
    <p:extLst>
      <p:ext uri="{BB962C8B-B14F-4D97-AF65-F5344CB8AC3E}">
        <p14:creationId xmlns:p14="http://schemas.microsoft.com/office/powerpoint/2010/main" val="42243700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What</a:t>
            </a:r>
            <a:r>
              <a:rPr lang="nl-NL" dirty="0"/>
              <a:t> </a:t>
            </a:r>
            <a:r>
              <a:rPr lang="nl-NL" dirty="0" err="1"/>
              <a:t>did</a:t>
            </a:r>
            <a:r>
              <a:rPr lang="nl-NL" dirty="0"/>
              <a:t> </a:t>
            </a:r>
            <a:r>
              <a:rPr lang="nl-NL" dirty="0" err="1"/>
              <a:t>it</a:t>
            </a:r>
            <a:r>
              <a:rPr lang="nl-NL" dirty="0"/>
              <a:t> feel like?</a:t>
            </a:r>
          </a:p>
          <a:p>
            <a:r>
              <a:rPr lang="nl-NL" dirty="0" err="1"/>
              <a:t>Why</a:t>
            </a:r>
            <a:r>
              <a:rPr lang="nl-NL" dirty="0"/>
              <a:t> </a:t>
            </a:r>
            <a:r>
              <a:rPr lang="nl-NL" dirty="0" err="1"/>
              <a:t>did</a:t>
            </a:r>
            <a:r>
              <a:rPr lang="nl-NL" dirty="0"/>
              <a:t> </a:t>
            </a:r>
            <a:r>
              <a:rPr lang="nl-NL" dirty="0" err="1"/>
              <a:t>you</a:t>
            </a:r>
            <a:r>
              <a:rPr lang="nl-NL" dirty="0"/>
              <a:t> like </a:t>
            </a:r>
            <a:r>
              <a:rPr lang="nl-NL" dirty="0" err="1"/>
              <a:t>it</a:t>
            </a:r>
            <a:r>
              <a:rPr lang="nl-NL" dirty="0"/>
              <a:t>?</a:t>
            </a:r>
          </a:p>
          <a:p>
            <a:r>
              <a:rPr lang="nl-NL" dirty="0" err="1"/>
              <a:t>Why</a:t>
            </a:r>
            <a:r>
              <a:rPr lang="nl-NL" dirty="0"/>
              <a:t> </a:t>
            </a:r>
            <a:r>
              <a:rPr lang="nl-NL" dirty="0" err="1"/>
              <a:t>did</a:t>
            </a:r>
            <a:r>
              <a:rPr lang="nl-NL" dirty="0"/>
              <a:t> </a:t>
            </a:r>
            <a:r>
              <a:rPr lang="nl-NL" dirty="0" err="1"/>
              <a:t>you</a:t>
            </a:r>
            <a:r>
              <a:rPr lang="nl-NL" dirty="0"/>
              <a:t> do </a:t>
            </a:r>
            <a:r>
              <a:rPr lang="nl-NL" dirty="0" err="1"/>
              <a:t>it</a:t>
            </a:r>
            <a:r>
              <a:rPr lang="nl-NL" dirty="0"/>
              <a:t>?</a:t>
            </a:r>
          </a:p>
          <a:p>
            <a:r>
              <a:rPr lang="nl-NL" dirty="0" err="1"/>
              <a:t>Who</a:t>
            </a:r>
            <a:r>
              <a:rPr lang="nl-NL" dirty="0"/>
              <a:t> was </a:t>
            </a:r>
            <a:r>
              <a:rPr lang="nl-NL" dirty="0" err="1"/>
              <a:t>with</a:t>
            </a:r>
            <a:r>
              <a:rPr lang="nl-NL" dirty="0"/>
              <a:t> </a:t>
            </a:r>
            <a:r>
              <a:rPr lang="nl-NL" dirty="0" err="1"/>
              <a:t>you</a:t>
            </a:r>
            <a:r>
              <a:rPr lang="nl-NL" dirty="0"/>
              <a:t>?</a:t>
            </a:r>
          </a:p>
          <a:p>
            <a:r>
              <a:rPr lang="nl-NL" dirty="0" err="1"/>
              <a:t>Where</a:t>
            </a:r>
            <a:r>
              <a:rPr lang="nl-NL" dirty="0"/>
              <a:t> </a:t>
            </a:r>
            <a:r>
              <a:rPr lang="nl-NL" dirty="0" err="1"/>
              <a:t>did</a:t>
            </a:r>
            <a:r>
              <a:rPr lang="nl-NL" dirty="0"/>
              <a:t> </a:t>
            </a:r>
            <a:r>
              <a:rPr lang="nl-NL" dirty="0" err="1"/>
              <a:t>it</a:t>
            </a:r>
            <a:r>
              <a:rPr lang="nl-NL" dirty="0"/>
              <a:t> take </a:t>
            </a:r>
            <a:r>
              <a:rPr lang="nl-NL" dirty="0" err="1"/>
              <a:t>place</a:t>
            </a:r>
            <a:r>
              <a:rPr lang="nl-NL" dirty="0"/>
              <a:t>?</a:t>
            </a:r>
          </a:p>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33</a:t>
            </a:fld>
            <a:endParaRPr lang="nl-NL"/>
          </a:p>
        </p:txBody>
      </p:sp>
    </p:spTree>
    <p:extLst>
      <p:ext uri="{BB962C8B-B14F-4D97-AF65-F5344CB8AC3E}">
        <p14:creationId xmlns:p14="http://schemas.microsoft.com/office/powerpoint/2010/main" val="24990147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What</a:t>
            </a:r>
            <a:r>
              <a:rPr lang="nl-NL" dirty="0"/>
              <a:t> </a:t>
            </a:r>
            <a:r>
              <a:rPr lang="nl-NL" dirty="0" err="1"/>
              <a:t>did</a:t>
            </a:r>
            <a:r>
              <a:rPr lang="nl-NL" dirty="0"/>
              <a:t> </a:t>
            </a:r>
            <a:r>
              <a:rPr lang="nl-NL" dirty="0" err="1"/>
              <a:t>it</a:t>
            </a:r>
            <a:r>
              <a:rPr lang="nl-NL" dirty="0"/>
              <a:t> feel like?</a:t>
            </a:r>
          </a:p>
          <a:p>
            <a:r>
              <a:rPr lang="nl-NL" dirty="0" err="1"/>
              <a:t>Why</a:t>
            </a:r>
            <a:r>
              <a:rPr lang="nl-NL" dirty="0"/>
              <a:t> </a:t>
            </a:r>
            <a:r>
              <a:rPr lang="nl-NL" dirty="0" err="1"/>
              <a:t>did</a:t>
            </a:r>
            <a:r>
              <a:rPr lang="nl-NL" dirty="0"/>
              <a:t> </a:t>
            </a:r>
            <a:r>
              <a:rPr lang="nl-NL" dirty="0" err="1"/>
              <a:t>you</a:t>
            </a:r>
            <a:r>
              <a:rPr lang="nl-NL" dirty="0"/>
              <a:t> like </a:t>
            </a:r>
            <a:r>
              <a:rPr lang="nl-NL" dirty="0" err="1"/>
              <a:t>it</a:t>
            </a:r>
            <a:r>
              <a:rPr lang="nl-NL" dirty="0"/>
              <a:t>?</a:t>
            </a:r>
          </a:p>
          <a:p>
            <a:r>
              <a:rPr lang="nl-NL" dirty="0" err="1"/>
              <a:t>Why</a:t>
            </a:r>
            <a:r>
              <a:rPr lang="nl-NL" dirty="0"/>
              <a:t> </a:t>
            </a:r>
            <a:r>
              <a:rPr lang="nl-NL" dirty="0" err="1"/>
              <a:t>did</a:t>
            </a:r>
            <a:r>
              <a:rPr lang="nl-NL" dirty="0"/>
              <a:t> </a:t>
            </a:r>
            <a:r>
              <a:rPr lang="nl-NL" dirty="0" err="1"/>
              <a:t>you</a:t>
            </a:r>
            <a:r>
              <a:rPr lang="nl-NL" dirty="0"/>
              <a:t> do </a:t>
            </a:r>
            <a:r>
              <a:rPr lang="nl-NL" dirty="0" err="1"/>
              <a:t>it</a:t>
            </a:r>
            <a:r>
              <a:rPr lang="nl-NL" dirty="0"/>
              <a:t>?</a:t>
            </a:r>
          </a:p>
          <a:p>
            <a:r>
              <a:rPr lang="nl-NL" dirty="0" err="1"/>
              <a:t>Who</a:t>
            </a:r>
            <a:r>
              <a:rPr lang="nl-NL" dirty="0"/>
              <a:t> was </a:t>
            </a:r>
            <a:r>
              <a:rPr lang="nl-NL" dirty="0" err="1"/>
              <a:t>with</a:t>
            </a:r>
            <a:r>
              <a:rPr lang="nl-NL" dirty="0"/>
              <a:t> </a:t>
            </a:r>
            <a:r>
              <a:rPr lang="nl-NL" dirty="0" err="1"/>
              <a:t>you</a:t>
            </a:r>
            <a:r>
              <a:rPr lang="nl-NL" dirty="0"/>
              <a:t>?</a:t>
            </a:r>
          </a:p>
          <a:p>
            <a:r>
              <a:rPr lang="nl-NL" dirty="0" err="1"/>
              <a:t>Where</a:t>
            </a:r>
            <a:r>
              <a:rPr lang="nl-NL" dirty="0"/>
              <a:t> </a:t>
            </a:r>
            <a:r>
              <a:rPr lang="nl-NL" dirty="0" err="1"/>
              <a:t>did</a:t>
            </a:r>
            <a:r>
              <a:rPr lang="nl-NL" dirty="0"/>
              <a:t> </a:t>
            </a:r>
            <a:r>
              <a:rPr lang="nl-NL" dirty="0" err="1"/>
              <a:t>it</a:t>
            </a:r>
            <a:r>
              <a:rPr lang="nl-NL" dirty="0"/>
              <a:t> take </a:t>
            </a:r>
            <a:r>
              <a:rPr lang="nl-NL" dirty="0" err="1"/>
              <a:t>place</a:t>
            </a:r>
            <a:r>
              <a:rPr lang="nl-NL" dirty="0"/>
              <a:t>?</a:t>
            </a:r>
          </a:p>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34</a:t>
            </a:fld>
            <a:endParaRPr lang="nl-NL"/>
          </a:p>
        </p:txBody>
      </p:sp>
    </p:spTree>
    <p:extLst>
      <p:ext uri="{BB962C8B-B14F-4D97-AF65-F5344CB8AC3E}">
        <p14:creationId xmlns:p14="http://schemas.microsoft.com/office/powerpoint/2010/main" val="27814230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37</a:t>
            </a:fld>
            <a:endParaRPr lang="nl-NL"/>
          </a:p>
        </p:txBody>
      </p:sp>
    </p:spTree>
    <p:extLst>
      <p:ext uri="{BB962C8B-B14F-4D97-AF65-F5344CB8AC3E}">
        <p14:creationId xmlns:p14="http://schemas.microsoft.com/office/powerpoint/2010/main" val="2751299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5</a:t>
            </a:fld>
            <a:endParaRPr lang="nl-NL"/>
          </a:p>
        </p:txBody>
      </p:sp>
    </p:spTree>
    <p:extLst>
      <p:ext uri="{BB962C8B-B14F-4D97-AF65-F5344CB8AC3E}">
        <p14:creationId xmlns:p14="http://schemas.microsoft.com/office/powerpoint/2010/main" val="6342209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What</a:t>
            </a:r>
            <a:r>
              <a:rPr lang="nl-NL" dirty="0"/>
              <a:t> </a:t>
            </a:r>
            <a:r>
              <a:rPr lang="nl-NL" dirty="0" err="1"/>
              <a:t>did</a:t>
            </a:r>
            <a:r>
              <a:rPr lang="nl-NL" dirty="0"/>
              <a:t> </a:t>
            </a:r>
            <a:r>
              <a:rPr lang="nl-NL" dirty="0" err="1"/>
              <a:t>it</a:t>
            </a:r>
            <a:r>
              <a:rPr lang="nl-NL" dirty="0"/>
              <a:t> feel like?</a:t>
            </a:r>
          </a:p>
          <a:p>
            <a:r>
              <a:rPr lang="nl-NL" dirty="0" err="1"/>
              <a:t>Why</a:t>
            </a:r>
            <a:r>
              <a:rPr lang="nl-NL" dirty="0"/>
              <a:t> </a:t>
            </a:r>
            <a:r>
              <a:rPr lang="nl-NL" dirty="0" err="1"/>
              <a:t>did</a:t>
            </a:r>
            <a:r>
              <a:rPr lang="nl-NL" dirty="0"/>
              <a:t> </a:t>
            </a:r>
            <a:r>
              <a:rPr lang="nl-NL" dirty="0" err="1"/>
              <a:t>you</a:t>
            </a:r>
            <a:r>
              <a:rPr lang="nl-NL" dirty="0"/>
              <a:t> like </a:t>
            </a:r>
            <a:r>
              <a:rPr lang="nl-NL" dirty="0" err="1"/>
              <a:t>it</a:t>
            </a:r>
            <a:r>
              <a:rPr lang="nl-NL" dirty="0"/>
              <a:t>?</a:t>
            </a:r>
          </a:p>
          <a:p>
            <a:r>
              <a:rPr lang="nl-NL" dirty="0" err="1"/>
              <a:t>Why</a:t>
            </a:r>
            <a:r>
              <a:rPr lang="nl-NL" dirty="0"/>
              <a:t> </a:t>
            </a:r>
            <a:r>
              <a:rPr lang="nl-NL" dirty="0" err="1"/>
              <a:t>did</a:t>
            </a:r>
            <a:r>
              <a:rPr lang="nl-NL" dirty="0"/>
              <a:t> </a:t>
            </a:r>
            <a:r>
              <a:rPr lang="nl-NL" dirty="0" err="1"/>
              <a:t>you</a:t>
            </a:r>
            <a:r>
              <a:rPr lang="nl-NL" dirty="0"/>
              <a:t> do </a:t>
            </a:r>
            <a:r>
              <a:rPr lang="nl-NL" dirty="0" err="1"/>
              <a:t>it</a:t>
            </a:r>
            <a:r>
              <a:rPr lang="nl-NL" dirty="0"/>
              <a:t>?</a:t>
            </a:r>
          </a:p>
          <a:p>
            <a:r>
              <a:rPr lang="nl-NL" dirty="0" err="1"/>
              <a:t>Who</a:t>
            </a:r>
            <a:r>
              <a:rPr lang="nl-NL" dirty="0"/>
              <a:t> was </a:t>
            </a:r>
            <a:r>
              <a:rPr lang="nl-NL" dirty="0" err="1"/>
              <a:t>with</a:t>
            </a:r>
            <a:r>
              <a:rPr lang="nl-NL" dirty="0"/>
              <a:t> </a:t>
            </a:r>
            <a:r>
              <a:rPr lang="nl-NL" dirty="0" err="1"/>
              <a:t>you</a:t>
            </a:r>
            <a:r>
              <a:rPr lang="nl-NL" dirty="0"/>
              <a:t>?</a:t>
            </a:r>
          </a:p>
          <a:p>
            <a:r>
              <a:rPr lang="nl-NL" dirty="0" err="1"/>
              <a:t>Where</a:t>
            </a:r>
            <a:r>
              <a:rPr lang="nl-NL" dirty="0"/>
              <a:t> </a:t>
            </a:r>
            <a:r>
              <a:rPr lang="nl-NL" dirty="0" err="1"/>
              <a:t>did</a:t>
            </a:r>
            <a:r>
              <a:rPr lang="nl-NL" dirty="0"/>
              <a:t> </a:t>
            </a:r>
            <a:r>
              <a:rPr lang="nl-NL" dirty="0" err="1"/>
              <a:t>it</a:t>
            </a:r>
            <a:r>
              <a:rPr lang="nl-NL" dirty="0"/>
              <a:t> take </a:t>
            </a:r>
            <a:r>
              <a:rPr lang="nl-NL" dirty="0" err="1"/>
              <a:t>place</a:t>
            </a:r>
            <a:r>
              <a:rPr lang="nl-NL" dirty="0"/>
              <a:t>?</a:t>
            </a:r>
          </a:p>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38</a:t>
            </a:fld>
            <a:endParaRPr lang="nl-NL"/>
          </a:p>
        </p:txBody>
      </p:sp>
    </p:spTree>
    <p:extLst>
      <p:ext uri="{BB962C8B-B14F-4D97-AF65-F5344CB8AC3E}">
        <p14:creationId xmlns:p14="http://schemas.microsoft.com/office/powerpoint/2010/main" val="11950994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What</a:t>
            </a:r>
            <a:r>
              <a:rPr lang="nl-NL" dirty="0"/>
              <a:t> </a:t>
            </a:r>
            <a:r>
              <a:rPr lang="nl-NL" dirty="0" err="1"/>
              <a:t>did</a:t>
            </a:r>
            <a:r>
              <a:rPr lang="nl-NL" dirty="0"/>
              <a:t> </a:t>
            </a:r>
            <a:r>
              <a:rPr lang="nl-NL" dirty="0" err="1"/>
              <a:t>it</a:t>
            </a:r>
            <a:r>
              <a:rPr lang="nl-NL" dirty="0"/>
              <a:t> feel like?</a:t>
            </a:r>
          </a:p>
          <a:p>
            <a:r>
              <a:rPr lang="nl-NL" dirty="0" err="1"/>
              <a:t>Why</a:t>
            </a:r>
            <a:r>
              <a:rPr lang="nl-NL" dirty="0"/>
              <a:t> </a:t>
            </a:r>
            <a:r>
              <a:rPr lang="nl-NL" dirty="0" err="1"/>
              <a:t>did</a:t>
            </a:r>
            <a:r>
              <a:rPr lang="nl-NL" dirty="0"/>
              <a:t> </a:t>
            </a:r>
            <a:r>
              <a:rPr lang="nl-NL" dirty="0" err="1"/>
              <a:t>you</a:t>
            </a:r>
            <a:r>
              <a:rPr lang="nl-NL" dirty="0"/>
              <a:t> like </a:t>
            </a:r>
            <a:r>
              <a:rPr lang="nl-NL" dirty="0" err="1"/>
              <a:t>it</a:t>
            </a:r>
            <a:r>
              <a:rPr lang="nl-NL" dirty="0"/>
              <a:t>?</a:t>
            </a:r>
          </a:p>
          <a:p>
            <a:r>
              <a:rPr lang="nl-NL" dirty="0" err="1"/>
              <a:t>Why</a:t>
            </a:r>
            <a:r>
              <a:rPr lang="nl-NL" dirty="0"/>
              <a:t> </a:t>
            </a:r>
            <a:r>
              <a:rPr lang="nl-NL" dirty="0" err="1"/>
              <a:t>did</a:t>
            </a:r>
            <a:r>
              <a:rPr lang="nl-NL" dirty="0"/>
              <a:t> </a:t>
            </a:r>
            <a:r>
              <a:rPr lang="nl-NL" dirty="0" err="1"/>
              <a:t>you</a:t>
            </a:r>
            <a:r>
              <a:rPr lang="nl-NL" dirty="0"/>
              <a:t> do </a:t>
            </a:r>
            <a:r>
              <a:rPr lang="nl-NL" dirty="0" err="1"/>
              <a:t>it</a:t>
            </a:r>
            <a:r>
              <a:rPr lang="nl-NL" dirty="0"/>
              <a:t>?</a:t>
            </a:r>
          </a:p>
          <a:p>
            <a:r>
              <a:rPr lang="nl-NL" dirty="0" err="1"/>
              <a:t>Who</a:t>
            </a:r>
            <a:r>
              <a:rPr lang="nl-NL" dirty="0"/>
              <a:t> was </a:t>
            </a:r>
            <a:r>
              <a:rPr lang="nl-NL" dirty="0" err="1"/>
              <a:t>with</a:t>
            </a:r>
            <a:r>
              <a:rPr lang="nl-NL" dirty="0"/>
              <a:t> </a:t>
            </a:r>
            <a:r>
              <a:rPr lang="nl-NL" dirty="0" err="1"/>
              <a:t>you</a:t>
            </a:r>
            <a:r>
              <a:rPr lang="nl-NL" dirty="0"/>
              <a:t>?</a:t>
            </a:r>
          </a:p>
          <a:p>
            <a:r>
              <a:rPr lang="nl-NL" dirty="0" err="1"/>
              <a:t>Where</a:t>
            </a:r>
            <a:r>
              <a:rPr lang="nl-NL" dirty="0"/>
              <a:t> </a:t>
            </a:r>
            <a:r>
              <a:rPr lang="nl-NL" dirty="0" err="1"/>
              <a:t>did</a:t>
            </a:r>
            <a:r>
              <a:rPr lang="nl-NL" dirty="0"/>
              <a:t> </a:t>
            </a:r>
            <a:r>
              <a:rPr lang="nl-NL" dirty="0" err="1"/>
              <a:t>it</a:t>
            </a:r>
            <a:r>
              <a:rPr lang="nl-NL" dirty="0"/>
              <a:t> take </a:t>
            </a:r>
            <a:r>
              <a:rPr lang="nl-NL" dirty="0" err="1"/>
              <a:t>place</a:t>
            </a:r>
            <a:r>
              <a:rPr lang="nl-NL" dirty="0"/>
              <a:t>?</a:t>
            </a:r>
          </a:p>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39</a:t>
            </a:fld>
            <a:endParaRPr lang="nl-NL"/>
          </a:p>
        </p:txBody>
      </p:sp>
    </p:spTree>
    <p:extLst>
      <p:ext uri="{BB962C8B-B14F-4D97-AF65-F5344CB8AC3E}">
        <p14:creationId xmlns:p14="http://schemas.microsoft.com/office/powerpoint/2010/main" val="10176474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What</a:t>
            </a:r>
            <a:r>
              <a:rPr lang="nl-NL" dirty="0"/>
              <a:t> </a:t>
            </a:r>
            <a:r>
              <a:rPr lang="nl-NL" dirty="0" err="1"/>
              <a:t>did</a:t>
            </a:r>
            <a:r>
              <a:rPr lang="nl-NL" dirty="0"/>
              <a:t> </a:t>
            </a:r>
            <a:r>
              <a:rPr lang="nl-NL" dirty="0" err="1"/>
              <a:t>it</a:t>
            </a:r>
            <a:r>
              <a:rPr lang="nl-NL" dirty="0"/>
              <a:t> feel like?</a:t>
            </a:r>
          </a:p>
          <a:p>
            <a:r>
              <a:rPr lang="nl-NL" dirty="0" err="1"/>
              <a:t>Why</a:t>
            </a:r>
            <a:r>
              <a:rPr lang="nl-NL" dirty="0"/>
              <a:t> </a:t>
            </a:r>
            <a:r>
              <a:rPr lang="nl-NL" dirty="0" err="1"/>
              <a:t>did</a:t>
            </a:r>
            <a:r>
              <a:rPr lang="nl-NL" dirty="0"/>
              <a:t> </a:t>
            </a:r>
            <a:r>
              <a:rPr lang="nl-NL" dirty="0" err="1"/>
              <a:t>you</a:t>
            </a:r>
            <a:r>
              <a:rPr lang="nl-NL" dirty="0"/>
              <a:t> like </a:t>
            </a:r>
            <a:r>
              <a:rPr lang="nl-NL" dirty="0" err="1"/>
              <a:t>it</a:t>
            </a:r>
            <a:r>
              <a:rPr lang="nl-NL" dirty="0"/>
              <a:t>?</a:t>
            </a:r>
          </a:p>
          <a:p>
            <a:r>
              <a:rPr lang="nl-NL" dirty="0" err="1"/>
              <a:t>Why</a:t>
            </a:r>
            <a:r>
              <a:rPr lang="nl-NL" dirty="0"/>
              <a:t> </a:t>
            </a:r>
            <a:r>
              <a:rPr lang="nl-NL" dirty="0" err="1"/>
              <a:t>did</a:t>
            </a:r>
            <a:r>
              <a:rPr lang="nl-NL" dirty="0"/>
              <a:t> </a:t>
            </a:r>
            <a:r>
              <a:rPr lang="nl-NL" dirty="0" err="1"/>
              <a:t>you</a:t>
            </a:r>
            <a:r>
              <a:rPr lang="nl-NL" dirty="0"/>
              <a:t> do </a:t>
            </a:r>
            <a:r>
              <a:rPr lang="nl-NL" dirty="0" err="1"/>
              <a:t>it</a:t>
            </a:r>
            <a:r>
              <a:rPr lang="nl-NL" dirty="0"/>
              <a:t>?</a:t>
            </a:r>
          </a:p>
          <a:p>
            <a:r>
              <a:rPr lang="nl-NL" dirty="0" err="1"/>
              <a:t>Who</a:t>
            </a:r>
            <a:r>
              <a:rPr lang="nl-NL" dirty="0"/>
              <a:t> was </a:t>
            </a:r>
            <a:r>
              <a:rPr lang="nl-NL" dirty="0" err="1"/>
              <a:t>with</a:t>
            </a:r>
            <a:r>
              <a:rPr lang="nl-NL" dirty="0"/>
              <a:t> </a:t>
            </a:r>
            <a:r>
              <a:rPr lang="nl-NL" dirty="0" err="1"/>
              <a:t>you</a:t>
            </a:r>
            <a:r>
              <a:rPr lang="nl-NL" dirty="0"/>
              <a:t>?</a:t>
            </a:r>
          </a:p>
          <a:p>
            <a:r>
              <a:rPr lang="nl-NL" dirty="0" err="1"/>
              <a:t>Where</a:t>
            </a:r>
            <a:r>
              <a:rPr lang="nl-NL" dirty="0"/>
              <a:t> </a:t>
            </a:r>
            <a:r>
              <a:rPr lang="nl-NL" dirty="0" err="1"/>
              <a:t>did</a:t>
            </a:r>
            <a:r>
              <a:rPr lang="nl-NL" dirty="0"/>
              <a:t> </a:t>
            </a:r>
            <a:r>
              <a:rPr lang="nl-NL" dirty="0" err="1"/>
              <a:t>it</a:t>
            </a:r>
            <a:r>
              <a:rPr lang="nl-NL" dirty="0"/>
              <a:t> take </a:t>
            </a:r>
            <a:r>
              <a:rPr lang="nl-NL" dirty="0" err="1"/>
              <a:t>place</a:t>
            </a:r>
            <a:r>
              <a:rPr lang="nl-NL" dirty="0"/>
              <a:t>?</a:t>
            </a:r>
          </a:p>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40</a:t>
            </a:fld>
            <a:endParaRPr lang="nl-NL"/>
          </a:p>
        </p:txBody>
      </p:sp>
    </p:spTree>
    <p:extLst>
      <p:ext uri="{BB962C8B-B14F-4D97-AF65-F5344CB8AC3E}">
        <p14:creationId xmlns:p14="http://schemas.microsoft.com/office/powerpoint/2010/main" val="17111963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What</a:t>
            </a:r>
            <a:r>
              <a:rPr lang="nl-NL" dirty="0"/>
              <a:t> </a:t>
            </a:r>
            <a:r>
              <a:rPr lang="nl-NL" dirty="0" err="1"/>
              <a:t>did</a:t>
            </a:r>
            <a:r>
              <a:rPr lang="nl-NL" dirty="0"/>
              <a:t> </a:t>
            </a:r>
            <a:r>
              <a:rPr lang="nl-NL" dirty="0" err="1"/>
              <a:t>it</a:t>
            </a:r>
            <a:r>
              <a:rPr lang="nl-NL" dirty="0"/>
              <a:t> feel like?</a:t>
            </a:r>
          </a:p>
          <a:p>
            <a:r>
              <a:rPr lang="nl-NL" dirty="0" err="1"/>
              <a:t>Why</a:t>
            </a:r>
            <a:r>
              <a:rPr lang="nl-NL" dirty="0"/>
              <a:t> </a:t>
            </a:r>
            <a:r>
              <a:rPr lang="nl-NL" dirty="0" err="1"/>
              <a:t>did</a:t>
            </a:r>
            <a:r>
              <a:rPr lang="nl-NL" dirty="0"/>
              <a:t> </a:t>
            </a:r>
            <a:r>
              <a:rPr lang="nl-NL" dirty="0" err="1"/>
              <a:t>you</a:t>
            </a:r>
            <a:r>
              <a:rPr lang="nl-NL" dirty="0"/>
              <a:t> like </a:t>
            </a:r>
            <a:r>
              <a:rPr lang="nl-NL" dirty="0" err="1"/>
              <a:t>it</a:t>
            </a:r>
            <a:r>
              <a:rPr lang="nl-NL" dirty="0"/>
              <a:t>?</a:t>
            </a:r>
          </a:p>
          <a:p>
            <a:r>
              <a:rPr lang="nl-NL" dirty="0" err="1"/>
              <a:t>Why</a:t>
            </a:r>
            <a:r>
              <a:rPr lang="nl-NL" dirty="0"/>
              <a:t> </a:t>
            </a:r>
            <a:r>
              <a:rPr lang="nl-NL" dirty="0" err="1"/>
              <a:t>did</a:t>
            </a:r>
            <a:r>
              <a:rPr lang="nl-NL" dirty="0"/>
              <a:t> </a:t>
            </a:r>
            <a:r>
              <a:rPr lang="nl-NL" dirty="0" err="1"/>
              <a:t>you</a:t>
            </a:r>
            <a:r>
              <a:rPr lang="nl-NL" dirty="0"/>
              <a:t> do </a:t>
            </a:r>
            <a:r>
              <a:rPr lang="nl-NL" dirty="0" err="1"/>
              <a:t>it</a:t>
            </a:r>
            <a:r>
              <a:rPr lang="nl-NL" dirty="0"/>
              <a:t>?</a:t>
            </a:r>
          </a:p>
          <a:p>
            <a:r>
              <a:rPr lang="nl-NL" dirty="0" err="1"/>
              <a:t>Who</a:t>
            </a:r>
            <a:r>
              <a:rPr lang="nl-NL" dirty="0"/>
              <a:t> was </a:t>
            </a:r>
            <a:r>
              <a:rPr lang="nl-NL" dirty="0" err="1"/>
              <a:t>with</a:t>
            </a:r>
            <a:r>
              <a:rPr lang="nl-NL" dirty="0"/>
              <a:t> </a:t>
            </a:r>
            <a:r>
              <a:rPr lang="nl-NL" dirty="0" err="1"/>
              <a:t>you</a:t>
            </a:r>
            <a:r>
              <a:rPr lang="nl-NL" dirty="0"/>
              <a:t>?</a:t>
            </a:r>
          </a:p>
          <a:p>
            <a:r>
              <a:rPr lang="nl-NL" dirty="0" err="1"/>
              <a:t>Where</a:t>
            </a:r>
            <a:r>
              <a:rPr lang="nl-NL" dirty="0"/>
              <a:t> </a:t>
            </a:r>
            <a:r>
              <a:rPr lang="nl-NL" dirty="0" err="1"/>
              <a:t>did</a:t>
            </a:r>
            <a:r>
              <a:rPr lang="nl-NL" dirty="0"/>
              <a:t> </a:t>
            </a:r>
            <a:r>
              <a:rPr lang="nl-NL" dirty="0" err="1"/>
              <a:t>it</a:t>
            </a:r>
            <a:r>
              <a:rPr lang="nl-NL" dirty="0"/>
              <a:t> take </a:t>
            </a:r>
            <a:r>
              <a:rPr lang="nl-NL" dirty="0" err="1"/>
              <a:t>place</a:t>
            </a:r>
            <a:r>
              <a:rPr lang="nl-NL" dirty="0"/>
              <a:t>?</a:t>
            </a:r>
          </a:p>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41</a:t>
            </a:fld>
            <a:endParaRPr lang="nl-NL"/>
          </a:p>
        </p:txBody>
      </p:sp>
    </p:spTree>
    <p:extLst>
      <p:ext uri="{BB962C8B-B14F-4D97-AF65-F5344CB8AC3E}">
        <p14:creationId xmlns:p14="http://schemas.microsoft.com/office/powerpoint/2010/main" val="38515428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What</a:t>
            </a:r>
            <a:r>
              <a:rPr lang="nl-NL" dirty="0"/>
              <a:t> </a:t>
            </a:r>
            <a:r>
              <a:rPr lang="nl-NL" dirty="0" err="1"/>
              <a:t>did</a:t>
            </a:r>
            <a:r>
              <a:rPr lang="nl-NL" dirty="0"/>
              <a:t> </a:t>
            </a:r>
            <a:r>
              <a:rPr lang="nl-NL" dirty="0" err="1"/>
              <a:t>it</a:t>
            </a:r>
            <a:r>
              <a:rPr lang="nl-NL" dirty="0"/>
              <a:t> feel like?</a:t>
            </a:r>
          </a:p>
          <a:p>
            <a:r>
              <a:rPr lang="nl-NL" dirty="0" err="1"/>
              <a:t>Why</a:t>
            </a:r>
            <a:r>
              <a:rPr lang="nl-NL" dirty="0"/>
              <a:t> </a:t>
            </a:r>
            <a:r>
              <a:rPr lang="nl-NL" dirty="0" err="1"/>
              <a:t>did</a:t>
            </a:r>
            <a:r>
              <a:rPr lang="nl-NL" dirty="0"/>
              <a:t> </a:t>
            </a:r>
            <a:r>
              <a:rPr lang="nl-NL" dirty="0" err="1"/>
              <a:t>you</a:t>
            </a:r>
            <a:r>
              <a:rPr lang="nl-NL" dirty="0"/>
              <a:t> like </a:t>
            </a:r>
            <a:r>
              <a:rPr lang="nl-NL" dirty="0" err="1"/>
              <a:t>it</a:t>
            </a:r>
            <a:r>
              <a:rPr lang="nl-NL" dirty="0"/>
              <a:t>?</a:t>
            </a:r>
          </a:p>
          <a:p>
            <a:r>
              <a:rPr lang="nl-NL" dirty="0" err="1"/>
              <a:t>Why</a:t>
            </a:r>
            <a:r>
              <a:rPr lang="nl-NL" dirty="0"/>
              <a:t> </a:t>
            </a:r>
            <a:r>
              <a:rPr lang="nl-NL" dirty="0" err="1"/>
              <a:t>did</a:t>
            </a:r>
            <a:r>
              <a:rPr lang="nl-NL" dirty="0"/>
              <a:t> </a:t>
            </a:r>
            <a:r>
              <a:rPr lang="nl-NL" dirty="0" err="1"/>
              <a:t>you</a:t>
            </a:r>
            <a:r>
              <a:rPr lang="nl-NL" dirty="0"/>
              <a:t> do </a:t>
            </a:r>
            <a:r>
              <a:rPr lang="nl-NL" dirty="0" err="1"/>
              <a:t>it</a:t>
            </a:r>
            <a:r>
              <a:rPr lang="nl-NL" dirty="0"/>
              <a:t>?</a:t>
            </a:r>
          </a:p>
          <a:p>
            <a:r>
              <a:rPr lang="nl-NL" dirty="0" err="1"/>
              <a:t>Who</a:t>
            </a:r>
            <a:r>
              <a:rPr lang="nl-NL" dirty="0"/>
              <a:t> was </a:t>
            </a:r>
            <a:r>
              <a:rPr lang="nl-NL" dirty="0" err="1"/>
              <a:t>with</a:t>
            </a:r>
            <a:r>
              <a:rPr lang="nl-NL" dirty="0"/>
              <a:t> </a:t>
            </a:r>
            <a:r>
              <a:rPr lang="nl-NL" dirty="0" err="1"/>
              <a:t>you</a:t>
            </a:r>
            <a:r>
              <a:rPr lang="nl-NL" dirty="0"/>
              <a:t>?</a:t>
            </a:r>
          </a:p>
          <a:p>
            <a:r>
              <a:rPr lang="nl-NL" dirty="0" err="1"/>
              <a:t>Where</a:t>
            </a:r>
            <a:r>
              <a:rPr lang="nl-NL" dirty="0"/>
              <a:t> </a:t>
            </a:r>
            <a:r>
              <a:rPr lang="nl-NL" dirty="0" err="1"/>
              <a:t>did</a:t>
            </a:r>
            <a:r>
              <a:rPr lang="nl-NL" dirty="0"/>
              <a:t> </a:t>
            </a:r>
            <a:r>
              <a:rPr lang="nl-NL" dirty="0" err="1"/>
              <a:t>it</a:t>
            </a:r>
            <a:r>
              <a:rPr lang="nl-NL" dirty="0"/>
              <a:t> take </a:t>
            </a:r>
            <a:r>
              <a:rPr lang="nl-NL" dirty="0" err="1"/>
              <a:t>place</a:t>
            </a:r>
            <a:r>
              <a:rPr lang="nl-NL" dirty="0"/>
              <a:t>?</a:t>
            </a:r>
          </a:p>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43</a:t>
            </a:fld>
            <a:endParaRPr lang="nl-NL"/>
          </a:p>
        </p:txBody>
      </p:sp>
    </p:spTree>
    <p:extLst>
      <p:ext uri="{BB962C8B-B14F-4D97-AF65-F5344CB8AC3E}">
        <p14:creationId xmlns:p14="http://schemas.microsoft.com/office/powerpoint/2010/main" val="19465048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What</a:t>
            </a:r>
            <a:r>
              <a:rPr lang="nl-NL" dirty="0"/>
              <a:t> </a:t>
            </a:r>
            <a:r>
              <a:rPr lang="nl-NL" dirty="0" err="1"/>
              <a:t>did</a:t>
            </a:r>
            <a:r>
              <a:rPr lang="nl-NL" dirty="0"/>
              <a:t> </a:t>
            </a:r>
            <a:r>
              <a:rPr lang="nl-NL" dirty="0" err="1"/>
              <a:t>it</a:t>
            </a:r>
            <a:r>
              <a:rPr lang="nl-NL" dirty="0"/>
              <a:t> feel like?</a:t>
            </a:r>
          </a:p>
          <a:p>
            <a:r>
              <a:rPr lang="nl-NL" dirty="0" err="1"/>
              <a:t>Why</a:t>
            </a:r>
            <a:r>
              <a:rPr lang="nl-NL" dirty="0"/>
              <a:t> </a:t>
            </a:r>
            <a:r>
              <a:rPr lang="nl-NL" dirty="0" err="1"/>
              <a:t>did</a:t>
            </a:r>
            <a:r>
              <a:rPr lang="nl-NL" dirty="0"/>
              <a:t> </a:t>
            </a:r>
            <a:r>
              <a:rPr lang="nl-NL" dirty="0" err="1"/>
              <a:t>you</a:t>
            </a:r>
            <a:r>
              <a:rPr lang="nl-NL" dirty="0"/>
              <a:t> like </a:t>
            </a:r>
            <a:r>
              <a:rPr lang="nl-NL" dirty="0" err="1"/>
              <a:t>it</a:t>
            </a:r>
            <a:r>
              <a:rPr lang="nl-NL" dirty="0"/>
              <a:t>?</a:t>
            </a:r>
          </a:p>
          <a:p>
            <a:r>
              <a:rPr lang="nl-NL" dirty="0" err="1"/>
              <a:t>Why</a:t>
            </a:r>
            <a:r>
              <a:rPr lang="nl-NL" dirty="0"/>
              <a:t> </a:t>
            </a:r>
            <a:r>
              <a:rPr lang="nl-NL" dirty="0" err="1"/>
              <a:t>did</a:t>
            </a:r>
            <a:r>
              <a:rPr lang="nl-NL" dirty="0"/>
              <a:t> </a:t>
            </a:r>
            <a:r>
              <a:rPr lang="nl-NL" dirty="0" err="1"/>
              <a:t>you</a:t>
            </a:r>
            <a:r>
              <a:rPr lang="nl-NL" dirty="0"/>
              <a:t> do </a:t>
            </a:r>
            <a:r>
              <a:rPr lang="nl-NL" dirty="0" err="1"/>
              <a:t>it</a:t>
            </a:r>
            <a:r>
              <a:rPr lang="nl-NL" dirty="0"/>
              <a:t>?</a:t>
            </a:r>
          </a:p>
          <a:p>
            <a:r>
              <a:rPr lang="nl-NL" dirty="0" err="1"/>
              <a:t>Who</a:t>
            </a:r>
            <a:r>
              <a:rPr lang="nl-NL" dirty="0"/>
              <a:t> was </a:t>
            </a:r>
            <a:r>
              <a:rPr lang="nl-NL" dirty="0" err="1"/>
              <a:t>with</a:t>
            </a:r>
            <a:r>
              <a:rPr lang="nl-NL" dirty="0"/>
              <a:t> </a:t>
            </a:r>
            <a:r>
              <a:rPr lang="nl-NL" dirty="0" err="1"/>
              <a:t>you</a:t>
            </a:r>
            <a:r>
              <a:rPr lang="nl-NL" dirty="0"/>
              <a:t>?</a:t>
            </a:r>
          </a:p>
          <a:p>
            <a:r>
              <a:rPr lang="nl-NL" dirty="0" err="1"/>
              <a:t>Where</a:t>
            </a:r>
            <a:r>
              <a:rPr lang="nl-NL" dirty="0"/>
              <a:t> </a:t>
            </a:r>
            <a:r>
              <a:rPr lang="nl-NL" dirty="0" err="1"/>
              <a:t>did</a:t>
            </a:r>
            <a:r>
              <a:rPr lang="nl-NL" dirty="0"/>
              <a:t> </a:t>
            </a:r>
            <a:r>
              <a:rPr lang="nl-NL" dirty="0" err="1"/>
              <a:t>it</a:t>
            </a:r>
            <a:r>
              <a:rPr lang="nl-NL" dirty="0"/>
              <a:t> take </a:t>
            </a:r>
            <a:r>
              <a:rPr lang="nl-NL" dirty="0" err="1"/>
              <a:t>place</a:t>
            </a:r>
            <a:r>
              <a:rPr lang="nl-NL" dirty="0"/>
              <a:t>?</a:t>
            </a:r>
          </a:p>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44</a:t>
            </a:fld>
            <a:endParaRPr lang="nl-NL"/>
          </a:p>
        </p:txBody>
      </p:sp>
    </p:spTree>
    <p:extLst>
      <p:ext uri="{BB962C8B-B14F-4D97-AF65-F5344CB8AC3E}">
        <p14:creationId xmlns:p14="http://schemas.microsoft.com/office/powerpoint/2010/main" val="19357774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Bedenk zinnen met de bijv. </a:t>
            </a:r>
            <a:r>
              <a:rPr lang="nl-NL" dirty="0" err="1"/>
              <a:t>nw</a:t>
            </a:r>
            <a:r>
              <a:rPr lang="nl-NL" dirty="0"/>
              <a:t> en met de </a:t>
            </a:r>
            <a:r>
              <a:rPr lang="nl-NL" dirty="0" err="1"/>
              <a:t>bijw</a:t>
            </a:r>
            <a:r>
              <a:rPr lang="nl-NL" dirty="0"/>
              <a:t>.</a:t>
            </a:r>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45</a:t>
            </a:fld>
            <a:endParaRPr lang="nl-NL"/>
          </a:p>
        </p:txBody>
      </p:sp>
    </p:spTree>
    <p:extLst>
      <p:ext uri="{BB962C8B-B14F-4D97-AF65-F5344CB8AC3E}">
        <p14:creationId xmlns:p14="http://schemas.microsoft.com/office/powerpoint/2010/main" val="40799043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What</a:t>
            </a:r>
            <a:r>
              <a:rPr lang="nl-NL" dirty="0"/>
              <a:t> </a:t>
            </a:r>
            <a:r>
              <a:rPr lang="nl-NL" dirty="0" err="1"/>
              <a:t>did</a:t>
            </a:r>
            <a:r>
              <a:rPr lang="nl-NL" dirty="0"/>
              <a:t> </a:t>
            </a:r>
            <a:r>
              <a:rPr lang="nl-NL" dirty="0" err="1"/>
              <a:t>it</a:t>
            </a:r>
            <a:r>
              <a:rPr lang="nl-NL" dirty="0"/>
              <a:t> feel like?</a:t>
            </a:r>
          </a:p>
          <a:p>
            <a:r>
              <a:rPr lang="nl-NL" dirty="0" err="1"/>
              <a:t>Why</a:t>
            </a:r>
            <a:r>
              <a:rPr lang="nl-NL" dirty="0"/>
              <a:t> </a:t>
            </a:r>
            <a:r>
              <a:rPr lang="nl-NL" dirty="0" err="1"/>
              <a:t>did</a:t>
            </a:r>
            <a:r>
              <a:rPr lang="nl-NL" dirty="0"/>
              <a:t> </a:t>
            </a:r>
            <a:r>
              <a:rPr lang="nl-NL" dirty="0" err="1"/>
              <a:t>you</a:t>
            </a:r>
            <a:r>
              <a:rPr lang="nl-NL" dirty="0"/>
              <a:t> like </a:t>
            </a:r>
            <a:r>
              <a:rPr lang="nl-NL" dirty="0" err="1"/>
              <a:t>it</a:t>
            </a:r>
            <a:r>
              <a:rPr lang="nl-NL" dirty="0"/>
              <a:t>?</a:t>
            </a:r>
          </a:p>
          <a:p>
            <a:r>
              <a:rPr lang="nl-NL" dirty="0" err="1"/>
              <a:t>Why</a:t>
            </a:r>
            <a:r>
              <a:rPr lang="nl-NL" dirty="0"/>
              <a:t> </a:t>
            </a:r>
            <a:r>
              <a:rPr lang="nl-NL" dirty="0" err="1"/>
              <a:t>did</a:t>
            </a:r>
            <a:r>
              <a:rPr lang="nl-NL" dirty="0"/>
              <a:t> </a:t>
            </a:r>
            <a:r>
              <a:rPr lang="nl-NL" dirty="0" err="1"/>
              <a:t>you</a:t>
            </a:r>
            <a:r>
              <a:rPr lang="nl-NL" dirty="0"/>
              <a:t> do </a:t>
            </a:r>
            <a:r>
              <a:rPr lang="nl-NL" dirty="0" err="1"/>
              <a:t>it</a:t>
            </a:r>
            <a:r>
              <a:rPr lang="nl-NL" dirty="0"/>
              <a:t>?</a:t>
            </a:r>
          </a:p>
          <a:p>
            <a:r>
              <a:rPr lang="nl-NL" dirty="0" err="1"/>
              <a:t>Who</a:t>
            </a:r>
            <a:r>
              <a:rPr lang="nl-NL" dirty="0"/>
              <a:t> was </a:t>
            </a:r>
            <a:r>
              <a:rPr lang="nl-NL" dirty="0" err="1"/>
              <a:t>with</a:t>
            </a:r>
            <a:r>
              <a:rPr lang="nl-NL" dirty="0"/>
              <a:t> </a:t>
            </a:r>
            <a:r>
              <a:rPr lang="nl-NL" dirty="0" err="1"/>
              <a:t>you</a:t>
            </a:r>
            <a:r>
              <a:rPr lang="nl-NL" dirty="0"/>
              <a:t>?</a:t>
            </a:r>
          </a:p>
          <a:p>
            <a:r>
              <a:rPr lang="nl-NL" dirty="0" err="1"/>
              <a:t>Where</a:t>
            </a:r>
            <a:r>
              <a:rPr lang="nl-NL" dirty="0"/>
              <a:t> </a:t>
            </a:r>
            <a:r>
              <a:rPr lang="nl-NL" dirty="0" err="1"/>
              <a:t>did</a:t>
            </a:r>
            <a:r>
              <a:rPr lang="nl-NL" dirty="0"/>
              <a:t> </a:t>
            </a:r>
            <a:r>
              <a:rPr lang="nl-NL" dirty="0" err="1"/>
              <a:t>it</a:t>
            </a:r>
            <a:r>
              <a:rPr lang="nl-NL" dirty="0"/>
              <a:t> take </a:t>
            </a:r>
            <a:r>
              <a:rPr lang="nl-NL" dirty="0" err="1"/>
              <a:t>place</a:t>
            </a:r>
            <a:r>
              <a:rPr lang="nl-NL" dirty="0"/>
              <a:t>?</a:t>
            </a:r>
          </a:p>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46</a:t>
            </a:fld>
            <a:endParaRPr lang="nl-NL"/>
          </a:p>
        </p:txBody>
      </p:sp>
    </p:spTree>
    <p:extLst>
      <p:ext uri="{BB962C8B-B14F-4D97-AF65-F5344CB8AC3E}">
        <p14:creationId xmlns:p14="http://schemas.microsoft.com/office/powerpoint/2010/main" val="3038753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What</a:t>
            </a:r>
            <a:r>
              <a:rPr lang="nl-NL" dirty="0"/>
              <a:t> </a:t>
            </a:r>
            <a:r>
              <a:rPr lang="nl-NL" dirty="0" err="1"/>
              <a:t>did</a:t>
            </a:r>
            <a:r>
              <a:rPr lang="nl-NL" dirty="0"/>
              <a:t> </a:t>
            </a:r>
            <a:r>
              <a:rPr lang="nl-NL" dirty="0" err="1"/>
              <a:t>it</a:t>
            </a:r>
            <a:r>
              <a:rPr lang="nl-NL" dirty="0"/>
              <a:t> feel like?</a:t>
            </a:r>
          </a:p>
          <a:p>
            <a:r>
              <a:rPr lang="nl-NL" dirty="0" err="1"/>
              <a:t>Why</a:t>
            </a:r>
            <a:r>
              <a:rPr lang="nl-NL" dirty="0"/>
              <a:t> </a:t>
            </a:r>
            <a:r>
              <a:rPr lang="nl-NL" dirty="0" err="1"/>
              <a:t>did</a:t>
            </a:r>
            <a:r>
              <a:rPr lang="nl-NL" dirty="0"/>
              <a:t> </a:t>
            </a:r>
            <a:r>
              <a:rPr lang="nl-NL" dirty="0" err="1"/>
              <a:t>you</a:t>
            </a:r>
            <a:r>
              <a:rPr lang="nl-NL" dirty="0"/>
              <a:t> like </a:t>
            </a:r>
            <a:r>
              <a:rPr lang="nl-NL" dirty="0" err="1"/>
              <a:t>it</a:t>
            </a:r>
            <a:r>
              <a:rPr lang="nl-NL" dirty="0"/>
              <a:t>?</a:t>
            </a:r>
          </a:p>
          <a:p>
            <a:r>
              <a:rPr lang="nl-NL" dirty="0" err="1"/>
              <a:t>Why</a:t>
            </a:r>
            <a:r>
              <a:rPr lang="nl-NL" dirty="0"/>
              <a:t> </a:t>
            </a:r>
            <a:r>
              <a:rPr lang="nl-NL" dirty="0" err="1"/>
              <a:t>did</a:t>
            </a:r>
            <a:r>
              <a:rPr lang="nl-NL" dirty="0"/>
              <a:t> </a:t>
            </a:r>
            <a:r>
              <a:rPr lang="nl-NL" dirty="0" err="1"/>
              <a:t>you</a:t>
            </a:r>
            <a:r>
              <a:rPr lang="nl-NL" dirty="0"/>
              <a:t> do </a:t>
            </a:r>
            <a:r>
              <a:rPr lang="nl-NL" dirty="0" err="1"/>
              <a:t>it</a:t>
            </a:r>
            <a:r>
              <a:rPr lang="nl-NL" dirty="0"/>
              <a:t>?</a:t>
            </a:r>
          </a:p>
          <a:p>
            <a:r>
              <a:rPr lang="nl-NL" dirty="0" err="1"/>
              <a:t>Who</a:t>
            </a:r>
            <a:r>
              <a:rPr lang="nl-NL" dirty="0"/>
              <a:t> was </a:t>
            </a:r>
            <a:r>
              <a:rPr lang="nl-NL" dirty="0" err="1"/>
              <a:t>with</a:t>
            </a:r>
            <a:r>
              <a:rPr lang="nl-NL" dirty="0"/>
              <a:t> </a:t>
            </a:r>
            <a:r>
              <a:rPr lang="nl-NL" dirty="0" err="1"/>
              <a:t>you</a:t>
            </a:r>
            <a:r>
              <a:rPr lang="nl-NL" dirty="0"/>
              <a:t>?</a:t>
            </a:r>
          </a:p>
          <a:p>
            <a:r>
              <a:rPr lang="nl-NL" dirty="0" err="1"/>
              <a:t>Where</a:t>
            </a:r>
            <a:r>
              <a:rPr lang="nl-NL" dirty="0"/>
              <a:t> </a:t>
            </a:r>
            <a:r>
              <a:rPr lang="nl-NL" dirty="0" err="1"/>
              <a:t>did</a:t>
            </a:r>
            <a:r>
              <a:rPr lang="nl-NL" dirty="0"/>
              <a:t> </a:t>
            </a:r>
            <a:r>
              <a:rPr lang="nl-NL" dirty="0" err="1"/>
              <a:t>it</a:t>
            </a:r>
            <a:r>
              <a:rPr lang="nl-NL" dirty="0"/>
              <a:t> take </a:t>
            </a:r>
            <a:r>
              <a:rPr lang="nl-NL" dirty="0" err="1"/>
              <a:t>place</a:t>
            </a:r>
            <a:r>
              <a:rPr lang="nl-NL" dirty="0"/>
              <a:t>?</a:t>
            </a:r>
          </a:p>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6</a:t>
            </a:fld>
            <a:endParaRPr lang="nl-NL"/>
          </a:p>
        </p:txBody>
      </p:sp>
    </p:spTree>
    <p:extLst>
      <p:ext uri="{BB962C8B-B14F-4D97-AF65-F5344CB8AC3E}">
        <p14:creationId xmlns:p14="http://schemas.microsoft.com/office/powerpoint/2010/main" val="191278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What</a:t>
            </a:r>
            <a:r>
              <a:rPr lang="nl-NL" dirty="0"/>
              <a:t> </a:t>
            </a:r>
            <a:r>
              <a:rPr lang="nl-NL" dirty="0" err="1"/>
              <a:t>did</a:t>
            </a:r>
            <a:r>
              <a:rPr lang="nl-NL" dirty="0"/>
              <a:t> </a:t>
            </a:r>
            <a:r>
              <a:rPr lang="nl-NL" dirty="0" err="1"/>
              <a:t>it</a:t>
            </a:r>
            <a:r>
              <a:rPr lang="nl-NL" dirty="0"/>
              <a:t> feel like?</a:t>
            </a:r>
          </a:p>
          <a:p>
            <a:r>
              <a:rPr lang="nl-NL" dirty="0" err="1"/>
              <a:t>Why</a:t>
            </a:r>
            <a:r>
              <a:rPr lang="nl-NL" dirty="0"/>
              <a:t> </a:t>
            </a:r>
            <a:r>
              <a:rPr lang="nl-NL" dirty="0" err="1"/>
              <a:t>did</a:t>
            </a:r>
            <a:r>
              <a:rPr lang="nl-NL" dirty="0"/>
              <a:t> </a:t>
            </a:r>
            <a:r>
              <a:rPr lang="nl-NL" dirty="0" err="1"/>
              <a:t>you</a:t>
            </a:r>
            <a:r>
              <a:rPr lang="nl-NL" dirty="0"/>
              <a:t> like </a:t>
            </a:r>
            <a:r>
              <a:rPr lang="nl-NL" dirty="0" err="1"/>
              <a:t>it</a:t>
            </a:r>
            <a:r>
              <a:rPr lang="nl-NL" dirty="0"/>
              <a:t>?</a:t>
            </a:r>
          </a:p>
          <a:p>
            <a:r>
              <a:rPr lang="nl-NL" dirty="0" err="1"/>
              <a:t>Why</a:t>
            </a:r>
            <a:r>
              <a:rPr lang="nl-NL" dirty="0"/>
              <a:t> </a:t>
            </a:r>
            <a:r>
              <a:rPr lang="nl-NL" dirty="0" err="1"/>
              <a:t>did</a:t>
            </a:r>
            <a:r>
              <a:rPr lang="nl-NL" dirty="0"/>
              <a:t> </a:t>
            </a:r>
            <a:r>
              <a:rPr lang="nl-NL" dirty="0" err="1"/>
              <a:t>you</a:t>
            </a:r>
            <a:r>
              <a:rPr lang="nl-NL" dirty="0"/>
              <a:t> do </a:t>
            </a:r>
            <a:r>
              <a:rPr lang="nl-NL" dirty="0" err="1"/>
              <a:t>it</a:t>
            </a:r>
            <a:r>
              <a:rPr lang="nl-NL" dirty="0"/>
              <a:t>?</a:t>
            </a:r>
          </a:p>
          <a:p>
            <a:r>
              <a:rPr lang="nl-NL" dirty="0" err="1"/>
              <a:t>Who</a:t>
            </a:r>
            <a:r>
              <a:rPr lang="nl-NL" dirty="0"/>
              <a:t> was </a:t>
            </a:r>
            <a:r>
              <a:rPr lang="nl-NL" dirty="0" err="1"/>
              <a:t>with</a:t>
            </a:r>
            <a:r>
              <a:rPr lang="nl-NL" dirty="0"/>
              <a:t> </a:t>
            </a:r>
            <a:r>
              <a:rPr lang="nl-NL" dirty="0" err="1"/>
              <a:t>you</a:t>
            </a:r>
            <a:r>
              <a:rPr lang="nl-NL" dirty="0"/>
              <a:t>?</a:t>
            </a:r>
          </a:p>
          <a:p>
            <a:r>
              <a:rPr lang="nl-NL" dirty="0" err="1"/>
              <a:t>Where</a:t>
            </a:r>
            <a:r>
              <a:rPr lang="nl-NL" dirty="0"/>
              <a:t> </a:t>
            </a:r>
            <a:r>
              <a:rPr lang="nl-NL" dirty="0" err="1"/>
              <a:t>did</a:t>
            </a:r>
            <a:r>
              <a:rPr lang="nl-NL" dirty="0"/>
              <a:t> </a:t>
            </a:r>
            <a:r>
              <a:rPr lang="nl-NL" dirty="0" err="1"/>
              <a:t>it</a:t>
            </a:r>
            <a:r>
              <a:rPr lang="nl-NL" dirty="0"/>
              <a:t> take </a:t>
            </a:r>
            <a:r>
              <a:rPr lang="nl-NL" dirty="0" err="1"/>
              <a:t>place</a:t>
            </a:r>
            <a:r>
              <a:rPr lang="nl-NL" dirty="0"/>
              <a:t>?</a:t>
            </a:r>
          </a:p>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7</a:t>
            </a:fld>
            <a:endParaRPr lang="nl-NL"/>
          </a:p>
        </p:txBody>
      </p:sp>
    </p:spTree>
    <p:extLst>
      <p:ext uri="{BB962C8B-B14F-4D97-AF65-F5344CB8AC3E}">
        <p14:creationId xmlns:p14="http://schemas.microsoft.com/office/powerpoint/2010/main" val="1398859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8</a:t>
            </a:fld>
            <a:endParaRPr lang="nl-NL"/>
          </a:p>
        </p:txBody>
      </p:sp>
    </p:spTree>
    <p:extLst>
      <p:ext uri="{BB962C8B-B14F-4D97-AF65-F5344CB8AC3E}">
        <p14:creationId xmlns:p14="http://schemas.microsoft.com/office/powerpoint/2010/main" val="4248545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9</a:t>
            </a:fld>
            <a:endParaRPr lang="nl-NL"/>
          </a:p>
        </p:txBody>
      </p:sp>
    </p:spTree>
    <p:extLst>
      <p:ext uri="{BB962C8B-B14F-4D97-AF65-F5344CB8AC3E}">
        <p14:creationId xmlns:p14="http://schemas.microsoft.com/office/powerpoint/2010/main" val="3703550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What</a:t>
            </a:r>
            <a:r>
              <a:rPr lang="nl-NL" dirty="0"/>
              <a:t> </a:t>
            </a:r>
            <a:r>
              <a:rPr lang="nl-NL" dirty="0" err="1"/>
              <a:t>did</a:t>
            </a:r>
            <a:r>
              <a:rPr lang="nl-NL" dirty="0"/>
              <a:t> </a:t>
            </a:r>
            <a:r>
              <a:rPr lang="nl-NL" dirty="0" err="1"/>
              <a:t>it</a:t>
            </a:r>
            <a:r>
              <a:rPr lang="nl-NL" dirty="0"/>
              <a:t> feel like?</a:t>
            </a:r>
          </a:p>
          <a:p>
            <a:r>
              <a:rPr lang="nl-NL" dirty="0" err="1"/>
              <a:t>Why</a:t>
            </a:r>
            <a:r>
              <a:rPr lang="nl-NL" dirty="0"/>
              <a:t> </a:t>
            </a:r>
            <a:r>
              <a:rPr lang="nl-NL" dirty="0" err="1"/>
              <a:t>did</a:t>
            </a:r>
            <a:r>
              <a:rPr lang="nl-NL" dirty="0"/>
              <a:t> </a:t>
            </a:r>
            <a:r>
              <a:rPr lang="nl-NL" dirty="0" err="1"/>
              <a:t>you</a:t>
            </a:r>
            <a:r>
              <a:rPr lang="nl-NL" dirty="0"/>
              <a:t> like </a:t>
            </a:r>
            <a:r>
              <a:rPr lang="nl-NL" dirty="0" err="1"/>
              <a:t>it</a:t>
            </a:r>
            <a:r>
              <a:rPr lang="nl-NL" dirty="0"/>
              <a:t>?</a:t>
            </a:r>
          </a:p>
          <a:p>
            <a:r>
              <a:rPr lang="nl-NL" dirty="0" err="1"/>
              <a:t>Why</a:t>
            </a:r>
            <a:r>
              <a:rPr lang="nl-NL" dirty="0"/>
              <a:t> </a:t>
            </a:r>
            <a:r>
              <a:rPr lang="nl-NL" dirty="0" err="1"/>
              <a:t>did</a:t>
            </a:r>
            <a:r>
              <a:rPr lang="nl-NL" dirty="0"/>
              <a:t> </a:t>
            </a:r>
            <a:r>
              <a:rPr lang="nl-NL" dirty="0" err="1"/>
              <a:t>you</a:t>
            </a:r>
            <a:r>
              <a:rPr lang="nl-NL" dirty="0"/>
              <a:t> do </a:t>
            </a:r>
            <a:r>
              <a:rPr lang="nl-NL" dirty="0" err="1"/>
              <a:t>it</a:t>
            </a:r>
            <a:r>
              <a:rPr lang="nl-NL" dirty="0"/>
              <a:t>?</a:t>
            </a:r>
          </a:p>
          <a:p>
            <a:r>
              <a:rPr lang="nl-NL" dirty="0" err="1"/>
              <a:t>Who</a:t>
            </a:r>
            <a:r>
              <a:rPr lang="nl-NL" dirty="0"/>
              <a:t> was </a:t>
            </a:r>
            <a:r>
              <a:rPr lang="nl-NL" dirty="0" err="1"/>
              <a:t>with</a:t>
            </a:r>
            <a:r>
              <a:rPr lang="nl-NL" dirty="0"/>
              <a:t> </a:t>
            </a:r>
            <a:r>
              <a:rPr lang="nl-NL" dirty="0" err="1"/>
              <a:t>you</a:t>
            </a:r>
            <a:r>
              <a:rPr lang="nl-NL" dirty="0"/>
              <a:t>?</a:t>
            </a:r>
          </a:p>
          <a:p>
            <a:r>
              <a:rPr lang="nl-NL" dirty="0" err="1"/>
              <a:t>Where</a:t>
            </a:r>
            <a:r>
              <a:rPr lang="nl-NL" dirty="0"/>
              <a:t> </a:t>
            </a:r>
            <a:r>
              <a:rPr lang="nl-NL" dirty="0" err="1"/>
              <a:t>did</a:t>
            </a:r>
            <a:r>
              <a:rPr lang="nl-NL" dirty="0"/>
              <a:t> </a:t>
            </a:r>
            <a:r>
              <a:rPr lang="nl-NL" dirty="0" err="1"/>
              <a:t>it</a:t>
            </a:r>
            <a:r>
              <a:rPr lang="nl-NL" dirty="0"/>
              <a:t> take </a:t>
            </a:r>
            <a:r>
              <a:rPr lang="nl-NL" dirty="0" err="1"/>
              <a:t>place</a:t>
            </a:r>
            <a:r>
              <a:rPr lang="nl-NL" dirty="0"/>
              <a:t>?</a:t>
            </a:r>
          </a:p>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11</a:t>
            </a:fld>
            <a:endParaRPr lang="nl-NL"/>
          </a:p>
        </p:txBody>
      </p:sp>
    </p:spTree>
    <p:extLst>
      <p:ext uri="{BB962C8B-B14F-4D97-AF65-F5344CB8AC3E}">
        <p14:creationId xmlns:p14="http://schemas.microsoft.com/office/powerpoint/2010/main" val="1045215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What</a:t>
            </a:r>
            <a:r>
              <a:rPr lang="nl-NL" dirty="0"/>
              <a:t> </a:t>
            </a:r>
            <a:r>
              <a:rPr lang="nl-NL" dirty="0" err="1"/>
              <a:t>did</a:t>
            </a:r>
            <a:r>
              <a:rPr lang="nl-NL" dirty="0"/>
              <a:t> </a:t>
            </a:r>
            <a:r>
              <a:rPr lang="nl-NL" dirty="0" err="1"/>
              <a:t>it</a:t>
            </a:r>
            <a:r>
              <a:rPr lang="nl-NL" dirty="0"/>
              <a:t> feel like?</a:t>
            </a:r>
          </a:p>
          <a:p>
            <a:r>
              <a:rPr lang="nl-NL" dirty="0" err="1"/>
              <a:t>Why</a:t>
            </a:r>
            <a:r>
              <a:rPr lang="nl-NL" dirty="0"/>
              <a:t> </a:t>
            </a:r>
            <a:r>
              <a:rPr lang="nl-NL" dirty="0" err="1"/>
              <a:t>did</a:t>
            </a:r>
            <a:r>
              <a:rPr lang="nl-NL" dirty="0"/>
              <a:t> </a:t>
            </a:r>
            <a:r>
              <a:rPr lang="nl-NL" dirty="0" err="1"/>
              <a:t>you</a:t>
            </a:r>
            <a:r>
              <a:rPr lang="nl-NL" dirty="0"/>
              <a:t> like </a:t>
            </a:r>
            <a:r>
              <a:rPr lang="nl-NL" dirty="0" err="1"/>
              <a:t>it</a:t>
            </a:r>
            <a:r>
              <a:rPr lang="nl-NL" dirty="0"/>
              <a:t>?</a:t>
            </a:r>
          </a:p>
          <a:p>
            <a:r>
              <a:rPr lang="nl-NL" dirty="0" err="1"/>
              <a:t>Why</a:t>
            </a:r>
            <a:r>
              <a:rPr lang="nl-NL" dirty="0"/>
              <a:t> </a:t>
            </a:r>
            <a:r>
              <a:rPr lang="nl-NL" dirty="0" err="1"/>
              <a:t>did</a:t>
            </a:r>
            <a:r>
              <a:rPr lang="nl-NL" dirty="0"/>
              <a:t> </a:t>
            </a:r>
            <a:r>
              <a:rPr lang="nl-NL" dirty="0" err="1"/>
              <a:t>you</a:t>
            </a:r>
            <a:r>
              <a:rPr lang="nl-NL" dirty="0"/>
              <a:t> do </a:t>
            </a:r>
            <a:r>
              <a:rPr lang="nl-NL" dirty="0" err="1"/>
              <a:t>it</a:t>
            </a:r>
            <a:r>
              <a:rPr lang="nl-NL" dirty="0"/>
              <a:t>?</a:t>
            </a:r>
          </a:p>
          <a:p>
            <a:r>
              <a:rPr lang="nl-NL" dirty="0" err="1"/>
              <a:t>Who</a:t>
            </a:r>
            <a:r>
              <a:rPr lang="nl-NL" dirty="0"/>
              <a:t> was </a:t>
            </a:r>
            <a:r>
              <a:rPr lang="nl-NL" dirty="0" err="1"/>
              <a:t>with</a:t>
            </a:r>
            <a:r>
              <a:rPr lang="nl-NL" dirty="0"/>
              <a:t> </a:t>
            </a:r>
            <a:r>
              <a:rPr lang="nl-NL" dirty="0" err="1"/>
              <a:t>you</a:t>
            </a:r>
            <a:r>
              <a:rPr lang="nl-NL" dirty="0"/>
              <a:t>?</a:t>
            </a:r>
          </a:p>
          <a:p>
            <a:r>
              <a:rPr lang="nl-NL" dirty="0" err="1"/>
              <a:t>Where</a:t>
            </a:r>
            <a:r>
              <a:rPr lang="nl-NL" dirty="0"/>
              <a:t> </a:t>
            </a:r>
            <a:r>
              <a:rPr lang="nl-NL" dirty="0" err="1"/>
              <a:t>did</a:t>
            </a:r>
            <a:r>
              <a:rPr lang="nl-NL" dirty="0"/>
              <a:t> </a:t>
            </a:r>
            <a:r>
              <a:rPr lang="nl-NL" dirty="0" err="1"/>
              <a:t>it</a:t>
            </a:r>
            <a:r>
              <a:rPr lang="nl-NL" dirty="0"/>
              <a:t> take </a:t>
            </a:r>
            <a:r>
              <a:rPr lang="nl-NL" dirty="0" err="1"/>
              <a:t>place</a:t>
            </a:r>
            <a:r>
              <a:rPr lang="nl-NL" dirty="0"/>
              <a:t>?</a:t>
            </a:r>
          </a:p>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12</a:t>
            </a:fld>
            <a:endParaRPr lang="nl-NL"/>
          </a:p>
        </p:txBody>
      </p:sp>
    </p:spTree>
    <p:extLst>
      <p:ext uri="{BB962C8B-B14F-4D97-AF65-F5344CB8AC3E}">
        <p14:creationId xmlns:p14="http://schemas.microsoft.com/office/powerpoint/2010/main" val="663257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What</a:t>
            </a:r>
            <a:r>
              <a:rPr lang="nl-NL" dirty="0"/>
              <a:t> </a:t>
            </a:r>
            <a:r>
              <a:rPr lang="nl-NL" dirty="0" err="1"/>
              <a:t>did</a:t>
            </a:r>
            <a:r>
              <a:rPr lang="nl-NL" dirty="0"/>
              <a:t> </a:t>
            </a:r>
            <a:r>
              <a:rPr lang="nl-NL" dirty="0" err="1"/>
              <a:t>it</a:t>
            </a:r>
            <a:r>
              <a:rPr lang="nl-NL" dirty="0"/>
              <a:t> feel like?</a:t>
            </a:r>
          </a:p>
          <a:p>
            <a:r>
              <a:rPr lang="nl-NL" dirty="0" err="1"/>
              <a:t>Why</a:t>
            </a:r>
            <a:r>
              <a:rPr lang="nl-NL" dirty="0"/>
              <a:t> </a:t>
            </a:r>
            <a:r>
              <a:rPr lang="nl-NL" dirty="0" err="1"/>
              <a:t>did</a:t>
            </a:r>
            <a:r>
              <a:rPr lang="nl-NL" dirty="0"/>
              <a:t> </a:t>
            </a:r>
            <a:r>
              <a:rPr lang="nl-NL" dirty="0" err="1"/>
              <a:t>you</a:t>
            </a:r>
            <a:r>
              <a:rPr lang="nl-NL" dirty="0"/>
              <a:t> like </a:t>
            </a:r>
            <a:r>
              <a:rPr lang="nl-NL" dirty="0" err="1"/>
              <a:t>it</a:t>
            </a:r>
            <a:r>
              <a:rPr lang="nl-NL" dirty="0"/>
              <a:t>?</a:t>
            </a:r>
          </a:p>
          <a:p>
            <a:r>
              <a:rPr lang="nl-NL" dirty="0" err="1"/>
              <a:t>Why</a:t>
            </a:r>
            <a:r>
              <a:rPr lang="nl-NL" dirty="0"/>
              <a:t> </a:t>
            </a:r>
            <a:r>
              <a:rPr lang="nl-NL" dirty="0" err="1"/>
              <a:t>did</a:t>
            </a:r>
            <a:r>
              <a:rPr lang="nl-NL" dirty="0"/>
              <a:t> </a:t>
            </a:r>
            <a:r>
              <a:rPr lang="nl-NL" dirty="0" err="1"/>
              <a:t>you</a:t>
            </a:r>
            <a:r>
              <a:rPr lang="nl-NL" dirty="0"/>
              <a:t> do </a:t>
            </a:r>
            <a:r>
              <a:rPr lang="nl-NL" dirty="0" err="1"/>
              <a:t>it</a:t>
            </a:r>
            <a:r>
              <a:rPr lang="nl-NL" dirty="0"/>
              <a:t>?</a:t>
            </a:r>
          </a:p>
          <a:p>
            <a:r>
              <a:rPr lang="nl-NL" dirty="0" err="1"/>
              <a:t>Who</a:t>
            </a:r>
            <a:r>
              <a:rPr lang="nl-NL" dirty="0"/>
              <a:t> was </a:t>
            </a:r>
            <a:r>
              <a:rPr lang="nl-NL" dirty="0" err="1"/>
              <a:t>with</a:t>
            </a:r>
            <a:r>
              <a:rPr lang="nl-NL" dirty="0"/>
              <a:t> </a:t>
            </a:r>
            <a:r>
              <a:rPr lang="nl-NL" dirty="0" err="1"/>
              <a:t>you</a:t>
            </a:r>
            <a:r>
              <a:rPr lang="nl-NL" dirty="0"/>
              <a:t>?</a:t>
            </a:r>
          </a:p>
          <a:p>
            <a:r>
              <a:rPr lang="nl-NL" dirty="0" err="1"/>
              <a:t>Where</a:t>
            </a:r>
            <a:r>
              <a:rPr lang="nl-NL" dirty="0"/>
              <a:t> </a:t>
            </a:r>
            <a:r>
              <a:rPr lang="nl-NL" dirty="0" err="1"/>
              <a:t>did</a:t>
            </a:r>
            <a:r>
              <a:rPr lang="nl-NL" dirty="0"/>
              <a:t> </a:t>
            </a:r>
            <a:r>
              <a:rPr lang="nl-NL" dirty="0" err="1"/>
              <a:t>it</a:t>
            </a:r>
            <a:r>
              <a:rPr lang="nl-NL" dirty="0"/>
              <a:t> take </a:t>
            </a:r>
            <a:r>
              <a:rPr lang="nl-NL" dirty="0" err="1"/>
              <a:t>place</a:t>
            </a:r>
            <a:r>
              <a:rPr lang="nl-NL" dirty="0"/>
              <a:t>?</a:t>
            </a:r>
          </a:p>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13</a:t>
            </a:fld>
            <a:endParaRPr lang="nl-NL"/>
          </a:p>
        </p:txBody>
      </p:sp>
    </p:spTree>
    <p:extLst>
      <p:ext uri="{BB962C8B-B14F-4D97-AF65-F5344CB8AC3E}">
        <p14:creationId xmlns:p14="http://schemas.microsoft.com/office/powerpoint/2010/main" val="270497180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nl-NL"/>
              <a:t>Klik om stijl te bewerken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341E54C8-836F-A447-8F53-1D7FF0DE8B4B}" type="datetimeFigureOut">
              <a:rPr lang="nl-NL" smtClean="0"/>
              <a:t>23-11-2020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C87B1035-6FD0-E94D-88A6-C6AC0870A172}" type="slidenum">
              <a:rPr lang="nl-NL" smtClean="0"/>
              <a:t>‹nr.›</a:t>
            </a:fld>
            <a:endParaRPr lang="nl-NL"/>
          </a:p>
        </p:txBody>
      </p:sp>
    </p:spTree>
    <p:extLst>
      <p:ext uri="{BB962C8B-B14F-4D97-AF65-F5344CB8AC3E}">
        <p14:creationId xmlns:p14="http://schemas.microsoft.com/office/powerpoint/2010/main" val="501738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Vertical Text Placeholder 2"/>
          <p:cNvSpPr>
            <a:spLocks noGrp="1"/>
          </p:cNvSpPr>
          <p:nvPr>
            <p:ph type="body" orient="vert" idx="1"/>
          </p:nvPr>
        </p:nvSpPr>
        <p:spPr/>
        <p:txBody>
          <a:bodyPr vert="eaVert"/>
          <a:lstStyle/>
          <a:p>
            <a:pPr lvl="0"/>
            <a:r>
              <a:rPr lang="nl-NL"/>
              <a:t>Tekststijl van het model bewerken
Tweede niveau
Derde niveau
Vierde niveau
Vijfde niveau</a:t>
            </a:r>
            <a:endParaRPr lang="en-US"/>
          </a:p>
        </p:txBody>
      </p:sp>
      <p:sp>
        <p:nvSpPr>
          <p:cNvPr id="4" name="Date Placeholder 3"/>
          <p:cNvSpPr>
            <a:spLocks noGrp="1"/>
          </p:cNvSpPr>
          <p:nvPr>
            <p:ph type="dt" sz="half" idx="10"/>
          </p:nvPr>
        </p:nvSpPr>
        <p:spPr/>
        <p:txBody>
          <a:bodyPr/>
          <a:lstStyle/>
          <a:p>
            <a:fld id="{341E54C8-836F-A447-8F53-1D7FF0DE8B4B}" type="datetimeFigureOut">
              <a:rPr lang="nl-NL" smtClean="0"/>
              <a:t>23-11-2020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87B1035-6FD0-E94D-88A6-C6AC0870A172}" type="slidenum">
              <a:rPr lang="nl-NL" smtClean="0"/>
              <a:t>‹nr.›</a:t>
            </a:fld>
            <a:endParaRPr lang="nl-NL"/>
          </a:p>
        </p:txBody>
      </p:sp>
    </p:spTree>
    <p:extLst>
      <p:ext uri="{BB962C8B-B14F-4D97-AF65-F5344CB8AC3E}">
        <p14:creationId xmlns:p14="http://schemas.microsoft.com/office/powerpoint/2010/main" val="1619860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341E54C8-836F-A447-8F53-1D7FF0DE8B4B}" type="datetimeFigureOut">
              <a:rPr lang="nl-NL" smtClean="0"/>
              <a:t>23-11-2020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87B1035-6FD0-E94D-88A6-C6AC0870A172}" type="slidenum">
              <a:rPr lang="nl-NL" smtClean="0"/>
              <a:t>‹nr.›</a:t>
            </a:fld>
            <a:endParaRPr lang="nl-NL"/>
          </a:p>
        </p:txBody>
      </p:sp>
    </p:spTree>
    <p:extLst>
      <p:ext uri="{BB962C8B-B14F-4D97-AF65-F5344CB8AC3E}">
        <p14:creationId xmlns:p14="http://schemas.microsoft.com/office/powerpoint/2010/main" val="2893071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341E54C8-836F-A447-8F53-1D7FF0DE8B4B}" type="datetimeFigureOut">
              <a:rPr lang="nl-NL" smtClean="0"/>
              <a:t>23-11-2020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87B1035-6FD0-E94D-88A6-C6AC0870A172}" type="slidenum">
              <a:rPr lang="nl-NL" smtClean="0"/>
              <a:t>‹nr.›</a:t>
            </a:fld>
            <a:endParaRPr lang="nl-NL"/>
          </a:p>
        </p:txBody>
      </p:sp>
    </p:spTree>
    <p:extLst>
      <p:ext uri="{BB962C8B-B14F-4D97-AF65-F5344CB8AC3E}">
        <p14:creationId xmlns:p14="http://schemas.microsoft.com/office/powerpoint/2010/main" val="3000749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nl-NL"/>
              <a:t>Klik om stijl te bewerken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
Tweede niveau
Derde niveau
Vierde niveau
Vijfde niveau</a:t>
            </a:r>
            <a:endParaRPr lang="en-US"/>
          </a:p>
        </p:txBody>
      </p:sp>
      <p:sp>
        <p:nvSpPr>
          <p:cNvPr id="4" name="Date Placeholder 3"/>
          <p:cNvSpPr>
            <a:spLocks noGrp="1"/>
          </p:cNvSpPr>
          <p:nvPr>
            <p:ph type="dt" sz="half" idx="10"/>
          </p:nvPr>
        </p:nvSpPr>
        <p:spPr>
          <a:xfrm>
            <a:off x="8593667" y="6272784"/>
            <a:ext cx="2644309" cy="365125"/>
          </a:xfrm>
        </p:spPr>
        <p:txBody>
          <a:bodyPr/>
          <a:lstStyle/>
          <a:p>
            <a:fld id="{341E54C8-836F-A447-8F53-1D7FF0DE8B4B}" type="datetimeFigureOut">
              <a:rPr lang="nl-NL" smtClean="0"/>
              <a:t>23-11-2020</a:t>
            </a:fld>
            <a:endParaRPr lang="nl-NL"/>
          </a:p>
        </p:txBody>
      </p:sp>
      <p:sp>
        <p:nvSpPr>
          <p:cNvPr id="5" name="Footer Placeholder 4"/>
          <p:cNvSpPr>
            <a:spLocks noGrp="1"/>
          </p:cNvSpPr>
          <p:nvPr>
            <p:ph type="ftr" sz="quarter" idx="11"/>
          </p:nvPr>
        </p:nvSpPr>
        <p:spPr>
          <a:xfrm>
            <a:off x="2182708" y="6272784"/>
            <a:ext cx="6327648" cy="365125"/>
          </a:xfrm>
        </p:spPr>
        <p:txBody>
          <a:bodyPr/>
          <a:lstStyle/>
          <a:p>
            <a:endParaRPr lang="nl-NL"/>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C87B1035-6FD0-E94D-88A6-C6AC0870A172}" type="slidenum">
              <a:rPr lang="nl-NL" smtClean="0"/>
              <a:t>‹nr.›</a:t>
            </a:fld>
            <a:endParaRPr lang="nl-NL"/>
          </a:p>
        </p:txBody>
      </p:sp>
    </p:spTree>
    <p:extLst>
      <p:ext uri="{BB962C8B-B14F-4D97-AF65-F5344CB8AC3E}">
        <p14:creationId xmlns:p14="http://schemas.microsoft.com/office/powerpoint/2010/main" val="761603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nl-NL"/>
              <a:t>Tekststijl van het model bewerken
Tweede niveau
Derde niveau
Vierde niveau
Vijfde niveau</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341E54C8-836F-A447-8F53-1D7FF0DE8B4B}" type="datetimeFigureOut">
              <a:rPr lang="nl-NL" smtClean="0"/>
              <a:t>23-11-2020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87B1035-6FD0-E94D-88A6-C6AC0870A172}" type="slidenum">
              <a:rPr lang="nl-NL" smtClean="0"/>
              <a:t>‹nr.›</a:t>
            </a:fld>
            <a:endParaRPr lang="nl-NL"/>
          </a:p>
        </p:txBody>
      </p:sp>
    </p:spTree>
    <p:extLst>
      <p:ext uri="{BB962C8B-B14F-4D97-AF65-F5344CB8AC3E}">
        <p14:creationId xmlns:p14="http://schemas.microsoft.com/office/powerpoint/2010/main" val="500769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
Tweede niveau
Derde niveau
Vierde niveau
Vijfde niveau</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
Tweede niveau
Derde niveau
Vierde niveau
Vijfde niveau</a:t>
            </a:r>
            <a:endParaRPr lang="en-US" dirty="0"/>
          </a:p>
        </p:txBody>
      </p:sp>
      <p:sp>
        <p:nvSpPr>
          <p:cNvPr id="7" name="Date Placeholder 6"/>
          <p:cNvSpPr>
            <a:spLocks noGrp="1"/>
          </p:cNvSpPr>
          <p:nvPr>
            <p:ph type="dt" sz="half" idx="10"/>
          </p:nvPr>
        </p:nvSpPr>
        <p:spPr/>
        <p:txBody>
          <a:bodyPr/>
          <a:lstStyle/>
          <a:p>
            <a:fld id="{341E54C8-836F-A447-8F53-1D7FF0DE8B4B}" type="datetimeFigureOut">
              <a:rPr lang="nl-NL" smtClean="0"/>
              <a:t>23-11-2020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C87B1035-6FD0-E94D-88A6-C6AC0870A172}" type="slidenum">
              <a:rPr lang="nl-NL" smtClean="0"/>
              <a:t>‹nr.›</a:t>
            </a:fld>
            <a:endParaRPr lang="nl-NL"/>
          </a:p>
        </p:txBody>
      </p:sp>
      <p:sp>
        <p:nvSpPr>
          <p:cNvPr id="10" name="Title 9"/>
          <p:cNvSpPr>
            <a:spLocks noGrp="1"/>
          </p:cNvSpPr>
          <p:nvPr>
            <p:ph type="title"/>
          </p:nvPr>
        </p:nvSpPr>
        <p:spPr/>
        <p:txBody>
          <a:bodyPr/>
          <a:lstStyle/>
          <a:p>
            <a:r>
              <a:rPr lang="nl-NL"/>
              <a:t>Klik om stijl te bewerken</a:t>
            </a:r>
            <a:endParaRPr lang="en-US" dirty="0"/>
          </a:p>
        </p:txBody>
      </p:sp>
    </p:spTree>
    <p:extLst>
      <p:ext uri="{BB962C8B-B14F-4D97-AF65-F5344CB8AC3E}">
        <p14:creationId xmlns:p14="http://schemas.microsoft.com/office/powerpoint/2010/main" val="2090470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lleen ti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41E54C8-836F-A447-8F53-1D7FF0DE8B4B}" type="datetimeFigureOut">
              <a:rPr lang="nl-NL" smtClean="0"/>
              <a:t>23-11-2020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C87B1035-6FD0-E94D-88A6-C6AC0870A172}" type="slidenum">
              <a:rPr lang="nl-NL" smtClean="0"/>
              <a:t>‹nr.›</a:t>
            </a:fld>
            <a:endParaRPr lang="nl-NL"/>
          </a:p>
        </p:txBody>
      </p:sp>
      <p:sp>
        <p:nvSpPr>
          <p:cNvPr id="6" name="Title 5"/>
          <p:cNvSpPr>
            <a:spLocks noGrp="1"/>
          </p:cNvSpPr>
          <p:nvPr>
            <p:ph type="title"/>
          </p:nvPr>
        </p:nvSpPr>
        <p:spPr/>
        <p:txBody>
          <a:bodyPr/>
          <a:lstStyle/>
          <a:p>
            <a:r>
              <a:rPr lang="nl-NL"/>
              <a:t>Klik om stijl te bewerken</a:t>
            </a:r>
            <a:endParaRPr lang="en-US"/>
          </a:p>
        </p:txBody>
      </p:sp>
    </p:spTree>
    <p:extLst>
      <p:ext uri="{BB962C8B-B14F-4D97-AF65-F5344CB8AC3E}">
        <p14:creationId xmlns:p14="http://schemas.microsoft.com/office/powerpoint/2010/main" val="1374432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1E54C8-836F-A447-8F53-1D7FF0DE8B4B}" type="datetimeFigureOut">
              <a:rPr lang="nl-NL" smtClean="0"/>
              <a:t>23-11-2020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C87B1035-6FD0-E94D-88A6-C6AC0870A172}" type="slidenum">
              <a:rPr lang="nl-NL" smtClean="0"/>
              <a:t>‹nr.›</a:t>
            </a:fld>
            <a:endParaRPr lang="nl-NL"/>
          </a:p>
        </p:txBody>
      </p:sp>
    </p:spTree>
    <p:extLst>
      <p:ext uri="{BB962C8B-B14F-4D97-AF65-F5344CB8AC3E}">
        <p14:creationId xmlns:p14="http://schemas.microsoft.com/office/powerpoint/2010/main" val="2070655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nl-NL"/>
              <a:t>Klik om stijl te bewerken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nl-NL"/>
              <a:t>Tekststijl van het model bewerken
Tweede niveau
Derde niveau
Vierde niveau
Vijfde niveau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a:p>
        </p:txBody>
      </p:sp>
      <p:sp>
        <p:nvSpPr>
          <p:cNvPr id="5" name="Date Placeholder 4"/>
          <p:cNvSpPr>
            <a:spLocks noGrp="1"/>
          </p:cNvSpPr>
          <p:nvPr>
            <p:ph type="dt" sz="half" idx="10"/>
          </p:nvPr>
        </p:nvSpPr>
        <p:spPr/>
        <p:txBody>
          <a:bodyPr/>
          <a:lstStyle/>
          <a:p>
            <a:fld id="{341E54C8-836F-A447-8F53-1D7FF0DE8B4B}" type="datetimeFigureOut">
              <a:rPr lang="nl-NL" smtClean="0"/>
              <a:t>23-11-2020</a:t>
            </a:fld>
            <a:endParaRPr lang="nl-NL"/>
          </a:p>
        </p:txBody>
      </p:sp>
      <p:sp>
        <p:nvSpPr>
          <p:cNvPr id="6" name="Footer Placeholder 5"/>
          <p:cNvSpPr>
            <a:spLocks noGrp="1"/>
          </p:cNvSpPr>
          <p:nvPr>
            <p:ph type="ftr" sz="quarter" idx="11"/>
          </p:nvPr>
        </p:nvSpPr>
        <p:spPr/>
        <p:txBody>
          <a:bodyPr/>
          <a:lstStyle/>
          <a:p>
            <a:endParaRPr lang="nl-NL"/>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C87B1035-6FD0-E94D-88A6-C6AC0870A172}" type="slidenum">
              <a:rPr lang="nl-NL" smtClean="0"/>
              <a:t>‹nr.›</a:t>
            </a:fld>
            <a:endParaRPr lang="nl-NL"/>
          </a:p>
        </p:txBody>
      </p:sp>
    </p:spTree>
    <p:extLst>
      <p:ext uri="{BB962C8B-B14F-4D97-AF65-F5344CB8AC3E}">
        <p14:creationId xmlns:p14="http://schemas.microsoft.com/office/powerpoint/2010/main" val="2041379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nl-NL"/>
              <a:t>Klik om stijl te bewerken</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a:p>
        </p:txBody>
      </p:sp>
      <p:sp>
        <p:nvSpPr>
          <p:cNvPr id="5" name="Date Placeholder 4"/>
          <p:cNvSpPr>
            <a:spLocks noGrp="1"/>
          </p:cNvSpPr>
          <p:nvPr>
            <p:ph type="dt" sz="half" idx="10"/>
          </p:nvPr>
        </p:nvSpPr>
        <p:spPr/>
        <p:txBody>
          <a:bodyPr/>
          <a:lstStyle/>
          <a:p>
            <a:fld id="{341E54C8-836F-A447-8F53-1D7FF0DE8B4B}" type="datetimeFigureOut">
              <a:rPr lang="nl-NL" smtClean="0"/>
              <a:t>23-11-2020</a:t>
            </a:fld>
            <a:endParaRPr lang="nl-NL"/>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C87B1035-6FD0-E94D-88A6-C6AC0870A172}" type="slidenum">
              <a:rPr lang="nl-NL" smtClean="0"/>
              <a:t>‹nr.›</a:t>
            </a:fld>
            <a:endParaRPr lang="nl-NL"/>
          </a:p>
        </p:txBody>
      </p:sp>
    </p:spTree>
    <p:extLst>
      <p:ext uri="{BB962C8B-B14F-4D97-AF65-F5344CB8AC3E}">
        <p14:creationId xmlns:p14="http://schemas.microsoft.com/office/powerpoint/2010/main" val="3650500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341E54C8-836F-A447-8F53-1D7FF0DE8B4B}" type="datetimeFigureOut">
              <a:rPr lang="nl-NL" smtClean="0"/>
              <a:t>23-11-2020</a:t>
            </a:fld>
            <a:endParaRPr lang="nl-NL"/>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nl-NL"/>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C87B1035-6FD0-E94D-88A6-C6AC0870A172}" type="slidenum">
              <a:rPr lang="nl-NL" smtClean="0"/>
              <a:t>‹nr.›</a:t>
            </a:fld>
            <a:endParaRPr lang="nl-NL"/>
          </a:p>
        </p:txBody>
      </p:sp>
    </p:spTree>
    <p:extLst>
      <p:ext uri="{BB962C8B-B14F-4D97-AF65-F5344CB8AC3E}">
        <p14:creationId xmlns:p14="http://schemas.microsoft.com/office/powerpoint/2010/main" val="29947027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FA5C3E-D953-EA46-ACED-690FD0F3007F}"/>
              </a:ext>
            </a:extLst>
          </p:cNvPr>
          <p:cNvSpPr>
            <a:spLocks noGrp="1"/>
          </p:cNvSpPr>
          <p:nvPr>
            <p:ph type="ctrTitle"/>
          </p:nvPr>
        </p:nvSpPr>
        <p:spPr/>
        <p:txBody>
          <a:bodyPr/>
          <a:lstStyle/>
          <a:p>
            <a:r>
              <a:rPr lang="nl-NL" dirty="0"/>
              <a:t>A1/a2 </a:t>
            </a:r>
            <a:r>
              <a:rPr lang="nl-NL" dirty="0" err="1"/>
              <a:t>conversation</a:t>
            </a:r>
            <a:endParaRPr lang="nl-NL" sz="6000" dirty="0"/>
          </a:p>
        </p:txBody>
      </p:sp>
    </p:spTree>
    <p:extLst>
      <p:ext uri="{BB962C8B-B14F-4D97-AF65-F5344CB8AC3E}">
        <p14:creationId xmlns:p14="http://schemas.microsoft.com/office/powerpoint/2010/main" val="3903317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0584D-4850-C64C-A392-140E07450BFC}"/>
              </a:ext>
            </a:extLst>
          </p:cNvPr>
          <p:cNvSpPr>
            <a:spLocks noGrp="1"/>
          </p:cNvSpPr>
          <p:nvPr>
            <p:ph type="title"/>
          </p:nvPr>
        </p:nvSpPr>
        <p:spPr/>
        <p:txBody>
          <a:bodyPr>
            <a:normAutofit/>
          </a:bodyPr>
          <a:lstStyle/>
          <a:p>
            <a:r>
              <a:rPr lang="nl-NL" dirty="0" err="1"/>
              <a:t>Conversation</a:t>
            </a:r>
            <a:br>
              <a:rPr lang="nl-NL" dirty="0"/>
            </a:br>
            <a:r>
              <a:rPr lang="nl-NL" dirty="0"/>
              <a:t>Small talk (1)</a:t>
            </a:r>
          </a:p>
        </p:txBody>
      </p:sp>
    </p:spTree>
    <p:extLst>
      <p:ext uri="{BB962C8B-B14F-4D97-AF65-F5344CB8AC3E}">
        <p14:creationId xmlns:p14="http://schemas.microsoft.com/office/powerpoint/2010/main" val="1881170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marL="457200" indent="-457200">
              <a:lnSpc>
                <a:spcPct val="100000"/>
              </a:lnSpc>
              <a:buFont typeface="+mj-lt"/>
              <a:buAutoNum type="arabicPeriod"/>
            </a:pPr>
            <a:endParaRPr lang="nl-NL" sz="2400" dirty="0"/>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Meeting </a:t>
            </a:r>
            <a:r>
              <a:rPr lang="nl-NL" sz="6000" dirty="0" err="1"/>
              <a:t>people</a:t>
            </a:r>
            <a:endParaRPr lang="nl-NL" sz="6000" dirty="0"/>
          </a:p>
        </p:txBody>
      </p:sp>
      <p:graphicFrame>
        <p:nvGraphicFramePr>
          <p:cNvPr id="3" name="Tabel 2">
            <a:extLst>
              <a:ext uri="{FF2B5EF4-FFF2-40B4-BE49-F238E27FC236}">
                <a16:creationId xmlns:a16="http://schemas.microsoft.com/office/drawing/2014/main" id="{221FC467-5035-D843-B579-300B88B2E281}"/>
              </a:ext>
            </a:extLst>
          </p:cNvPr>
          <p:cNvGraphicFramePr>
            <a:graphicFrameLocks noGrp="1"/>
          </p:cNvGraphicFramePr>
          <p:nvPr>
            <p:extLst>
              <p:ext uri="{D42A27DB-BD31-4B8C-83A1-F6EECF244321}">
                <p14:modId xmlns:p14="http://schemas.microsoft.com/office/powerpoint/2010/main" val="4040880637"/>
              </p:ext>
            </p:extLst>
          </p:nvPr>
        </p:nvGraphicFramePr>
        <p:xfrm>
          <a:off x="2254422" y="1247887"/>
          <a:ext cx="9237362" cy="4890407"/>
        </p:xfrm>
        <a:graphic>
          <a:graphicData uri="http://schemas.openxmlformats.org/drawingml/2006/table">
            <a:tbl>
              <a:tblPr firstRow="1" bandRow="1">
                <a:tableStyleId>{5C22544A-7EE6-4342-B048-85BDC9FD1C3A}</a:tableStyleId>
              </a:tblPr>
              <a:tblGrid>
                <a:gridCol w="4739502">
                  <a:extLst>
                    <a:ext uri="{9D8B030D-6E8A-4147-A177-3AD203B41FA5}">
                      <a16:colId xmlns:a16="http://schemas.microsoft.com/office/drawing/2014/main" val="1223978072"/>
                    </a:ext>
                  </a:extLst>
                </a:gridCol>
                <a:gridCol w="4497860">
                  <a:extLst>
                    <a:ext uri="{9D8B030D-6E8A-4147-A177-3AD203B41FA5}">
                      <a16:colId xmlns:a16="http://schemas.microsoft.com/office/drawing/2014/main" val="3751572771"/>
                    </a:ext>
                  </a:extLst>
                </a:gridCol>
              </a:tblGrid>
              <a:tr h="370840">
                <a:tc>
                  <a:txBody>
                    <a:bodyPr/>
                    <a:lstStyle/>
                    <a:p>
                      <a:pPr>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NL</a:t>
                      </a:r>
                    </a:p>
                  </a:txBody>
                  <a:tcPr marL="68580" marR="68580" marT="0" marB="0"/>
                </a:tc>
                <a:tc>
                  <a:txBody>
                    <a:bodyPr/>
                    <a:lstStyle/>
                    <a:p>
                      <a:pPr>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EN</a:t>
                      </a:r>
                    </a:p>
                  </a:txBody>
                  <a:tcPr marL="68580" marR="68580" marT="0" marB="0"/>
                </a:tc>
                <a:extLst>
                  <a:ext uri="{0D108BD9-81ED-4DB2-BD59-A6C34878D82A}">
                    <a16:rowId xmlns:a16="http://schemas.microsoft.com/office/drawing/2014/main" val="3226422701"/>
                  </a:ext>
                </a:extLst>
              </a:tr>
              <a:tr h="370840">
                <a:tc>
                  <a:txBody>
                    <a:bodyPr/>
                    <a:lstStyle/>
                    <a:p>
                      <a:pPr>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Het weer is prachtig, niet?</a:t>
                      </a:r>
                    </a:p>
                  </a:txBody>
                  <a:tcPr marL="68580" marR="68580" marT="0" marB="0"/>
                </a:tc>
                <a:tc>
                  <a:txBody>
                    <a:bodyPr/>
                    <a:lstStyle/>
                    <a:p>
                      <a:pPr>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The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weather</a:t>
                      </a:r>
                      <a:r>
                        <a:rPr lang="nl-NL" sz="2400" dirty="0">
                          <a:effectLst/>
                          <a:latin typeface="Calibri" panose="020F0502020204030204" pitchFamily="34" charset="0"/>
                          <a:ea typeface="Calibri" panose="020F0502020204030204" pitchFamily="34" charset="0"/>
                          <a:cs typeface="Times New Roman" panose="02020603050405020304" pitchFamily="18" charset="0"/>
                        </a:rPr>
                        <a:t> is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great</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isn’t</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it</a:t>
                      </a:r>
                      <a:r>
                        <a:rPr lang="nl-NL" sz="24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184376209"/>
                  </a:ext>
                </a:extLst>
              </a:tr>
              <a:tr h="562247">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Ja het is prachtig vandaag</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Yes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it’s</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beautiful</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today</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32213984"/>
                  </a:ext>
                </a:extLst>
              </a:tr>
              <a:tr h="640080">
                <a:tc>
                  <a:txBody>
                    <a:bodyPr/>
                    <a:lstStyle/>
                    <a:p>
                      <a:pPr>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Waar kom je vandaan?</a:t>
                      </a:r>
                    </a:p>
                  </a:txBody>
                  <a:tcPr marL="68580" marR="68580" marT="0" marB="0"/>
                </a:tc>
                <a:tc>
                  <a:txBody>
                    <a:bodyPr/>
                    <a:lstStyle/>
                    <a:p>
                      <a:pPr>
                        <a:spcAft>
                          <a:spcPts val="0"/>
                        </a:spcAft>
                      </a:pPr>
                      <a:r>
                        <a:rPr lang="nl-NL" sz="2400" dirty="0" err="1">
                          <a:effectLst/>
                          <a:latin typeface="Calibri" panose="020F0502020204030204" pitchFamily="34" charset="0"/>
                          <a:ea typeface="Calibri" panose="020F0502020204030204" pitchFamily="34" charset="0"/>
                          <a:cs typeface="Times New Roman" panose="02020603050405020304" pitchFamily="18" charset="0"/>
                        </a:rPr>
                        <a:t>Where</a:t>
                      </a:r>
                      <a:r>
                        <a:rPr lang="nl-NL" sz="2400" dirty="0">
                          <a:effectLst/>
                          <a:latin typeface="Calibri" panose="020F0502020204030204" pitchFamily="34" charset="0"/>
                          <a:ea typeface="Calibri" panose="020F0502020204030204" pitchFamily="34" charset="0"/>
                          <a:cs typeface="Times New Roman" panose="02020603050405020304" pitchFamily="18" charset="0"/>
                        </a:rPr>
                        <a:t> are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from</a:t>
                      </a:r>
                      <a:r>
                        <a:rPr lang="nl-NL" sz="24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213949817"/>
                  </a:ext>
                </a:extLst>
              </a:tr>
              <a:tr h="370840">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Ik kom uit Nederland</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I’m</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from</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The Netherlands</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6580352"/>
                  </a:ext>
                </a:extLst>
              </a:tr>
              <a:tr h="370840">
                <a:tc>
                  <a:txBody>
                    <a:bodyPr/>
                    <a:lstStyle/>
                    <a:p>
                      <a:pPr>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Vind je het leuk in Tilburg?</a:t>
                      </a:r>
                    </a:p>
                  </a:txBody>
                  <a:tcPr marL="68580" marR="68580" marT="0" marB="0"/>
                </a:tc>
                <a:tc>
                  <a:txBody>
                    <a:bodyPr/>
                    <a:lstStyle/>
                    <a:p>
                      <a:pPr>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Are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enjoying</a:t>
                      </a:r>
                      <a:r>
                        <a:rPr lang="nl-NL" sz="2400" dirty="0">
                          <a:effectLst/>
                          <a:latin typeface="Calibri" panose="020F0502020204030204" pitchFamily="34" charset="0"/>
                          <a:ea typeface="Calibri" panose="020F0502020204030204" pitchFamily="34" charset="0"/>
                          <a:cs typeface="Times New Roman" panose="02020603050405020304" pitchFamily="18" charset="0"/>
                        </a:rPr>
                        <a:t> Tilburg?</a:t>
                      </a:r>
                    </a:p>
                  </a:txBody>
                  <a:tcPr marL="68580" marR="68580" marT="0" marB="0"/>
                </a:tc>
                <a:extLst>
                  <a:ext uri="{0D108BD9-81ED-4DB2-BD59-A6C34878D82A}">
                    <a16:rowId xmlns:a16="http://schemas.microsoft.com/office/drawing/2014/main" val="3932250536"/>
                  </a:ext>
                </a:extLst>
              </a:tr>
              <a:tr h="370840">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Ja ik heb het naar mijn zin</a:t>
                      </a:r>
                    </a:p>
                  </a:txBody>
                  <a:tcPr marL="68580" marR="68580" marT="0" marB="0"/>
                </a:tc>
                <a:tc>
                  <a:txBody>
                    <a:bodyPr/>
                    <a:lstStyle/>
                    <a:p>
                      <a:pPr>
                        <a:spcAft>
                          <a:spcPts val="0"/>
                        </a:spcAft>
                      </a:pPr>
                      <a:r>
                        <a:rPr lang="en-US" sz="2400" i="1" dirty="0">
                          <a:effectLst/>
                          <a:latin typeface="Calibri" panose="020F0502020204030204" pitchFamily="34" charset="0"/>
                          <a:ea typeface="Calibri" panose="020F0502020204030204" pitchFamily="34" charset="0"/>
                          <a:cs typeface="Times New Roman" panose="02020603050405020304" pitchFamily="18" charset="0"/>
                        </a:rPr>
                        <a:t>Yes, I’m having a great time</a:t>
                      </a:r>
                      <a:endParaRPr lang="nl-NL"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4609840"/>
                  </a:ext>
                </a:extLst>
              </a:tr>
              <a:tr h="37084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Wat voor werk doe je?</a:t>
                      </a:r>
                    </a:p>
                  </a:txBody>
                  <a:tcPr marL="68580" marR="68580" marT="0" marB="0"/>
                </a:tc>
                <a:tc>
                  <a:txBody>
                    <a:bodyPr/>
                    <a:lstStyle/>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What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do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do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for</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 living?</a:t>
                      </a:r>
                    </a:p>
                  </a:txBody>
                  <a:tcPr marL="68580" marR="68580" marT="0" marB="0"/>
                </a:tc>
                <a:extLst>
                  <a:ext uri="{0D108BD9-81ED-4DB2-BD59-A6C34878D82A}">
                    <a16:rowId xmlns:a16="http://schemas.microsoft.com/office/drawing/2014/main" val="970864009"/>
                  </a:ext>
                </a:extLst>
              </a:tr>
              <a:tr h="370840">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Ik werk bij</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work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 (supermarket/ school/garden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centre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etc.)</a:t>
                      </a:r>
                    </a:p>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work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as a (shop assistent/ teacher etc.)</a:t>
                      </a:r>
                    </a:p>
                  </a:txBody>
                  <a:tcPr marL="68580" marR="68580" marT="0" marB="0"/>
                </a:tc>
                <a:extLst>
                  <a:ext uri="{0D108BD9-81ED-4DB2-BD59-A6C34878D82A}">
                    <a16:rowId xmlns:a16="http://schemas.microsoft.com/office/drawing/2014/main" val="3127882238"/>
                  </a:ext>
                </a:extLst>
              </a:tr>
            </a:tbl>
          </a:graphicData>
        </a:graphic>
      </p:graphicFrame>
    </p:spTree>
    <p:extLst>
      <p:ext uri="{BB962C8B-B14F-4D97-AF65-F5344CB8AC3E}">
        <p14:creationId xmlns:p14="http://schemas.microsoft.com/office/powerpoint/2010/main" val="1294427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marL="457200" indent="-457200">
              <a:lnSpc>
                <a:spcPct val="100000"/>
              </a:lnSpc>
              <a:buFont typeface="+mj-lt"/>
              <a:buAutoNum type="arabicPeriod"/>
            </a:pPr>
            <a:endParaRPr lang="nl-NL" sz="2400" dirty="0"/>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err="1"/>
              <a:t>Workplace</a:t>
            </a:r>
            <a:r>
              <a:rPr lang="nl-NL" sz="6000" dirty="0"/>
              <a:t> </a:t>
            </a:r>
            <a:r>
              <a:rPr lang="nl-NL" sz="6000" dirty="0" err="1"/>
              <a:t>conversations</a:t>
            </a:r>
            <a:endParaRPr lang="nl-NL" sz="6000" dirty="0"/>
          </a:p>
        </p:txBody>
      </p:sp>
      <p:graphicFrame>
        <p:nvGraphicFramePr>
          <p:cNvPr id="3" name="Tabel 2">
            <a:extLst>
              <a:ext uri="{FF2B5EF4-FFF2-40B4-BE49-F238E27FC236}">
                <a16:creationId xmlns:a16="http://schemas.microsoft.com/office/drawing/2014/main" id="{221FC467-5035-D843-B579-300B88B2E281}"/>
              </a:ext>
            </a:extLst>
          </p:cNvPr>
          <p:cNvGraphicFramePr>
            <a:graphicFrameLocks noGrp="1"/>
          </p:cNvGraphicFramePr>
          <p:nvPr>
            <p:extLst>
              <p:ext uri="{D42A27DB-BD31-4B8C-83A1-F6EECF244321}">
                <p14:modId xmlns:p14="http://schemas.microsoft.com/office/powerpoint/2010/main" val="1123049627"/>
              </p:ext>
            </p:extLst>
          </p:nvPr>
        </p:nvGraphicFramePr>
        <p:xfrm>
          <a:off x="2254421" y="1247887"/>
          <a:ext cx="9487306" cy="5582725"/>
        </p:xfrm>
        <a:graphic>
          <a:graphicData uri="http://schemas.openxmlformats.org/drawingml/2006/table">
            <a:tbl>
              <a:tblPr firstRow="1" bandRow="1">
                <a:tableStyleId>{5C22544A-7EE6-4342-B048-85BDC9FD1C3A}</a:tableStyleId>
              </a:tblPr>
              <a:tblGrid>
                <a:gridCol w="4743653">
                  <a:extLst>
                    <a:ext uri="{9D8B030D-6E8A-4147-A177-3AD203B41FA5}">
                      <a16:colId xmlns:a16="http://schemas.microsoft.com/office/drawing/2014/main" val="1223978072"/>
                    </a:ext>
                  </a:extLst>
                </a:gridCol>
                <a:gridCol w="4743653">
                  <a:extLst>
                    <a:ext uri="{9D8B030D-6E8A-4147-A177-3AD203B41FA5}">
                      <a16:colId xmlns:a16="http://schemas.microsoft.com/office/drawing/2014/main" val="3751572771"/>
                    </a:ext>
                  </a:extLst>
                </a:gridCol>
              </a:tblGrid>
              <a:tr h="370840">
                <a:tc>
                  <a:txBody>
                    <a:bodyPr/>
                    <a:lstStyle/>
                    <a:p>
                      <a:pPr>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NL</a:t>
                      </a:r>
                    </a:p>
                  </a:txBody>
                  <a:tcPr marL="68580" marR="68580" marT="0" marB="0"/>
                </a:tc>
                <a:tc>
                  <a:txBody>
                    <a:bodyPr/>
                    <a:lstStyle/>
                    <a:p>
                      <a:pPr>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EN</a:t>
                      </a:r>
                    </a:p>
                  </a:txBody>
                  <a:tcPr marL="68580" marR="68580" marT="0" marB="0"/>
                </a:tc>
                <a:extLst>
                  <a:ext uri="{0D108BD9-81ED-4DB2-BD59-A6C34878D82A}">
                    <a16:rowId xmlns:a16="http://schemas.microsoft.com/office/drawing/2014/main" val="3226422701"/>
                  </a:ext>
                </a:extLst>
              </a:tr>
              <a:tr h="370840">
                <a:tc>
                  <a:txBody>
                    <a:bodyPr/>
                    <a:lstStyle/>
                    <a:p>
                      <a:pPr>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Welk werk doe je hier?</a:t>
                      </a:r>
                    </a:p>
                  </a:txBody>
                  <a:tcPr marL="68580" marR="68580" marT="0" marB="0"/>
                </a:tc>
                <a:tc>
                  <a:txBody>
                    <a:bodyPr/>
                    <a:lstStyle/>
                    <a:p>
                      <a:pPr>
                        <a:spcAft>
                          <a:spcPts val="0"/>
                        </a:spcAft>
                      </a:pPr>
                      <a:r>
                        <a:rPr lang="nl-NL" sz="2400" dirty="0" err="1">
                          <a:effectLst/>
                          <a:latin typeface="Calibri" panose="020F0502020204030204" pitchFamily="34" charset="0"/>
                          <a:ea typeface="Calibri" panose="020F0502020204030204" pitchFamily="34" charset="0"/>
                          <a:cs typeface="Times New Roman" panose="02020603050405020304" pitchFamily="18" charset="0"/>
                        </a:rPr>
                        <a:t>What</a:t>
                      </a:r>
                      <a:r>
                        <a:rPr lang="nl-NL" sz="2400" dirty="0">
                          <a:effectLst/>
                          <a:latin typeface="Calibri" panose="020F0502020204030204" pitchFamily="34" charset="0"/>
                          <a:ea typeface="Calibri" panose="020F0502020204030204" pitchFamily="34" charset="0"/>
                          <a:cs typeface="Times New Roman" panose="02020603050405020304" pitchFamily="18" charset="0"/>
                        </a:rPr>
                        <a:t> do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dirty="0">
                          <a:effectLst/>
                          <a:latin typeface="Calibri" panose="020F0502020204030204" pitchFamily="34" charset="0"/>
                          <a:ea typeface="Calibri" panose="020F0502020204030204" pitchFamily="34" charset="0"/>
                          <a:cs typeface="Times New Roman" panose="02020603050405020304" pitchFamily="18" charset="0"/>
                        </a:rPr>
                        <a:t> do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here</a:t>
                      </a:r>
                      <a:r>
                        <a:rPr lang="nl-NL" sz="24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184376209"/>
                  </a:ext>
                </a:extLst>
              </a:tr>
              <a:tr h="370840">
                <a:tc>
                  <a:txBody>
                    <a:bodyPr/>
                    <a:lstStyle/>
                    <a:p>
                      <a:pPr>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Welk werk ga je hier doen?</a:t>
                      </a:r>
                    </a:p>
                  </a:txBody>
                  <a:tcPr marL="68580" marR="68580" marT="0" marB="0"/>
                </a:tc>
                <a:tc>
                  <a:txBody>
                    <a:bodyPr/>
                    <a:lstStyle/>
                    <a:p>
                      <a:pPr>
                        <a:spcAft>
                          <a:spcPts val="0"/>
                        </a:spcAft>
                      </a:pPr>
                      <a:r>
                        <a:rPr lang="nl-NL" sz="2400" dirty="0" err="1">
                          <a:effectLst/>
                          <a:latin typeface="Calibri" panose="020F0502020204030204" pitchFamily="34" charset="0"/>
                          <a:ea typeface="Calibri" panose="020F0502020204030204" pitchFamily="34" charset="0"/>
                          <a:cs typeface="Times New Roman" panose="02020603050405020304" pitchFamily="18" charset="0"/>
                        </a:rPr>
                        <a:t>What</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will</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be</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doing</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here</a:t>
                      </a:r>
                      <a:r>
                        <a:rPr lang="nl-NL" sz="24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938519139"/>
                  </a:ext>
                </a:extLst>
              </a:tr>
              <a:tr h="562247">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Ik ga vakken vullen</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I’ll</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be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stocking</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shelves</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32213984"/>
                  </a:ext>
                </a:extLst>
              </a:tr>
              <a:tr h="595798">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Ik ben de nieuwe winkelmedewerker</a:t>
                      </a:r>
                    </a:p>
                  </a:txBody>
                  <a:tcPr marL="68580" marR="68580" marT="0" marB="0"/>
                </a:tc>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I’m</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new shop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assistant</a:t>
                      </a:r>
                      <a:endParaRPr lang="nl-NL"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13949817"/>
                  </a:ext>
                </a:extLst>
              </a:tr>
              <a:tr h="37084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Hoe lang werk je hier al?</a:t>
                      </a:r>
                    </a:p>
                  </a:txBody>
                  <a:tcPr marL="68580" marR="68580" marT="0" marB="0"/>
                </a:tc>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How long have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been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working</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here</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How long have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worked</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here</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3716580352"/>
                  </a:ext>
                </a:extLst>
              </a:tr>
              <a:tr h="370840">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Ik werk hier al 5 jaar</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 have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worked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here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for</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5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years</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now</a:t>
                      </a:r>
                      <a:endParaRPr lang="nl-NL"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80591914"/>
                  </a:ext>
                </a:extLst>
              </a:tr>
              <a:tr h="370840">
                <a:tc>
                  <a:txBody>
                    <a:bodyPr/>
                    <a:lstStyle/>
                    <a:p>
                      <a:pPr>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Op welke afdeling werk je?</a:t>
                      </a:r>
                    </a:p>
                  </a:txBody>
                  <a:tcPr marL="68580" marR="68580" marT="0" marB="0"/>
                </a:tc>
                <a:tc>
                  <a:txBody>
                    <a:bodyPr/>
                    <a:lstStyle/>
                    <a:p>
                      <a:pPr>
                        <a:spcAft>
                          <a:spcPts val="0"/>
                        </a:spcAft>
                      </a:pPr>
                      <a:r>
                        <a:rPr lang="nl-NL" sz="2400" dirty="0" err="1">
                          <a:effectLst/>
                          <a:latin typeface="Calibri" panose="020F0502020204030204" pitchFamily="34" charset="0"/>
                          <a:ea typeface="Calibri" panose="020F0502020204030204" pitchFamily="34" charset="0"/>
                          <a:cs typeface="Times New Roman" panose="02020603050405020304" pitchFamily="18" charset="0"/>
                        </a:rPr>
                        <a:t>Which</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department</a:t>
                      </a:r>
                      <a:r>
                        <a:rPr lang="nl-NL" sz="2400" dirty="0">
                          <a:effectLst/>
                          <a:latin typeface="Calibri" panose="020F0502020204030204" pitchFamily="34" charset="0"/>
                          <a:ea typeface="Calibri" panose="020F0502020204030204" pitchFamily="34" charset="0"/>
                          <a:cs typeface="Times New Roman" panose="02020603050405020304" pitchFamily="18" charset="0"/>
                        </a:rPr>
                        <a:t> do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work</a:t>
                      </a:r>
                      <a:r>
                        <a:rPr lang="nl-NL" sz="2400" dirty="0">
                          <a:effectLst/>
                          <a:latin typeface="Calibri" panose="020F0502020204030204" pitchFamily="34" charset="0"/>
                          <a:ea typeface="Calibri" panose="020F0502020204030204" pitchFamily="34" charset="0"/>
                          <a:cs typeface="Times New Roman" panose="02020603050405020304" pitchFamily="18" charset="0"/>
                        </a:rPr>
                        <a:t> in?</a:t>
                      </a:r>
                    </a:p>
                  </a:txBody>
                  <a:tcPr marL="68580" marR="68580" marT="0" marB="0"/>
                </a:tc>
                <a:extLst>
                  <a:ext uri="{0D108BD9-81ED-4DB2-BD59-A6C34878D82A}">
                    <a16:rowId xmlns:a16="http://schemas.microsoft.com/office/drawing/2014/main" val="3932250536"/>
                  </a:ext>
                </a:extLst>
              </a:tr>
              <a:tr h="370840">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Ik werk op de xxx afdeling</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work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accounting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department</a:t>
                      </a:r>
                      <a:endParaRPr lang="nl-NL"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10419066"/>
                  </a:ext>
                </a:extLst>
              </a:tr>
              <a:tr h="370840">
                <a:tc>
                  <a:txBody>
                    <a:bodyPr/>
                    <a:lstStyle/>
                    <a:p>
                      <a:pPr>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Hoeveel mensen werken voor het bedrijf?</a:t>
                      </a:r>
                    </a:p>
                  </a:txBody>
                  <a:tcPr marL="68580" marR="68580" marT="0" marB="0"/>
                </a:tc>
                <a:tc>
                  <a:txBody>
                    <a:bodyPr/>
                    <a:lstStyle/>
                    <a:p>
                      <a:pPr>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How many people work at the firm/organization/company?</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4609840"/>
                  </a:ext>
                </a:extLst>
              </a:tr>
              <a:tr h="37084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Het is een goed bedrijf, niet?</a:t>
                      </a:r>
                    </a:p>
                  </a:txBody>
                  <a:tcPr marL="68580" marR="68580" marT="0" marB="0"/>
                </a:tc>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It’s a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great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company,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isn’t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it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970864009"/>
                  </a:ext>
                </a:extLst>
              </a:tr>
            </a:tbl>
          </a:graphicData>
        </a:graphic>
      </p:graphicFrame>
    </p:spTree>
    <p:extLst>
      <p:ext uri="{BB962C8B-B14F-4D97-AF65-F5344CB8AC3E}">
        <p14:creationId xmlns:p14="http://schemas.microsoft.com/office/powerpoint/2010/main" val="2802933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marL="457200" indent="-457200">
              <a:lnSpc>
                <a:spcPct val="100000"/>
              </a:lnSpc>
              <a:buFont typeface="+mj-lt"/>
              <a:buAutoNum type="arabicPeriod"/>
            </a:pPr>
            <a:endParaRPr lang="nl-NL" sz="2400" dirty="0"/>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Making excuses</a:t>
            </a:r>
          </a:p>
        </p:txBody>
      </p:sp>
      <p:graphicFrame>
        <p:nvGraphicFramePr>
          <p:cNvPr id="3" name="Tabel 2">
            <a:extLst>
              <a:ext uri="{FF2B5EF4-FFF2-40B4-BE49-F238E27FC236}">
                <a16:creationId xmlns:a16="http://schemas.microsoft.com/office/drawing/2014/main" id="{221FC467-5035-D843-B579-300B88B2E281}"/>
              </a:ext>
            </a:extLst>
          </p:cNvPr>
          <p:cNvGraphicFramePr>
            <a:graphicFrameLocks noGrp="1"/>
          </p:cNvGraphicFramePr>
          <p:nvPr>
            <p:extLst>
              <p:ext uri="{D42A27DB-BD31-4B8C-83A1-F6EECF244321}">
                <p14:modId xmlns:p14="http://schemas.microsoft.com/office/powerpoint/2010/main" val="2571013994"/>
              </p:ext>
            </p:extLst>
          </p:nvPr>
        </p:nvGraphicFramePr>
        <p:xfrm>
          <a:off x="2254422" y="1247887"/>
          <a:ext cx="9410356" cy="3307080"/>
        </p:xfrm>
        <a:graphic>
          <a:graphicData uri="http://schemas.openxmlformats.org/drawingml/2006/table">
            <a:tbl>
              <a:tblPr firstRow="1" bandRow="1">
                <a:tableStyleId>{5C22544A-7EE6-4342-B048-85BDC9FD1C3A}</a:tableStyleId>
              </a:tblPr>
              <a:tblGrid>
                <a:gridCol w="4245232">
                  <a:extLst>
                    <a:ext uri="{9D8B030D-6E8A-4147-A177-3AD203B41FA5}">
                      <a16:colId xmlns:a16="http://schemas.microsoft.com/office/drawing/2014/main" val="1223978072"/>
                    </a:ext>
                  </a:extLst>
                </a:gridCol>
                <a:gridCol w="5165124">
                  <a:extLst>
                    <a:ext uri="{9D8B030D-6E8A-4147-A177-3AD203B41FA5}">
                      <a16:colId xmlns:a16="http://schemas.microsoft.com/office/drawing/2014/main" val="3751572771"/>
                    </a:ext>
                  </a:extLst>
                </a:gridCol>
              </a:tblGrid>
              <a:tr h="370840">
                <a:tc>
                  <a:txBody>
                    <a:bodyPr/>
                    <a:lstStyle/>
                    <a:p>
                      <a:pPr>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NL</a:t>
                      </a:r>
                    </a:p>
                  </a:txBody>
                  <a:tcPr marL="68580" marR="68580" marT="0" marB="0"/>
                </a:tc>
                <a:tc>
                  <a:txBody>
                    <a:bodyPr/>
                    <a:lstStyle/>
                    <a:p>
                      <a:pPr>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EN</a:t>
                      </a:r>
                    </a:p>
                  </a:txBody>
                  <a:tcPr marL="68580" marR="68580" marT="0" marB="0"/>
                </a:tc>
                <a:extLst>
                  <a:ext uri="{0D108BD9-81ED-4DB2-BD59-A6C34878D82A}">
                    <a16:rowId xmlns:a16="http://schemas.microsoft.com/office/drawing/2014/main" val="3226422701"/>
                  </a:ext>
                </a:extLst>
              </a:tr>
              <a:tr h="370840">
                <a:tc>
                  <a:txBody>
                    <a:bodyPr/>
                    <a:lstStyle/>
                    <a:p>
                      <a:pPr>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Sorry, ik kan u niet verder helpen</a:t>
                      </a:r>
                    </a:p>
                  </a:txBody>
                  <a:tcPr marL="68580" marR="68580" marT="0" marB="0"/>
                </a:tc>
                <a:tc>
                  <a:txBody>
                    <a:bodyPr/>
                    <a:lstStyle/>
                    <a:p>
                      <a:pPr>
                        <a:spcAft>
                          <a:spcPts val="0"/>
                        </a:spcAft>
                      </a:pPr>
                      <a:r>
                        <a:rPr lang="nl-NL" sz="2400" dirty="0" err="1">
                          <a:effectLst/>
                          <a:latin typeface="Calibri" panose="020F0502020204030204" pitchFamily="34" charset="0"/>
                          <a:ea typeface="Calibri" panose="020F0502020204030204" pitchFamily="34" charset="0"/>
                          <a:cs typeface="Times New Roman" panose="02020603050405020304" pitchFamily="18" charset="0"/>
                        </a:rPr>
                        <a:t>I’m</a:t>
                      </a:r>
                      <a:r>
                        <a:rPr lang="nl-NL" sz="2400" dirty="0">
                          <a:effectLst/>
                          <a:latin typeface="Calibri" panose="020F0502020204030204" pitchFamily="34" charset="0"/>
                          <a:ea typeface="Calibri" panose="020F0502020204030204" pitchFamily="34" charset="0"/>
                          <a:cs typeface="Times New Roman" panose="02020603050405020304" pitchFamily="18" charset="0"/>
                        </a:rPr>
                        <a:t> sorry, I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can’t</a:t>
                      </a:r>
                      <a:r>
                        <a:rPr lang="nl-NL" sz="2400" dirty="0">
                          <a:effectLst/>
                          <a:latin typeface="Calibri" panose="020F0502020204030204" pitchFamily="34" charset="0"/>
                          <a:ea typeface="Calibri" panose="020F0502020204030204" pitchFamily="34" charset="0"/>
                          <a:cs typeface="Times New Roman" panose="02020603050405020304" pitchFamily="18" charset="0"/>
                        </a:rPr>
                        <a:t> help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you</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84376209"/>
                  </a:ext>
                </a:extLst>
              </a:tr>
              <a:tr h="370840">
                <a:tc>
                  <a:txBody>
                    <a:bodyPr/>
                    <a:lstStyle/>
                    <a:p>
                      <a:pPr>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Excuseer, ik moet nu gaan</a:t>
                      </a:r>
                    </a:p>
                  </a:txBody>
                  <a:tcPr marL="68580" marR="68580" marT="0" marB="0"/>
                </a:tc>
                <a:tc>
                  <a:txBody>
                    <a:bodyPr/>
                    <a:lstStyle/>
                    <a:p>
                      <a:pPr>
                        <a:spcAft>
                          <a:spcPts val="0"/>
                        </a:spcAft>
                      </a:pPr>
                      <a:r>
                        <a:rPr lang="nl-NL" sz="2400" dirty="0" err="1">
                          <a:effectLst/>
                          <a:latin typeface="Calibri" panose="020F0502020204030204" pitchFamily="34" charset="0"/>
                          <a:ea typeface="Calibri" panose="020F0502020204030204" pitchFamily="34" charset="0"/>
                          <a:cs typeface="Times New Roman" panose="02020603050405020304" pitchFamily="18" charset="0"/>
                        </a:rPr>
                        <a:t>Please</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excuse</a:t>
                      </a:r>
                      <a:r>
                        <a:rPr lang="nl-NL" sz="2400" dirty="0">
                          <a:effectLst/>
                          <a:latin typeface="Calibri" panose="020F0502020204030204" pitchFamily="34" charset="0"/>
                          <a:ea typeface="Calibri" panose="020F0502020204030204" pitchFamily="34" charset="0"/>
                          <a:cs typeface="Times New Roman" panose="02020603050405020304" pitchFamily="18" charset="0"/>
                        </a:rPr>
                        <a:t> me, I have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dirty="0">
                          <a:effectLst/>
                          <a:latin typeface="Calibri" panose="020F0502020204030204" pitchFamily="34" charset="0"/>
                          <a:ea typeface="Calibri" panose="020F0502020204030204" pitchFamily="34" charset="0"/>
                          <a:cs typeface="Times New Roman" panose="02020603050405020304" pitchFamily="18" charset="0"/>
                        </a:rPr>
                        <a:t> go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now</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38519139"/>
                  </a:ext>
                </a:extLst>
              </a:tr>
              <a:tr h="562247">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Vergeef me, ik wist niet dat u ook hier werkt.</a:t>
                      </a:r>
                    </a:p>
                  </a:txBody>
                  <a:tcPr marL="68580" marR="68580" marT="0" marB="0"/>
                </a:tc>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I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beg</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your</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pardon, I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didn’t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know</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work</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here</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too</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32213984"/>
                  </a:ext>
                </a:extLst>
              </a:tr>
              <a:tr h="640080">
                <a:tc>
                  <a:txBody>
                    <a:bodyPr/>
                    <a:lstStyle/>
                    <a:p>
                      <a:pPr>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Mijn excuses voor het gedrag van mijn collega</a:t>
                      </a:r>
                    </a:p>
                  </a:txBody>
                  <a:tcPr marL="68580" marR="68580" marT="0" marB="0"/>
                </a:tc>
                <a:tc>
                  <a:txBody>
                    <a:bodyPr/>
                    <a:lstStyle/>
                    <a:p>
                      <a:pPr>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I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apologise</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for</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my</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colleague’s</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behaviour</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13949817"/>
                  </a:ext>
                </a:extLst>
              </a:tr>
              <a:tr h="640080">
                <a:tc>
                  <a:txBody>
                    <a:bodyPr/>
                    <a:lstStyle/>
                    <a:p>
                      <a:pPr>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Sorry, ik moet onze afspraak afzeggen.</a:t>
                      </a:r>
                    </a:p>
                  </a:txBody>
                  <a:tcPr marL="68580" marR="68580" marT="0" marB="0"/>
                </a:tc>
                <a:tc>
                  <a:txBody>
                    <a:bodyPr/>
                    <a:lstStyle/>
                    <a:p>
                      <a:pPr>
                        <a:spcAft>
                          <a:spcPts val="0"/>
                        </a:spcAft>
                      </a:pPr>
                      <a:r>
                        <a:rPr lang="nl-NL" sz="2400" dirty="0" err="1">
                          <a:effectLst/>
                          <a:latin typeface="Calibri" panose="020F0502020204030204" pitchFamily="34" charset="0"/>
                          <a:ea typeface="Calibri" panose="020F0502020204030204" pitchFamily="34" charset="0"/>
                          <a:cs typeface="Times New Roman" panose="02020603050405020304" pitchFamily="18" charset="0"/>
                        </a:rPr>
                        <a:t>I’m</a:t>
                      </a:r>
                      <a:r>
                        <a:rPr lang="nl-NL" sz="2400" dirty="0">
                          <a:effectLst/>
                          <a:latin typeface="Calibri" panose="020F0502020204030204" pitchFamily="34" charset="0"/>
                          <a:ea typeface="Calibri" panose="020F0502020204030204" pitchFamily="34" charset="0"/>
                          <a:cs typeface="Times New Roman" panose="02020603050405020304" pitchFamily="18" charset="0"/>
                        </a:rPr>
                        <a:t> sorry,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I’ll</a:t>
                      </a:r>
                      <a:r>
                        <a:rPr lang="nl-NL" sz="2400" dirty="0">
                          <a:effectLst/>
                          <a:latin typeface="Calibri" panose="020F0502020204030204" pitchFamily="34" charset="0"/>
                          <a:ea typeface="Calibri" panose="020F0502020204030204" pitchFamily="34" charset="0"/>
                          <a:cs typeface="Times New Roman" panose="02020603050405020304" pitchFamily="18" charset="0"/>
                        </a:rPr>
                        <a:t> have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dirty="0">
                          <a:effectLst/>
                          <a:latin typeface="Calibri" panose="020F0502020204030204" pitchFamily="34" charset="0"/>
                          <a:ea typeface="Calibri" panose="020F0502020204030204" pitchFamily="34" charset="0"/>
                          <a:cs typeface="Times New Roman" panose="02020603050405020304" pitchFamily="18" charset="0"/>
                        </a:rPr>
                        <a:t> cancel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our</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appointment</a:t>
                      </a:r>
                      <a:r>
                        <a:rPr lang="nl-NL" sz="24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194548335"/>
                  </a:ext>
                </a:extLst>
              </a:tr>
            </a:tbl>
          </a:graphicData>
        </a:graphic>
      </p:graphicFrame>
    </p:spTree>
    <p:extLst>
      <p:ext uri="{BB962C8B-B14F-4D97-AF65-F5344CB8AC3E}">
        <p14:creationId xmlns:p14="http://schemas.microsoft.com/office/powerpoint/2010/main" val="1571776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marL="457200" indent="-457200">
              <a:lnSpc>
                <a:spcPct val="100000"/>
              </a:lnSpc>
              <a:buFont typeface="+mj-lt"/>
              <a:buAutoNum type="arabicPeriod"/>
            </a:pPr>
            <a:endParaRPr lang="nl-NL" sz="2400" dirty="0"/>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Planning a new meeting</a:t>
            </a:r>
          </a:p>
        </p:txBody>
      </p:sp>
      <p:graphicFrame>
        <p:nvGraphicFramePr>
          <p:cNvPr id="3" name="Tabel 2">
            <a:extLst>
              <a:ext uri="{FF2B5EF4-FFF2-40B4-BE49-F238E27FC236}">
                <a16:creationId xmlns:a16="http://schemas.microsoft.com/office/drawing/2014/main" id="{221FC467-5035-D843-B579-300B88B2E281}"/>
              </a:ext>
            </a:extLst>
          </p:cNvPr>
          <p:cNvGraphicFramePr>
            <a:graphicFrameLocks noGrp="1"/>
          </p:cNvGraphicFramePr>
          <p:nvPr>
            <p:extLst>
              <p:ext uri="{D42A27DB-BD31-4B8C-83A1-F6EECF244321}">
                <p14:modId xmlns:p14="http://schemas.microsoft.com/office/powerpoint/2010/main" val="454206180"/>
              </p:ext>
            </p:extLst>
          </p:nvPr>
        </p:nvGraphicFramePr>
        <p:xfrm>
          <a:off x="2254422" y="1247887"/>
          <a:ext cx="8063470" cy="3296920"/>
        </p:xfrm>
        <a:graphic>
          <a:graphicData uri="http://schemas.openxmlformats.org/drawingml/2006/table">
            <a:tbl>
              <a:tblPr firstRow="1" bandRow="1">
                <a:tableStyleId>{5C22544A-7EE6-4342-B048-85BDC9FD1C3A}</a:tableStyleId>
              </a:tblPr>
              <a:tblGrid>
                <a:gridCol w="4031735">
                  <a:extLst>
                    <a:ext uri="{9D8B030D-6E8A-4147-A177-3AD203B41FA5}">
                      <a16:colId xmlns:a16="http://schemas.microsoft.com/office/drawing/2014/main" val="1223978072"/>
                    </a:ext>
                  </a:extLst>
                </a:gridCol>
                <a:gridCol w="4031735">
                  <a:extLst>
                    <a:ext uri="{9D8B030D-6E8A-4147-A177-3AD203B41FA5}">
                      <a16:colId xmlns:a16="http://schemas.microsoft.com/office/drawing/2014/main" val="3751572771"/>
                    </a:ext>
                  </a:extLst>
                </a:gridCol>
              </a:tblGrid>
              <a:tr h="370840">
                <a:tc>
                  <a:txBody>
                    <a:bodyPr/>
                    <a:lstStyle/>
                    <a:p>
                      <a:pPr>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NL</a:t>
                      </a:r>
                    </a:p>
                  </a:txBody>
                  <a:tcPr marL="68580" marR="68580" marT="0" marB="0"/>
                </a:tc>
                <a:tc>
                  <a:txBody>
                    <a:bodyPr/>
                    <a:lstStyle/>
                    <a:p>
                      <a:pPr>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EN</a:t>
                      </a:r>
                    </a:p>
                  </a:txBody>
                  <a:tcPr marL="68580" marR="68580" marT="0" marB="0"/>
                </a:tc>
                <a:extLst>
                  <a:ext uri="{0D108BD9-81ED-4DB2-BD59-A6C34878D82A}">
                    <a16:rowId xmlns:a16="http://schemas.microsoft.com/office/drawing/2014/main" val="3226422701"/>
                  </a:ext>
                </a:extLst>
              </a:tr>
              <a:tr h="37084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Zullen we volgende week afspreken om hierover te praten?</a:t>
                      </a:r>
                    </a:p>
                  </a:txBody>
                  <a:tcPr marL="68580" marR="68580" marT="0" marB="0"/>
                </a:tc>
                <a:tc>
                  <a:txBody>
                    <a:bodyPr/>
                    <a:lstStyle/>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Shall</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we meet up next week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talk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about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this</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3716580352"/>
                  </a:ext>
                </a:extLst>
              </a:tr>
              <a:tr h="370840">
                <a:tc>
                  <a:txBody>
                    <a:bodyPr/>
                    <a:lstStyle/>
                    <a:p>
                      <a:pPr>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Is het goed als we het hier een andere keer over hebben?</a:t>
                      </a:r>
                    </a:p>
                  </a:txBody>
                  <a:tcPr marL="68580" marR="68580" marT="0" marB="0"/>
                </a:tc>
                <a:tc>
                  <a:txBody>
                    <a:bodyPr/>
                    <a:lstStyle/>
                    <a:p>
                      <a:pPr>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Is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it</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alright</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if</a:t>
                      </a:r>
                      <a:r>
                        <a:rPr lang="nl-NL" sz="2400" dirty="0">
                          <a:effectLst/>
                          <a:latin typeface="Calibri" panose="020F0502020204030204" pitchFamily="34" charset="0"/>
                          <a:ea typeface="Calibri" panose="020F0502020204030204" pitchFamily="34" charset="0"/>
                          <a:cs typeface="Times New Roman" panose="02020603050405020304" pitchFamily="18" charset="0"/>
                        </a:rPr>
                        <a:t> we talk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about</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this</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another</a:t>
                      </a:r>
                      <a:r>
                        <a:rPr lang="nl-NL" sz="2400" dirty="0">
                          <a:effectLst/>
                          <a:latin typeface="Calibri" panose="020F0502020204030204" pitchFamily="34" charset="0"/>
                          <a:ea typeface="Calibri" panose="020F0502020204030204" pitchFamily="34" charset="0"/>
                          <a:cs typeface="Times New Roman" panose="02020603050405020304" pitchFamily="18" charset="0"/>
                        </a:rPr>
                        <a:t> time?</a:t>
                      </a:r>
                    </a:p>
                  </a:txBody>
                  <a:tcPr marL="68580" marR="68580" marT="0" marB="0"/>
                </a:tc>
                <a:extLst>
                  <a:ext uri="{0D108BD9-81ED-4DB2-BD59-A6C34878D82A}">
                    <a16:rowId xmlns:a16="http://schemas.microsoft.com/office/drawing/2014/main" val="3932250536"/>
                  </a:ext>
                </a:extLst>
              </a:tr>
              <a:tr h="370840">
                <a:tc>
                  <a:txBody>
                    <a:bodyPr/>
                    <a:lstStyle/>
                    <a:p>
                      <a:pPr>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Ben je volgende week beschikbaar om hierop door te gaan?</a:t>
                      </a:r>
                    </a:p>
                  </a:txBody>
                  <a:tcPr marL="68580" marR="68580" marT="0" marB="0"/>
                </a:tc>
                <a:tc>
                  <a:txBody>
                    <a:bodyPr/>
                    <a:lstStyle/>
                    <a:p>
                      <a:pPr>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Are you free next week to continue this conversation?</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4609840"/>
                  </a:ext>
                </a:extLst>
              </a:tr>
            </a:tbl>
          </a:graphicData>
        </a:graphic>
      </p:graphicFrame>
    </p:spTree>
    <p:extLst>
      <p:ext uri="{BB962C8B-B14F-4D97-AF65-F5344CB8AC3E}">
        <p14:creationId xmlns:p14="http://schemas.microsoft.com/office/powerpoint/2010/main" val="2235040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marL="457200" indent="-457200">
              <a:lnSpc>
                <a:spcPct val="100000"/>
              </a:lnSpc>
              <a:buFont typeface="+mj-lt"/>
              <a:buAutoNum type="arabicPeriod"/>
            </a:pPr>
            <a:endParaRPr lang="nl-NL" sz="2400" dirty="0"/>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err="1"/>
              <a:t>Ending</a:t>
            </a:r>
            <a:r>
              <a:rPr lang="nl-NL" sz="6000" dirty="0"/>
              <a:t> a meeting</a:t>
            </a:r>
          </a:p>
        </p:txBody>
      </p:sp>
      <p:graphicFrame>
        <p:nvGraphicFramePr>
          <p:cNvPr id="3" name="Tabel 2">
            <a:extLst>
              <a:ext uri="{FF2B5EF4-FFF2-40B4-BE49-F238E27FC236}">
                <a16:creationId xmlns:a16="http://schemas.microsoft.com/office/drawing/2014/main" id="{221FC467-5035-D843-B579-300B88B2E281}"/>
              </a:ext>
            </a:extLst>
          </p:cNvPr>
          <p:cNvGraphicFramePr>
            <a:graphicFrameLocks noGrp="1"/>
          </p:cNvGraphicFramePr>
          <p:nvPr>
            <p:extLst>
              <p:ext uri="{D42A27DB-BD31-4B8C-83A1-F6EECF244321}">
                <p14:modId xmlns:p14="http://schemas.microsoft.com/office/powerpoint/2010/main" val="2923865122"/>
              </p:ext>
            </p:extLst>
          </p:nvPr>
        </p:nvGraphicFramePr>
        <p:xfrm>
          <a:off x="2254422" y="1247887"/>
          <a:ext cx="8063470" cy="2204720"/>
        </p:xfrm>
        <a:graphic>
          <a:graphicData uri="http://schemas.openxmlformats.org/drawingml/2006/table">
            <a:tbl>
              <a:tblPr firstRow="1" bandRow="1">
                <a:tableStyleId>{5C22544A-7EE6-4342-B048-85BDC9FD1C3A}</a:tableStyleId>
              </a:tblPr>
              <a:tblGrid>
                <a:gridCol w="4031735">
                  <a:extLst>
                    <a:ext uri="{9D8B030D-6E8A-4147-A177-3AD203B41FA5}">
                      <a16:colId xmlns:a16="http://schemas.microsoft.com/office/drawing/2014/main" val="1223978072"/>
                    </a:ext>
                  </a:extLst>
                </a:gridCol>
                <a:gridCol w="4031735">
                  <a:extLst>
                    <a:ext uri="{9D8B030D-6E8A-4147-A177-3AD203B41FA5}">
                      <a16:colId xmlns:a16="http://schemas.microsoft.com/office/drawing/2014/main" val="3751572771"/>
                    </a:ext>
                  </a:extLst>
                </a:gridCol>
              </a:tblGrid>
              <a:tr h="370840">
                <a:tc>
                  <a:txBody>
                    <a:bodyPr/>
                    <a:lstStyle/>
                    <a:p>
                      <a:pPr>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NL</a:t>
                      </a:r>
                    </a:p>
                  </a:txBody>
                  <a:tcPr marL="68580" marR="68580" marT="0" marB="0"/>
                </a:tc>
                <a:tc>
                  <a:txBody>
                    <a:bodyPr/>
                    <a:lstStyle/>
                    <a:p>
                      <a:pPr>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EN</a:t>
                      </a:r>
                    </a:p>
                  </a:txBody>
                  <a:tcPr marL="68580" marR="68580" marT="0" marB="0"/>
                </a:tc>
                <a:extLst>
                  <a:ext uri="{0D108BD9-81ED-4DB2-BD59-A6C34878D82A}">
                    <a16:rowId xmlns:a16="http://schemas.microsoft.com/office/drawing/2014/main" val="3226422701"/>
                  </a:ext>
                </a:extLst>
              </a:tr>
              <a:tr h="37084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Bedankt voor uw hulp. Dag!</a:t>
                      </a:r>
                    </a:p>
                  </a:txBody>
                  <a:tcPr marL="68580" marR="68580" marT="0" marB="0"/>
                </a:tc>
                <a:tc>
                  <a:txBody>
                    <a:bodyPr/>
                    <a:lstStyle/>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Thanks</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for</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your</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help. Bye!</a:t>
                      </a:r>
                    </a:p>
                  </a:txBody>
                  <a:tcPr marL="68580" marR="68580" marT="0" marB="0"/>
                </a:tc>
                <a:extLst>
                  <a:ext uri="{0D108BD9-81ED-4DB2-BD59-A6C34878D82A}">
                    <a16:rowId xmlns:a16="http://schemas.microsoft.com/office/drawing/2014/main" val="3716580352"/>
                  </a:ext>
                </a:extLst>
              </a:tr>
              <a:tr h="370840">
                <a:tc>
                  <a:txBody>
                    <a:bodyPr/>
                    <a:lstStyle/>
                    <a:p>
                      <a:pPr>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Dan spreek ik u volgende week weer. Dag!</a:t>
                      </a:r>
                    </a:p>
                  </a:txBody>
                  <a:tcPr marL="68580" marR="68580" marT="0" marB="0"/>
                </a:tc>
                <a:tc>
                  <a:txBody>
                    <a:bodyPr/>
                    <a:lstStyle/>
                    <a:p>
                      <a:pPr>
                        <a:spcAft>
                          <a:spcPts val="0"/>
                        </a:spcAft>
                      </a:pPr>
                      <a:r>
                        <a:rPr lang="nl-NL" sz="2400" dirty="0" err="1">
                          <a:effectLst/>
                          <a:latin typeface="Calibri" panose="020F0502020204030204" pitchFamily="34" charset="0"/>
                          <a:ea typeface="Calibri" panose="020F0502020204030204" pitchFamily="34" charset="0"/>
                          <a:cs typeface="Times New Roman" panose="02020603050405020304" pitchFamily="18" charset="0"/>
                        </a:rPr>
                        <a:t>I’ll</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speak</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dirty="0">
                          <a:effectLst/>
                          <a:latin typeface="Calibri" panose="020F0502020204030204" pitchFamily="34" charset="0"/>
                          <a:ea typeface="Calibri" panose="020F0502020204030204" pitchFamily="34" charset="0"/>
                          <a:cs typeface="Times New Roman" panose="02020603050405020304" pitchFamily="18" charset="0"/>
                        </a:rPr>
                        <a:t> next week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then</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Goodbye</a:t>
                      </a:r>
                      <a:r>
                        <a:rPr lang="nl-NL" sz="24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3932250536"/>
                  </a:ext>
                </a:extLst>
              </a:tr>
              <a:tr h="370840">
                <a:tc>
                  <a:txBody>
                    <a:bodyPr/>
                    <a:lstStyle/>
                    <a:p>
                      <a:pPr>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Fijn u weer gesproken te hebben. Dag!</a:t>
                      </a:r>
                    </a:p>
                  </a:txBody>
                  <a:tcPr marL="68580" marR="68580" marT="0" marB="0"/>
                </a:tc>
                <a:tc>
                  <a:txBody>
                    <a:bodyPr/>
                    <a:lstStyle/>
                    <a:p>
                      <a:pPr>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Nice to speak to you again. Goodbye!</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4609840"/>
                  </a:ext>
                </a:extLst>
              </a:tr>
            </a:tbl>
          </a:graphicData>
        </a:graphic>
      </p:graphicFrame>
    </p:spTree>
    <p:extLst>
      <p:ext uri="{BB962C8B-B14F-4D97-AF65-F5344CB8AC3E}">
        <p14:creationId xmlns:p14="http://schemas.microsoft.com/office/powerpoint/2010/main" val="2214783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marL="457200" indent="-457200">
              <a:lnSpc>
                <a:spcPct val="100000"/>
              </a:lnSpc>
              <a:buFont typeface="+mj-lt"/>
              <a:buAutoNum type="arabicPeriod"/>
            </a:pPr>
            <a:endParaRPr lang="nl-NL" sz="2400" dirty="0"/>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err="1"/>
              <a:t>Invitations</a:t>
            </a:r>
            <a:endParaRPr lang="nl-NL" sz="6000" dirty="0"/>
          </a:p>
        </p:txBody>
      </p:sp>
      <p:graphicFrame>
        <p:nvGraphicFramePr>
          <p:cNvPr id="3" name="Tabel 2">
            <a:extLst>
              <a:ext uri="{FF2B5EF4-FFF2-40B4-BE49-F238E27FC236}">
                <a16:creationId xmlns:a16="http://schemas.microsoft.com/office/drawing/2014/main" id="{221FC467-5035-D843-B579-300B88B2E281}"/>
              </a:ext>
            </a:extLst>
          </p:cNvPr>
          <p:cNvGraphicFramePr>
            <a:graphicFrameLocks noGrp="1"/>
          </p:cNvGraphicFramePr>
          <p:nvPr>
            <p:extLst>
              <p:ext uri="{D42A27DB-BD31-4B8C-83A1-F6EECF244321}">
                <p14:modId xmlns:p14="http://schemas.microsoft.com/office/powerpoint/2010/main" val="3106679062"/>
              </p:ext>
            </p:extLst>
          </p:nvPr>
        </p:nvGraphicFramePr>
        <p:xfrm>
          <a:off x="2254422" y="1247887"/>
          <a:ext cx="9237362" cy="2573454"/>
        </p:xfrm>
        <a:graphic>
          <a:graphicData uri="http://schemas.openxmlformats.org/drawingml/2006/table">
            <a:tbl>
              <a:tblPr firstRow="1" bandRow="1">
                <a:tableStyleId>{5C22544A-7EE6-4342-B048-85BDC9FD1C3A}</a:tableStyleId>
              </a:tblPr>
              <a:tblGrid>
                <a:gridCol w="4618681">
                  <a:extLst>
                    <a:ext uri="{9D8B030D-6E8A-4147-A177-3AD203B41FA5}">
                      <a16:colId xmlns:a16="http://schemas.microsoft.com/office/drawing/2014/main" val="1223978072"/>
                    </a:ext>
                  </a:extLst>
                </a:gridCol>
                <a:gridCol w="4618681">
                  <a:extLst>
                    <a:ext uri="{9D8B030D-6E8A-4147-A177-3AD203B41FA5}">
                      <a16:colId xmlns:a16="http://schemas.microsoft.com/office/drawing/2014/main" val="3751572771"/>
                    </a:ext>
                  </a:extLst>
                </a:gridCol>
              </a:tblGrid>
              <a:tr h="370840">
                <a:tc>
                  <a:txBody>
                    <a:bodyPr/>
                    <a:lstStyle/>
                    <a:p>
                      <a:pPr>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NL</a:t>
                      </a:r>
                    </a:p>
                  </a:txBody>
                  <a:tcPr marL="68580" marR="68580" marT="0" marB="0"/>
                </a:tc>
                <a:tc>
                  <a:txBody>
                    <a:bodyPr/>
                    <a:lstStyle/>
                    <a:p>
                      <a:pPr>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EN</a:t>
                      </a:r>
                    </a:p>
                  </a:txBody>
                  <a:tcPr marL="68580" marR="68580" marT="0" marB="0"/>
                </a:tc>
                <a:extLst>
                  <a:ext uri="{0D108BD9-81ED-4DB2-BD59-A6C34878D82A}">
                    <a16:rowId xmlns:a16="http://schemas.microsoft.com/office/drawing/2014/main" val="3226422701"/>
                  </a:ext>
                </a:extLst>
              </a:tr>
              <a:tr h="370840">
                <a:tc>
                  <a:txBody>
                    <a:bodyPr/>
                    <a:lstStyle/>
                    <a:p>
                      <a:pPr>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Ben je vrijdag beschikbaar?</a:t>
                      </a:r>
                    </a:p>
                  </a:txBody>
                  <a:tcPr marL="68580" marR="68580" marT="0" marB="0"/>
                </a:tc>
                <a:tc>
                  <a:txBody>
                    <a:bodyPr/>
                    <a:lstStyle/>
                    <a:p>
                      <a:pPr>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Are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dirty="0">
                          <a:effectLst/>
                          <a:latin typeface="Calibri" panose="020F0502020204030204" pitchFamily="34" charset="0"/>
                          <a:ea typeface="Calibri" panose="020F0502020204030204" pitchFamily="34" charset="0"/>
                          <a:cs typeface="Times New Roman" panose="02020603050405020304" pitchFamily="18" charset="0"/>
                        </a:rPr>
                        <a:t> free on Friday?</a:t>
                      </a:r>
                    </a:p>
                  </a:txBody>
                  <a:tcPr marL="68580" marR="68580" marT="0" marB="0"/>
                </a:tc>
                <a:extLst>
                  <a:ext uri="{0D108BD9-81ED-4DB2-BD59-A6C34878D82A}">
                    <a16:rowId xmlns:a16="http://schemas.microsoft.com/office/drawing/2014/main" val="4184376209"/>
                  </a:ext>
                </a:extLst>
              </a:tr>
              <a:tr h="37084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Zou je het leuk vinden om bij me te komen eten?</a:t>
                      </a:r>
                    </a:p>
                  </a:txBody>
                  <a:tcPr marL="68580" marR="68580" marT="0" marB="0"/>
                </a:tc>
                <a:tc>
                  <a:txBody>
                    <a:bodyPr/>
                    <a:lstStyle/>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Would</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like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come</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my</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house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for</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dinner</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32213984"/>
                  </a:ext>
                </a:extLst>
              </a:tr>
              <a:tr h="640080">
                <a:tc>
                  <a:txBody>
                    <a:bodyPr/>
                    <a:lstStyle/>
                    <a:p>
                      <a:pPr>
                        <a:spcAft>
                          <a:spcPts val="0"/>
                        </a:spcAft>
                      </a:pPr>
                      <a:r>
                        <a:rPr lang="en-US" sz="2400" dirty="0" err="1">
                          <a:effectLst/>
                          <a:latin typeface="Calibri" panose="020F0502020204030204" pitchFamily="34" charset="0"/>
                          <a:ea typeface="Calibri" panose="020F0502020204030204" pitchFamily="34" charset="0"/>
                          <a:cs typeface="Times New Roman" panose="02020603050405020304" pitchFamily="18" charset="0"/>
                        </a:rPr>
                        <a:t>Heb</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je</a:t>
                      </a:r>
                      <a:r>
                        <a:rPr lang="en-US" sz="2400" dirty="0">
                          <a:effectLst/>
                          <a:latin typeface="Calibri" panose="020F0502020204030204" pitchFamily="34" charset="0"/>
                          <a:ea typeface="Calibri" panose="020F0502020204030204" pitchFamily="34" charset="0"/>
                          <a:cs typeface="Times New Roman" panose="02020603050405020304" pitchFamily="18" charset="0"/>
                        </a:rPr>
                        <a:t> zin om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een</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biertje</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te</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doen</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Do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dirty="0">
                          <a:effectLst/>
                          <a:latin typeface="Calibri" panose="020F0502020204030204" pitchFamily="34" charset="0"/>
                          <a:ea typeface="Calibri" panose="020F0502020204030204" pitchFamily="34" charset="0"/>
                          <a:cs typeface="Times New Roman" panose="02020603050405020304" pitchFamily="18" charset="0"/>
                        </a:rPr>
                        <a:t> fancy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going</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for</a:t>
                      </a:r>
                      <a:r>
                        <a:rPr lang="nl-NL" sz="2400" dirty="0">
                          <a:effectLst/>
                          <a:latin typeface="Calibri" panose="020F0502020204030204" pitchFamily="34" charset="0"/>
                          <a:ea typeface="Calibri" panose="020F0502020204030204" pitchFamily="34" charset="0"/>
                          <a:cs typeface="Times New Roman" panose="02020603050405020304" pitchFamily="18" charset="0"/>
                        </a:rPr>
                        <a:t> a pint?</a:t>
                      </a:r>
                    </a:p>
                  </a:txBody>
                  <a:tcPr marL="68580" marR="68580" marT="0" marB="0"/>
                </a:tc>
                <a:extLst>
                  <a:ext uri="{0D108BD9-81ED-4DB2-BD59-A6C34878D82A}">
                    <a16:rowId xmlns:a16="http://schemas.microsoft.com/office/drawing/2014/main" val="4213949817"/>
                  </a:ext>
                </a:extLst>
              </a:tr>
              <a:tr h="460174">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Heb je zin om uit eten te gaan?</a:t>
                      </a:r>
                    </a:p>
                  </a:txBody>
                  <a:tcPr marL="68580" marR="68580" marT="0" marB="0"/>
                </a:tc>
                <a:tc>
                  <a:txBody>
                    <a:bodyPr/>
                    <a:lstStyle/>
                    <a:p>
                      <a:pPr>
                        <a:spcAft>
                          <a:spcPts val="0"/>
                        </a:spcAft>
                      </a:pPr>
                      <a:r>
                        <a:rPr lang="en-US" sz="2400" i="0" dirty="0">
                          <a:effectLst/>
                          <a:latin typeface="Calibri" panose="020F0502020204030204" pitchFamily="34" charset="0"/>
                          <a:ea typeface="Calibri" panose="020F0502020204030204" pitchFamily="34" charset="0"/>
                          <a:cs typeface="Times New Roman" panose="02020603050405020304" pitchFamily="18" charset="0"/>
                        </a:rPr>
                        <a:t>Are you up for dinner?</a:t>
                      </a:r>
                      <a:endParaRPr lang="nl-NL" sz="24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6580352"/>
                  </a:ext>
                </a:extLst>
              </a:tr>
            </a:tbl>
          </a:graphicData>
        </a:graphic>
      </p:graphicFrame>
    </p:spTree>
    <p:extLst>
      <p:ext uri="{BB962C8B-B14F-4D97-AF65-F5344CB8AC3E}">
        <p14:creationId xmlns:p14="http://schemas.microsoft.com/office/powerpoint/2010/main" val="3435193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marL="457200" indent="-457200">
              <a:lnSpc>
                <a:spcPct val="100000"/>
              </a:lnSpc>
              <a:buFont typeface="+mj-lt"/>
              <a:buAutoNum type="arabicPeriod"/>
            </a:pPr>
            <a:endParaRPr lang="nl-NL" sz="2400" dirty="0"/>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err="1"/>
              <a:t>Accepting</a:t>
            </a:r>
            <a:r>
              <a:rPr lang="nl-NL" sz="6000" dirty="0"/>
              <a:t>/</a:t>
            </a:r>
            <a:r>
              <a:rPr lang="nl-NL" sz="6000" dirty="0" err="1"/>
              <a:t>declining</a:t>
            </a:r>
            <a:r>
              <a:rPr lang="nl-NL" sz="6000" dirty="0"/>
              <a:t> </a:t>
            </a:r>
            <a:r>
              <a:rPr lang="nl-NL" sz="6000" dirty="0" err="1"/>
              <a:t>Invitations</a:t>
            </a:r>
            <a:endParaRPr lang="nl-NL" sz="6000" dirty="0"/>
          </a:p>
        </p:txBody>
      </p:sp>
      <p:graphicFrame>
        <p:nvGraphicFramePr>
          <p:cNvPr id="3" name="Tabel 2">
            <a:extLst>
              <a:ext uri="{FF2B5EF4-FFF2-40B4-BE49-F238E27FC236}">
                <a16:creationId xmlns:a16="http://schemas.microsoft.com/office/drawing/2014/main" id="{221FC467-5035-D843-B579-300B88B2E281}"/>
              </a:ext>
            </a:extLst>
          </p:cNvPr>
          <p:cNvGraphicFramePr>
            <a:graphicFrameLocks noGrp="1"/>
          </p:cNvGraphicFramePr>
          <p:nvPr>
            <p:extLst>
              <p:ext uri="{D42A27DB-BD31-4B8C-83A1-F6EECF244321}">
                <p14:modId xmlns:p14="http://schemas.microsoft.com/office/powerpoint/2010/main" val="890798855"/>
              </p:ext>
            </p:extLst>
          </p:nvPr>
        </p:nvGraphicFramePr>
        <p:xfrm>
          <a:off x="2254422" y="1247887"/>
          <a:ext cx="9237362" cy="3667760"/>
        </p:xfrm>
        <a:graphic>
          <a:graphicData uri="http://schemas.openxmlformats.org/drawingml/2006/table">
            <a:tbl>
              <a:tblPr firstRow="1" bandRow="1">
                <a:tableStyleId>{5C22544A-7EE6-4342-B048-85BDC9FD1C3A}</a:tableStyleId>
              </a:tblPr>
              <a:tblGrid>
                <a:gridCol w="4618681">
                  <a:extLst>
                    <a:ext uri="{9D8B030D-6E8A-4147-A177-3AD203B41FA5}">
                      <a16:colId xmlns:a16="http://schemas.microsoft.com/office/drawing/2014/main" val="1223978072"/>
                    </a:ext>
                  </a:extLst>
                </a:gridCol>
                <a:gridCol w="4618681">
                  <a:extLst>
                    <a:ext uri="{9D8B030D-6E8A-4147-A177-3AD203B41FA5}">
                      <a16:colId xmlns:a16="http://schemas.microsoft.com/office/drawing/2014/main" val="3751572771"/>
                    </a:ext>
                  </a:extLst>
                </a:gridCol>
              </a:tblGrid>
              <a:tr h="370840">
                <a:tc>
                  <a:txBody>
                    <a:bodyPr/>
                    <a:lstStyle/>
                    <a:p>
                      <a:pPr>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NL</a:t>
                      </a:r>
                    </a:p>
                  </a:txBody>
                  <a:tcPr marL="68580" marR="68580" marT="0" marB="0"/>
                </a:tc>
                <a:tc>
                  <a:txBody>
                    <a:bodyPr/>
                    <a:lstStyle/>
                    <a:p>
                      <a:pPr>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EN</a:t>
                      </a:r>
                    </a:p>
                  </a:txBody>
                  <a:tcPr marL="68580" marR="68580" marT="0" marB="0"/>
                </a:tc>
                <a:extLst>
                  <a:ext uri="{0D108BD9-81ED-4DB2-BD59-A6C34878D82A}">
                    <a16:rowId xmlns:a16="http://schemas.microsoft.com/office/drawing/2014/main" val="3226422701"/>
                  </a:ext>
                </a:extLst>
              </a:tr>
              <a:tr h="370840">
                <a:tc>
                  <a:txBody>
                    <a:bodyPr/>
                    <a:lstStyle/>
                    <a:p>
                      <a:pPr>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Ja, ik zou dolgraag een biertje willen!</a:t>
                      </a:r>
                    </a:p>
                  </a:txBody>
                  <a:tcPr marL="68580" marR="68580" marT="0" marB="0"/>
                </a:tc>
                <a:tc>
                  <a:txBody>
                    <a:bodyPr/>
                    <a:lstStyle/>
                    <a:p>
                      <a:pPr>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Yes,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I’d</a:t>
                      </a:r>
                      <a:r>
                        <a:rPr lang="nl-NL" sz="2400" dirty="0">
                          <a:effectLst/>
                          <a:latin typeface="Calibri" panose="020F0502020204030204" pitchFamily="34" charset="0"/>
                          <a:ea typeface="Calibri" panose="020F0502020204030204" pitchFamily="34" charset="0"/>
                          <a:cs typeface="Times New Roman" panose="02020603050405020304" pitchFamily="18" charset="0"/>
                        </a:rPr>
                        <a:t> love a pint!</a:t>
                      </a:r>
                    </a:p>
                  </a:txBody>
                  <a:tcPr marL="68580" marR="68580" marT="0" marB="0"/>
                </a:tc>
                <a:extLst>
                  <a:ext uri="{0D108BD9-81ED-4DB2-BD59-A6C34878D82A}">
                    <a16:rowId xmlns:a16="http://schemas.microsoft.com/office/drawing/2014/main" val="4184376209"/>
                  </a:ext>
                </a:extLst>
              </a:tr>
              <a:tr h="37084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Klinkt goed!</a:t>
                      </a:r>
                    </a:p>
                  </a:txBody>
                  <a:tcPr marL="68580" marR="68580" marT="0" marB="0"/>
                </a:tc>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Sounds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great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32213984"/>
                  </a:ext>
                </a:extLst>
              </a:tr>
              <a:tr h="640080">
                <a:tc>
                  <a:txBody>
                    <a:bodyPr/>
                    <a:lstStyle/>
                    <a:p>
                      <a:pPr>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Ja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graag</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Yes, I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would</a:t>
                      </a:r>
                      <a:r>
                        <a:rPr lang="nl-NL" sz="2400" dirty="0">
                          <a:effectLst/>
                          <a:latin typeface="Calibri" panose="020F0502020204030204" pitchFamily="34" charset="0"/>
                          <a:ea typeface="Calibri" panose="020F0502020204030204" pitchFamily="34" charset="0"/>
                          <a:cs typeface="Times New Roman" panose="02020603050405020304" pitchFamily="18" charset="0"/>
                        </a:rPr>
                        <a:t> love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nl-NL" sz="2400" dirty="0" err="1">
                          <a:effectLst/>
                          <a:latin typeface="Calibri" panose="020F0502020204030204" pitchFamily="34" charset="0"/>
                          <a:ea typeface="Calibri" panose="020F0502020204030204" pitchFamily="34" charset="0"/>
                          <a:cs typeface="Times New Roman" panose="02020603050405020304" pitchFamily="18" charset="0"/>
                        </a:rPr>
                        <a:t>That</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would</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be</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lovely</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13949817"/>
                  </a:ext>
                </a:extLst>
              </a:tr>
              <a:tr h="460174">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Ik zou wel willen, maar ik heb al met een vriend afgesproken.</a:t>
                      </a:r>
                    </a:p>
                  </a:txBody>
                  <a:tcPr marL="68580" marR="68580" marT="0" marB="0"/>
                </a:tc>
                <a:tc>
                  <a:txBody>
                    <a:bodyPr/>
                    <a:lstStyle/>
                    <a:p>
                      <a:pPr>
                        <a:spcAft>
                          <a:spcPts val="0"/>
                        </a:spcAft>
                      </a:pPr>
                      <a:r>
                        <a:rPr lang="en-US" sz="2400" i="0" dirty="0">
                          <a:effectLst/>
                          <a:latin typeface="Calibri" panose="020F0502020204030204" pitchFamily="34" charset="0"/>
                          <a:ea typeface="Calibri" panose="020F0502020204030204" pitchFamily="34" charset="0"/>
                          <a:cs typeface="Times New Roman" panose="02020603050405020304" pitchFamily="18" charset="0"/>
                        </a:rPr>
                        <a:t>I’d like to, but I’m meeting a friend.</a:t>
                      </a:r>
                      <a:endParaRPr lang="nl-NL" sz="24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6580352"/>
                  </a:ext>
                </a:extLst>
              </a:tr>
              <a:tr h="370840">
                <a:tc>
                  <a:txBody>
                    <a:bodyPr/>
                    <a:lstStyle/>
                    <a:p>
                      <a:pPr>
                        <a:spcAft>
                          <a:spcPts val="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Dat zou ik leuk vinden, maar ik heb een druk weekend voor de boeg.</a:t>
                      </a:r>
                    </a:p>
                  </a:txBody>
                  <a:tcPr marL="68580" marR="68580" marT="0" marB="0"/>
                </a:tc>
                <a:tc>
                  <a:txBody>
                    <a:bodyPr/>
                    <a:lstStyle/>
                    <a:p>
                      <a:pPr>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I’d love to but I’m really busy this weekend.</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2250536"/>
                  </a:ext>
                </a:extLst>
              </a:tr>
            </a:tbl>
          </a:graphicData>
        </a:graphic>
      </p:graphicFrame>
    </p:spTree>
    <p:extLst>
      <p:ext uri="{BB962C8B-B14F-4D97-AF65-F5344CB8AC3E}">
        <p14:creationId xmlns:p14="http://schemas.microsoft.com/office/powerpoint/2010/main" val="3379047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0584D-4850-C64C-A392-140E07450BFC}"/>
              </a:ext>
            </a:extLst>
          </p:cNvPr>
          <p:cNvSpPr>
            <a:spLocks noGrp="1"/>
          </p:cNvSpPr>
          <p:nvPr>
            <p:ph type="title"/>
          </p:nvPr>
        </p:nvSpPr>
        <p:spPr/>
        <p:txBody>
          <a:bodyPr>
            <a:normAutofit/>
          </a:bodyPr>
          <a:lstStyle/>
          <a:p>
            <a:r>
              <a:rPr lang="nl-NL" dirty="0"/>
              <a:t>Language </a:t>
            </a:r>
            <a:r>
              <a:rPr lang="nl-NL" dirty="0" err="1"/>
              <a:t>practice</a:t>
            </a:r>
            <a:endParaRPr lang="nl-NL" dirty="0"/>
          </a:p>
        </p:txBody>
      </p:sp>
    </p:spTree>
    <p:extLst>
      <p:ext uri="{BB962C8B-B14F-4D97-AF65-F5344CB8AC3E}">
        <p14:creationId xmlns:p14="http://schemas.microsoft.com/office/powerpoint/2010/main" val="1573176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marL="457200" indent="-457200">
              <a:lnSpc>
                <a:spcPct val="100000"/>
              </a:lnSpc>
              <a:buFont typeface="+mj-lt"/>
              <a:buAutoNum type="arabicPeriod"/>
            </a:pPr>
            <a:endParaRPr lang="nl-NL" sz="2400" dirty="0"/>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Meeting </a:t>
            </a:r>
            <a:r>
              <a:rPr lang="nl-NL" sz="6000" dirty="0" err="1"/>
              <a:t>people</a:t>
            </a:r>
            <a:endParaRPr lang="nl-NL" sz="6000" dirty="0"/>
          </a:p>
        </p:txBody>
      </p:sp>
      <p:graphicFrame>
        <p:nvGraphicFramePr>
          <p:cNvPr id="3" name="Tabel 2">
            <a:extLst>
              <a:ext uri="{FF2B5EF4-FFF2-40B4-BE49-F238E27FC236}">
                <a16:creationId xmlns:a16="http://schemas.microsoft.com/office/drawing/2014/main" id="{221FC467-5035-D843-B579-300B88B2E281}"/>
              </a:ext>
            </a:extLst>
          </p:cNvPr>
          <p:cNvGraphicFramePr>
            <a:graphicFrameLocks noGrp="1"/>
          </p:cNvGraphicFramePr>
          <p:nvPr>
            <p:extLst>
              <p:ext uri="{D42A27DB-BD31-4B8C-83A1-F6EECF244321}">
                <p14:modId xmlns:p14="http://schemas.microsoft.com/office/powerpoint/2010/main" val="2789299670"/>
              </p:ext>
            </p:extLst>
          </p:nvPr>
        </p:nvGraphicFramePr>
        <p:xfrm>
          <a:off x="2254422" y="1247887"/>
          <a:ext cx="9237362" cy="4699000"/>
        </p:xfrm>
        <a:graphic>
          <a:graphicData uri="http://schemas.openxmlformats.org/drawingml/2006/table">
            <a:tbl>
              <a:tblPr firstRow="1" bandRow="1">
                <a:tableStyleId>{5C22544A-7EE6-4342-B048-85BDC9FD1C3A}</a:tableStyleId>
              </a:tblPr>
              <a:tblGrid>
                <a:gridCol w="4739502">
                  <a:extLst>
                    <a:ext uri="{9D8B030D-6E8A-4147-A177-3AD203B41FA5}">
                      <a16:colId xmlns:a16="http://schemas.microsoft.com/office/drawing/2014/main" val="1223978072"/>
                    </a:ext>
                  </a:extLst>
                </a:gridCol>
                <a:gridCol w="4497860">
                  <a:extLst>
                    <a:ext uri="{9D8B030D-6E8A-4147-A177-3AD203B41FA5}">
                      <a16:colId xmlns:a16="http://schemas.microsoft.com/office/drawing/2014/main" val="3751572771"/>
                    </a:ext>
                  </a:extLst>
                </a:gridCol>
              </a:tblGrid>
              <a:tr h="370840">
                <a:tc>
                  <a:txBody>
                    <a:bodyPr/>
                    <a:lstStyle/>
                    <a:p>
                      <a:pPr>
                        <a:spcAft>
                          <a:spcPts val="0"/>
                        </a:spcAft>
                      </a:pPr>
                      <a:r>
                        <a:rPr lang="nl-NL" sz="2000" i="0" dirty="0">
                          <a:effectLst/>
                          <a:latin typeface="Calibri" panose="020F0502020204030204" pitchFamily="34" charset="0"/>
                          <a:ea typeface="Calibri" panose="020F0502020204030204" pitchFamily="34" charset="0"/>
                          <a:cs typeface="Times New Roman" panose="02020603050405020304" pitchFamily="18" charset="0"/>
                        </a:rPr>
                        <a:t>A</a:t>
                      </a:r>
                    </a:p>
                  </a:txBody>
                  <a:tcPr marL="68580" marR="68580" marT="0" marB="0"/>
                </a:tc>
                <a:tc>
                  <a:txBody>
                    <a:bodyPr/>
                    <a:lstStyle/>
                    <a:p>
                      <a:pPr>
                        <a:spcAft>
                          <a:spcPts val="0"/>
                        </a:spcAft>
                      </a:pPr>
                      <a:r>
                        <a:rPr lang="nl-NL" sz="2000" i="1" dirty="0">
                          <a:effectLst/>
                          <a:latin typeface="Calibri" panose="020F0502020204030204" pitchFamily="34" charset="0"/>
                          <a:ea typeface="Calibri" panose="020F0502020204030204" pitchFamily="34" charset="0"/>
                          <a:cs typeface="Times New Roman" panose="02020603050405020304" pitchFamily="18" charset="0"/>
                        </a:rPr>
                        <a:t>B</a:t>
                      </a:r>
                    </a:p>
                  </a:txBody>
                  <a:tcPr marL="68580" marR="68580" marT="0" marB="0"/>
                </a:tc>
                <a:extLst>
                  <a:ext uri="{0D108BD9-81ED-4DB2-BD59-A6C34878D82A}">
                    <a16:rowId xmlns:a16="http://schemas.microsoft.com/office/drawing/2014/main" val="3226422701"/>
                  </a:ext>
                </a:extLst>
              </a:tr>
              <a:tr h="37084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Goedemorgen</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Goedemorgen</a:t>
                      </a:r>
                    </a:p>
                  </a:txBody>
                  <a:tcPr marL="68580" marR="68580" marT="0" marB="0"/>
                </a:tc>
                <a:extLst>
                  <a:ext uri="{0D108BD9-81ED-4DB2-BD59-A6C34878D82A}">
                    <a16:rowId xmlns:a16="http://schemas.microsoft.com/office/drawing/2014/main" val="4184376209"/>
                  </a:ext>
                </a:extLst>
              </a:tr>
              <a:tr h="5622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2400" i="0" dirty="0">
                          <a:effectLst/>
                          <a:latin typeface="Calibri" panose="020F0502020204030204" pitchFamily="34" charset="0"/>
                          <a:ea typeface="Calibri" panose="020F0502020204030204" pitchFamily="34" charset="0"/>
                          <a:cs typeface="Times New Roman" panose="02020603050405020304" pitchFamily="18" charset="0"/>
                        </a:rPr>
                        <a:t>Het weer is prachtig, niet?</a:t>
                      </a:r>
                    </a:p>
                    <a:p>
                      <a:pPr>
                        <a:spcAft>
                          <a:spcPts val="0"/>
                        </a:spcAft>
                      </a:pPr>
                      <a:endParaRPr lang="nl-NL" sz="24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Ja het is prachtig vandaag</a:t>
                      </a:r>
                    </a:p>
                  </a:txBody>
                  <a:tcPr marL="68580" marR="68580" marT="0" marB="0"/>
                </a:tc>
                <a:extLst>
                  <a:ext uri="{0D108BD9-81ED-4DB2-BD59-A6C34878D82A}">
                    <a16:rowId xmlns:a16="http://schemas.microsoft.com/office/drawing/2014/main" val="432213984"/>
                  </a:ext>
                </a:extLst>
              </a:tr>
              <a:tr h="64008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Waar kom je vandaan?</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Ik kom uit Frankrijk</a:t>
                      </a:r>
                    </a:p>
                  </a:txBody>
                  <a:tcPr marL="68580" marR="68580" marT="0" marB="0"/>
                </a:tc>
                <a:extLst>
                  <a:ext uri="{0D108BD9-81ED-4DB2-BD59-A6C34878D82A}">
                    <a16:rowId xmlns:a16="http://schemas.microsoft.com/office/drawing/2014/main" val="4213949817"/>
                  </a:ext>
                </a:extLst>
              </a:tr>
              <a:tr h="37084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Heb je het naar je zin in Nederland</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Ja ik heb het enorm naar mijn zin</a:t>
                      </a:r>
                    </a:p>
                  </a:txBody>
                  <a:tcPr marL="68580" marR="68580" marT="0" marB="0"/>
                </a:tc>
                <a:extLst>
                  <a:ext uri="{0D108BD9-81ED-4DB2-BD59-A6C34878D82A}">
                    <a16:rowId xmlns:a16="http://schemas.microsoft.com/office/drawing/2014/main" val="3716580352"/>
                  </a:ext>
                </a:extLst>
              </a:tr>
              <a:tr h="37084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Wat voor werk doe je?</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Ik werk in een supermarkt</a:t>
                      </a:r>
                    </a:p>
                  </a:txBody>
                  <a:tcPr marL="68580" marR="68580" marT="0" marB="0"/>
                </a:tc>
                <a:extLst>
                  <a:ext uri="{0D108BD9-81ED-4DB2-BD59-A6C34878D82A}">
                    <a16:rowId xmlns:a16="http://schemas.microsoft.com/office/drawing/2014/main" val="3932250536"/>
                  </a:ext>
                </a:extLst>
              </a:tr>
              <a:tr h="37084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Hoe lang werk je er al?</a:t>
                      </a:r>
                    </a:p>
                  </a:txBody>
                  <a:tcPr marL="68580" marR="68580" marT="0" marB="0"/>
                </a:tc>
                <a:tc>
                  <a:txBody>
                    <a:bodyPr/>
                    <a:lstStyle/>
                    <a:p>
                      <a:pPr>
                        <a:spcAft>
                          <a:spcPts val="0"/>
                        </a:spcAft>
                      </a:pPr>
                      <a:r>
                        <a:rPr lang="en-US" sz="2400" i="1" dirty="0" err="1">
                          <a:effectLst/>
                          <a:latin typeface="Calibri" panose="020F0502020204030204" pitchFamily="34" charset="0"/>
                          <a:ea typeface="Calibri" panose="020F0502020204030204" pitchFamily="34" charset="0"/>
                          <a:cs typeface="Times New Roman" panose="02020603050405020304" pitchFamily="18" charset="0"/>
                        </a:rPr>
                        <a:t>Ik</a:t>
                      </a:r>
                      <a:r>
                        <a:rPr lang="en-US" sz="2400" i="1" dirty="0">
                          <a:effectLst/>
                          <a:latin typeface="Calibri" panose="020F0502020204030204" pitchFamily="34" charset="0"/>
                          <a:ea typeface="Calibri" panose="020F0502020204030204" pitchFamily="34" charset="0"/>
                          <a:cs typeface="Times New Roman" panose="02020603050405020304" pitchFamily="18" charset="0"/>
                        </a:rPr>
                        <a:t> </a:t>
                      </a:r>
                      <a:r>
                        <a:rPr lang="en-US" sz="2400" i="1" dirty="0" err="1">
                          <a:effectLst/>
                          <a:latin typeface="Calibri" panose="020F0502020204030204" pitchFamily="34" charset="0"/>
                          <a:ea typeface="Calibri" panose="020F0502020204030204" pitchFamily="34" charset="0"/>
                          <a:cs typeface="Times New Roman" panose="02020603050405020304" pitchFamily="18" charset="0"/>
                        </a:rPr>
                        <a:t>werk</a:t>
                      </a:r>
                      <a:r>
                        <a:rPr lang="en-US" sz="2400" i="1" dirty="0">
                          <a:effectLst/>
                          <a:latin typeface="Calibri" panose="020F0502020204030204" pitchFamily="34" charset="0"/>
                          <a:ea typeface="Calibri" panose="020F0502020204030204" pitchFamily="34" charset="0"/>
                          <a:cs typeface="Times New Roman" panose="02020603050405020304" pitchFamily="18" charset="0"/>
                        </a:rPr>
                        <a:t> </a:t>
                      </a:r>
                      <a:r>
                        <a:rPr lang="en-US" sz="2400" i="1" dirty="0" err="1">
                          <a:effectLst/>
                          <a:latin typeface="Calibri" panose="020F0502020204030204" pitchFamily="34" charset="0"/>
                          <a:ea typeface="Calibri" panose="020F0502020204030204" pitchFamily="34" charset="0"/>
                          <a:cs typeface="Times New Roman" panose="02020603050405020304" pitchFamily="18" charset="0"/>
                        </a:rPr>
                        <a:t>hier</a:t>
                      </a:r>
                      <a:r>
                        <a:rPr lang="en-US" sz="2400" i="1" dirty="0">
                          <a:effectLst/>
                          <a:latin typeface="Calibri" panose="020F0502020204030204" pitchFamily="34" charset="0"/>
                          <a:ea typeface="Calibri" panose="020F0502020204030204" pitchFamily="34" charset="0"/>
                          <a:cs typeface="Times New Roman" panose="02020603050405020304" pitchFamily="18" charset="0"/>
                        </a:rPr>
                        <a:t> al 2 </a:t>
                      </a:r>
                      <a:r>
                        <a:rPr lang="en-US" sz="2400" i="1" dirty="0" err="1">
                          <a:effectLst/>
                          <a:latin typeface="Calibri" panose="020F0502020204030204" pitchFamily="34" charset="0"/>
                          <a:ea typeface="Calibri" panose="020F0502020204030204" pitchFamily="34" charset="0"/>
                          <a:cs typeface="Times New Roman" panose="02020603050405020304" pitchFamily="18" charset="0"/>
                        </a:rPr>
                        <a:t>jaar</a:t>
                      </a:r>
                      <a:endParaRPr lang="nl-NL"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4609840"/>
                  </a:ext>
                </a:extLst>
              </a:tr>
              <a:tr h="37084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Op welke afdeling werk je?</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Vakken vullen (stock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shelves</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970864009"/>
                  </a:ext>
                </a:extLst>
              </a:tr>
              <a:tr h="37084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Zin om een biertje te doen?</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Nu? Ik moet nu gaan werken.</a:t>
                      </a:r>
                    </a:p>
                  </a:txBody>
                  <a:tcPr marL="68580" marR="68580" marT="0" marB="0"/>
                </a:tc>
                <a:extLst>
                  <a:ext uri="{0D108BD9-81ED-4DB2-BD59-A6C34878D82A}">
                    <a16:rowId xmlns:a16="http://schemas.microsoft.com/office/drawing/2014/main" val="3127882238"/>
                  </a:ext>
                </a:extLst>
              </a:tr>
              <a:tr h="37084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Heb je vrijdag tijd?</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Nee, helaas. Ik heb het erg druk dit weekend.</a:t>
                      </a:r>
                    </a:p>
                  </a:txBody>
                  <a:tcPr marL="68580" marR="68580" marT="0" marB="0"/>
                </a:tc>
                <a:extLst>
                  <a:ext uri="{0D108BD9-81ED-4DB2-BD59-A6C34878D82A}">
                    <a16:rowId xmlns:a16="http://schemas.microsoft.com/office/drawing/2014/main" val="2849687704"/>
                  </a:ext>
                </a:extLst>
              </a:tr>
            </a:tbl>
          </a:graphicData>
        </a:graphic>
      </p:graphicFrame>
    </p:spTree>
    <p:extLst>
      <p:ext uri="{BB962C8B-B14F-4D97-AF65-F5344CB8AC3E}">
        <p14:creationId xmlns:p14="http://schemas.microsoft.com/office/powerpoint/2010/main" val="2694100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0584D-4850-C64C-A392-140E07450BFC}"/>
              </a:ext>
            </a:extLst>
          </p:cNvPr>
          <p:cNvSpPr>
            <a:spLocks noGrp="1"/>
          </p:cNvSpPr>
          <p:nvPr>
            <p:ph type="title"/>
          </p:nvPr>
        </p:nvSpPr>
        <p:spPr/>
        <p:txBody>
          <a:bodyPr>
            <a:normAutofit/>
          </a:bodyPr>
          <a:lstStyle/>
          <a:p>
            <a:r>
              <a:rPr lang="nl-NL" dirty="0"/>
              <a:t>A bit of </a:t>
            </a:r>
            <a:r>
              <a:rPr lang="nl-NL" dirty="0" err="1"/>
              <a:t>grammar</a:t>
            </a:r>
            <a:endParaRPr lang="nl-NL" sz="6000" dirty="0"/>
          </a:p>
        </p:txBody>
      </p:sp>
    </p:spTree>
    <p:extLst>
      <p:ext uri="{BB962C8B-B14F-4D97-AF65-F5344CB8AC3E}">
        <p14:creationId xmlns:p14="http://schemas.microsoft.com/office/powerpoint/2010/main" val="28782549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a:lnSpc>
                <a:spcPct val="100000"/>
              </a:lnSpc>
            </a:pPr>
            <a:r>
              <a:rPr lang="nl-NL" sz="2400" dirty="0"/>
              <a:t>Q&amp;A </a:t>
            </a:r>
            <a:r>
              <a:rPr lang="nl-NL" sz="2400" dirty="0" err="1"/>
              <a:t>with</a:t>
            </a:r>
            <a:r>
              <a:rPr lang="nl-NL" sz="2400" dirty="0"/>
              <a:t> </a:t>
            </a:r>
            <a:r>
              <a:rPr lang="nl-NL" sz="2400" dirty="0" err="1"/>
              <a:t>your</a:t>
            </a:r>
            <a:r>
              <a:rPr lang="nl-NL" sz="2400" dirty="0"/>
              <a:t> </a:t>
            </a:r>
            <a:r>
              <a:rPr lang="nl-NL" sz="2400" dirty="0" err="1"/>
              <a:t>conversation</a:t>
            </a:r>
            <a:r>
              <a:rPr lang="nl-NL" sz="2400" dirty="0"/>
              <a:t> partner</a:t>
            </a:r>
          </a:p>
          <a:p>
            <a:pPr marL="342900" indent="-342900">
              <a:lnSpc>
                <a:spcPct val="100000"/>
              </a:lnSpc>
              <a:buFont typeface="Arial" panose="020B0604020202020204" pitchFamily="34" charset="0"/>
              <a:buChar char="•"/>
            </a:pPr>
            <a:r>
              <a:rPr lang="nl-NL" sz="2400" dirty="0"/>
              <a:t>Vraag wat zijn/haar hobby’s/sport zijn</a:t>
            </a:r>
          </a:p>
          <a:p>
            <a:pPr marL="342900" indent="-342900">
              <a:lnSpc>
                <a:spcPct val="100000"/>
              </a:lnSpc>
              <a:buFont typeface="Arial" panose="020B0604020202020204" pitchFamily="34" charset="0"/>
              <a:buChar char="•"/>
            </a:pPr>
            <a:r>
              <a:rPr lang="nl-NL" sz="2400" dirty="0"/>
              <a:t>Vraag waar en wanneer hij/zij de hobby’s/sport doet</a:t>
            </a:r>
          </a:p>
          <a:p>
            <a:pPr marL="342900" indent="-342900">
              <a:lnSpc>
                <a:spcPct val="100000"/>
              </a:lnSpc>
              <a:buFont typeface="Arial" panose="020B0604020202020204" pitchFamily="34" charset="0"/>
              <a:buChar char="•"/>
            </a:pPr>
            <a:r>
              <a:rPr lang="nl-NL" sz="2400" dirty="0"/>
              <a:t>Vraag waarom hij/zij hiervoor heeft gekozen</a:t>
            </a:r>
          </a:p>
          <a:p>
            <a:pPr marL="342900" indent="-342900">
              <a:lnSpc>
                <a:spcPct val="100000"/>
              </a:lnSpc>
              <a:buFont typeface="Arial" panose="020B0604020202020204" pitchFamily="34" charset="0"/>
              <a:buChar char="•"/>
            </a:pPr>
            <a:r>
              <a:rPr lang="nl-NL" sz="2400" dirty="0"/>
              <a:t>Vraag hoe lang hij/zij de hobby/sport al doet.</a:t>
            </a:r>
          </a:p>
          <a:p>
            <a:pPr marL="342900" indent="-342900">
              <a:lnSpc>
                <a:spcPct val="100000"/>
              </a:lnSpc>
              <a:buFont typeface="Arial" panose="020B0604020202020204" pitchFamily="34" charset="0"/>
              <a:buChar char="•"/>
            </a:pPr>
            <a:r>
              <a:rPr lang="nl-NL" sz="2400" dirty="0"/>
              <a:t>Vraag om een leuke anekdote over de hobby/sport.</a:t>
            </a: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err="1"/>
              <a:t>Conversation</a:t>
            </a:r>
            <a:r>
              <a:rPr lang="nl-NL" sz="6000" dirty="0"/>
              <a:t> </a:t>
            </a:r>
            <a:r>
              <a:rPr lang="nl-NL" sz="6000" dirty="0" err="1"/>
              <a:t>about</a:t>
            </a:r>
            <a:r>
              <a:rPr lang="nl-NL" sz="6000" dirty="0"/>
              <a:t> </a:t>
            </a:r>
            <a:r>
              <a:rPr lang="nl-NL" sz="6000" dirty="0" err="1"/>
              <a:t>hobbies</a:t>
            </a:r>
            <a:endParaRPr lang="nl-NL" sz="6000" dirty="0"/>
          </a:p>
        </p:txBody>
      </p:sp>
    </p:spTree>
    <p:extLst>
      <p:ext uri="{BB962C8B-B14F-4D97-AF65-F5344CB8AC3E}">
        <p14:creationId xmlns:p14="http://schemas.microsoft.com/office/powerpoint/2010/main" val="4051666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0584D-4850-C64C-A392-140E07450BFC}"/>
              </a:ext>
            </a:extLst>
          </p:cNvPr>
          <p:cNvSpPr>
            <a:spLocks noGrp="1"/>
          </p:cNvSpPr>
          <p:nvPr>
            <p:ph type="title"/>
          </p:nvPr>
        </p:nvSpPr>
        <p:spPr/>
        <p:txBody>
          <a:bodyPr>
            <a:normAutofit/>
          </a:bodyPr>
          <a:lstStyle/>
          <a:p>
            <a:r>
              <a:rPr lang="nl-NL" dirty="0"/>
              <a:t>Complimenten en beledigingen</a:t>
            </a:r>
          </a:p>
        </p:txBody>
      </p:sp>
    </p:spTree>
    <p:extLst>
      <p:ext uri="{BB962C8B-B14F-4D97-AF65-F5344CB8AC3E}">
        <p14:creationId xmlns:p14="http://schemas.microsoft.com/office/powerpoint/2010/main" val="10562445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marL="457200" indent="-457200">
              <a:lnSpc>
                <a:spcPct val="100000"/>
              </a:lnSpc>
              <a:buFont typeface="+mj-lt"/>
              <a:buAutoNum type="arabicPeriod"/>
            </a:pPr>
            <a:endParaRPr lang="nl-NL" sz="2400" dirty="0"/>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Complimenten geven en krijgen</a:t>
            </a:r>
          </a:p>
        </p:txBody>
      </p:sp>
      <p:graphicFrame>
        <p:nvGraphicFramePr>
          <p:cNvPr id="3" name="Tabel 2">
            <a:extLst>
              <a:ext uri="{FF2B5EF4-FFF2-40B4-BE49-F238E27FC236}">
                <a16:creationId xmlns:a16="http://schemas.microsoft.com/office/drawing/2014/main" id="{221FC467-5035-D843-B579-300B88B2E281}"/>
              </a:ext>
            </a:extLst>
          </p:cNvPr>
          <p:cNvGraphicFramePr>
            <a:graphicFrameLocks noGrp="1"/>
          </p:cNvGraphicFramePr>
          <p:nvPr>
            <p:extLst/>
          </p:nvPr>
        </p:nvGraphicFramePr>
        <p:xfrm>
          <a:off x="2254422" y="1247886"/>
          <a:ext cx="9237362" cy="5443093"/>
        </p:xfrm>
        <a:graphic>
          <a:graphicData uri="http://schemas.openxmlformats.org/drawingml/2006/table">
            <a:tbl>
              <a:tblPr firstRow="1" bandRow="1">
                <a:tableStyleId>{5C22544A-7EE6-4342-B048-85BDC9FD1C3A}</a:tableStyleId>
              </a:tblPr>
              <a:tblGrid>
                <a:gridCol w="4739502">
                  <a:extLst>
                    <a:ext uri="{9D8B030D-6E8A-4147-A177-3AD203B41FA5}">
                      <a16:colId xmlns:a16="http://schemas.microsoft.com/office/drawing/2014/main" val="1223978072"/>
                    </a:ext>
                  </a:extLst>
                </a:gridCol>
                <a:gridCol w="4497860">
                  <a:extLst>
                    <a:ext uri="{9D8B030D-6E8A-4147-A177-3AD203B41FA5}">
                      <a16:colId xmlns:a16="http://schemas.microsoft.com/office/drawing/2014/main" val="3751572771"/>
                    </a:ext>
                  </a:extLst>
                </a:gridCol>
              </a:tblGrid>
              <a:tr h="395974">
                <a:tc>
                  <a:txBody>
                    <a:bodyPr/>
                    <a:lstStyle/>
                    <a:p>
                      <a:pPr>
                        <a:spcAft>
                          <a:spcPts val="0"/>
                        </a:spcAft>
                      </a:pPr>
                      <a:r>
                        <a:rPr lang="nl-NL" sz="2000" i="0" dirty="0">
                          <a:effectLst/>
                          <a:latin typeface="Calibri" panose="020F0502020204030204" pitchFamily="34" charset="0"/>
                          <a:ea typeface="Calibri" panose="020F0502020204030204" pitchFamily="34" charset="0"/>
                          <a:cs typeface="Times New Roman" panose="02020603050405020304" pitchFamily="18" charset="0"/>
                        </a:rPr>
                        <a:t>NL</a:t>
                      </a:r>
                    </a:p>
                  </a:txBody>
                  <a:tcPr marL="68580" marR="68580" marT="0" marB="0"/>
                </a:tc>
                <a:tc>
                  <a:txBody>
                    <a:bodyPr/>
                    <a:lstStyle/>
                    <a:p>
                      <a:pPr>
                        <a:spcAft>
                          <a:spcPts val="0"/>
                        </a:spcAft>
                      </a:pPr>
                      <a:r>
                        <a:rPr lang="nl-NL" sz="2000" i="0" dirty="0">
                          <a:effectLst/>
                          <a:latin typeface="Calibri" panose="020F0502020204030204" pitchFamily="34" charset="0"/>
                          <a:ea typeface="Calibri" panose="020F0502020204030204" pitchFamily="34" charset="0"/>
                          <a:cs typeface="Times New Roman" panose="02020603050405020304" pitchFamily="18" charset="0"/>
                        </a:rPr>
                        <a:t>EN</a:t>
                      </a:r>
                    </a:p>
                  </a:txBody>
                  <a:tcPr marL="68580" marR="68580" marT="0" marB="0"/>
                </a:tc>
                <a:extLst>
                  <a:ext uri="{0D108BD9-81ED-4DB2-BD59-A6C34878D82A}">
                    <a16:rowId xmlns:a16="http://schemas.microsoft.com/office/drawing/2014/main" val="3226422701"/>
                  </a:ext>
                </a:extLst>
              </a:tr>
              <a:tr h="78110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Ik heb met plezier naar je presentatie gekeken.</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enjoyed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watching</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your</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presentation</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184376209"/>
                  </a:ext>
                </a:extLst>
              </a:tr>
              <a:tr h="536901">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Ik vind je schoenen zo leuk!</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really</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like/love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your</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new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shoes</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32213984"/>
                  </a:ext>
                </a:extLst>
              </a:tr>
              <a:tr h="78110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Jouw tekeningen zijn indrukwekkend.</a:t>
                      </a:r>
                    </a:p>
                  </a:txBody>
                  <a:tcPr marL="68580" marR="68580" marT="0" marB="0"/>
                </a:tc>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Your</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drawings</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are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impressive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213949817"/>
                  </a:ext>
                </a:extLst>
              </a:tr>
              <a:tr h="604718">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Bedankt, dat is erg aardig.</a:t>
                      </a:r>
                    </a:p>
                  </a:txBody>
                  <a:tcPr marL="68580" marR="68580" marT="0" marB="0"/>
                </a:tc>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Thanks</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that’s</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very</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nice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of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3716580352"/>
                  </a:ext>
                </a:extLst>
              </a:tr>
              <a:tr h="78110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Bedankt! Ik heb ze al een hele poos.</a:t>
                      </a:r>
                    </a:p>
                  </a:txBody>
                  <a:tcPr marL="68580" marR="68580" marT="0" marB="0"/>
                </a:tc>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Thanks</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I’ve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had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them</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for</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ages</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though</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3932250536"/>
                  </a:ext>
                </a:extLst>
              </a:tr>
              <a:tr h="78110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Dat is heel aardig van je, hoewel Lucy enorm geholpen heeft.</a:t>
                      </a:r>
                    </a:p>
                  </a:txBody>
                  <a:tcPr marL="68580" marR="68580" marT="0" marB="0"/>
                </a:tc>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That’s</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very</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kind of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although</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Lucy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helped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me loads.</a:t>
                      </a:r>
                    </a:p>
                  </a:txBody>
                  <a:tcPr marL="68580" marR="68580" marT="0" marB="0"/>
                </a:tc>
                <a:extLst>
                  <a:ext uri="{0D108BD9-81ED-4DB2-BD59-A6C34878D82A}">
                    <a16:rowId xmlns:a16="http://schemas.microsoft.com/office/drawing/2014/main" val="3036972156"/>
                  </a:ext>
                </a:extLst>
              </a:tr>
              <a:tr h="781100">
                <a:tc>
                  <a:txBody>
                    <a:bodyPr/>
                    <a:lstStyle/>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Dankje</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dat stel ik op prijs.</a:t>
                      </a:r>
                    </a:p>
                  </a:txBody>
                  <a:tcPr marL="68580" marR="68580" marT="0" marB="0"/>
                </a:tc>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Thank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appreciate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that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727456180"/>
                  </a:ext>
                </a:extLst>
              </a:tr>
            </a:tbl>
          </a:graphicData>
        </a:graphic>
      </p:graphicFrame>
    </p:spTree>
    <p:extLst>
      <p:ext uri="{BB962C8B-B14F-4D97-AF65-F5344CB8AC3E}">
        <p14:creationId xmlns:p14="http://schemas.microsoft.com/office/powerpoint/2010/main" val="28881997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marL="457200" indent="-457200">
              <a:lnSpc>
                <a:spcPct val="100000"/>
              </a:lnSpc>
              <a:buFont typeface="+mj-lt"/>
              <a:buAutoNum type="arabicPeriod"/>
            </a:pPr>
            <a:endParaRPr lang="nl-NL" sz="2400" dirty="0"/>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904718"/>
          </a:xfrm>
        </p:spPr>
        <p:txBody>
          <a:bodyPr>
            <a:normAutofit/>
          </a:bodyPr>
          <a:lstStyle/>
          <a:p>
            <a:r>
              <a:rPr lang="nl-NL" sz="6000" dirty="0" err="1"/>
              <a:t>Insults</a:t>
            </a:r>
            <a:r>
              <a:rPr lang="nl-NL" sz="6000" dirty="0"/>
              <a:t> (beledigingen)</a:t>
            </a:r>
          </a:p>
        </p:txBody>
      </p:sp>
      <p:graphicFrame>
        <p:nvGraphicFramePr>
          <p:cNvPr id="3" name="Tabel 2">
            <a:extLst>
              <a:ext uri="{FF2B5EF4-FFF2-40B4-BE49-F238E27FC236}">
                <a16:creationId xmlns:a16="http://schemas.microsoft.com/office/drawing/2014/main" id="{221FC467-5035-D843-B579-300B88B2E281}"/>
              </a:ext>
            </a:extLst>
          </p:cNvPr>
          <p:cNvGraphicFramePr>
            <a:graphicFrameLocks noGrp="1"/>
          </p:cNvGraphicFramePr>
          <p:nvPr>
            <p:extLst/>
          </p:nvPr>
        </p:nvGraphicFramePr>
        <p:xfrm>
          <a:off x="2254421" y="1247887"/>
          <a:ext cx="9487306" cy="4379717"/>
        </p:xfrm>
        <a:graphic>
          <a:graphicData uri="http://schemas.openxmlformats.org/drawingml/2006/table">
            <a:tbl>
              <a:tblPr firstRow="1" bandRow="1">
                <a:tableStyleId>{5C22544A-7EE6-4342-B048-85BDC9FD1C3A}</a:tableStyleId>
              </a:tblPr>
              <a:tblGrid>
                <a:gridCol w="4743653">
                  <a:extLst>
                    <a:ext uri="{9D8B030D-6E8A-4147-A177-3AD203B41FA5}">
                      <a16:colId xmlns:a16="http://schemas.microsoft.com/office/drawing/2014/main" val="1223978072"/>
                    </a:ext>
                  </a:extLst>
                </a:gridCol>
                <a:gridCol w="4743653">
                  <a:extLst>
                    <a:ext uri="{9D8B030D-6E8A-4147-A177-3AD203B41FA5}">
                      <a16:colId xmlns:a16="http://schemas.microsoft.com/office/drawing/2014/main" val="3751572771"/>
                    </a:ext>
                  </a:extLst>
                </a:gridCol>
              </a:tblGrid>
              <a:tr h="370840">
                <a:tc>
                  <a:txBody>
                    <a:bodyPr/>
                    <a:lstStyle/>
                    <a:p>
                      <a:pPr>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NL</a:t>
                      </a:r>
                    </a:p>
                  </a:txBody>
                  <a:tcPr marL="68580" marR="68580" marT="0" marB="0"/>
                </a:tc>
                <a:tc>
                  <a:txBody>
                    <a:bodyPr/>
                    <a:lstStyle/>
                    <a:p>
                      <a:pPr>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EN</a:t>
                      </a:r>
                    </a:p>
                  </a:txBody>
                  <a:tcPr marL="68580" marR="68580" marT="0" marB="0"/>
                </a:tc>
                <a:extLst>
                  <a:ext uri="{0D108BD9-81ED-4DB2-BD59-A6C34878D82A}">
                    <a16:rowId xmlns:a16="http://schemas.microsoft.com/office/drawing/2014/main" val="3226422701"/>
                  </a:ext>
                </a:extLst>
              </a:tr>
              <a:tr h="461085">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Je schoenen zijn erg ouderwets.</a:t>
                      </a:r>
                    </a:p>
                  </a:txBody>
                  <a:tcPr marL="68580" marR="68580" marT="0" marB="0"/>
                </a:tc>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Your</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shoes</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are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very</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old-fashioned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184376209"/>
                  </a:ext>
                </a:extLst>
              </a:tr>
              <a:tr h="466164">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Ik vind je verslag niet interessant.</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don’t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find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your</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essay interesting.</a:t>
                      </a:r>
                    </a:p>
                  </a:txBody>
                  <a:tcPr marL="68580" marR="68580" marT="0" marB="0"/>
                </a:tc>
                <a:extLst>
                  <a:ext uri="{0D108BD9-81ED-4DB2-BD59-A6C34878D82A}">
                    <a16:rowId xmlns:a16="http://schemas.microsoft.com/office/drawing/2014/main" val="938519139"/>
                  </a:ext>
                </a:extLst>
              </a:tr>
              <a:tr h="562247">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Je bent erg lui.</a:t>
                      </a:r>
                    </a:p>
                  </a:txBody>
                  <a:tcPr marL="68580" marR="68580" marT="0" marB="0"/>
                </a:tc>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You’re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very</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lazy</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32213984"/>
                  </a:ext>
                </a:extLst>
              </a:tr>
              <a:tr h="562247">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Ik heb een hekel aan dat vieze shirt.</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hate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that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filthy</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shirt.</a:t>
                      </a:r>
                    </a:p>
                  </a:txBody>
                  <a:tcPr marL="68580" marR="68580" marT="0" marB="0"/>
                </a:tc>
                <a:extLst>
                  <a:ext uri="{0D108BD9-81ED-4DB2-BD59-A6C34878D82A}">
                    <a16:rowId xmlns:a16="http://schemas.microsoft.com/office/drawing/2014/main" val="569072945"/>
                  </a:ext>
                </a:extLst>
              </a:tr>
              <a:tr h="483934">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Ik vind dat erg beledigend.</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find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that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quite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offensive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/insulting.</a:t>
                      </a:r>
                    </a:p>
                  </a:txBody>
                  <a:tcPr marL="68580" marR="68580" marT="0" marB="0"/>
                </a:tc>
                <a:extLst>
                  <a:ext uri="{0D108BD9-81ED-4DB2-BD59-A6C34878D82A}">
                    <a16:rowId xmlns:a16="http://schemas.microsoft.com/office/drawing/2014/main" val="4213949817"/>
                  </a:ext>
                </a:extLst>
              </a:tr>
              <a:tr h="37084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Wat een kwetsende opmerking.</a:t>
                      </a:r>
                    </a:p>
                  </a:txBody>
                  <a:tcPr marL="68580" marR="68580" marT="0" marB="0"/>
                </a:tc>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What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hurtful</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remark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371658035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2400" i="0" dirty="0">
                          <a:effectLst/>
                          <a:latin typeface="Calibri" panose="020F0502020204030204" pitchFamily="34" charset="0"/>
                          <a:ea typeface="Calibri" panose="020F0502020204030204" pitchFamily="34" charset="0"/>
                          <a:cs typeface="Times New Roman" panose="02020603050405020304" pitchFamily="18" charset="0"/>
                        </a:rPr>
                        <a:t>Ik voel me beledigd.</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 feel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insulted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offended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13805919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2400" i="0" dirty="0">
                          <a:effectLst/>
                          <a:latin typeface="Calibri" panose="020F0502020204030204" pitchFamily="34" charset="0"/>
                          <a:ea typeface="Calibri" panose="020F0502020204030204" pitchFamily="34" charset="0"/>
                          <a:cs typeface="Times New Roman" panose="02020603050405020304" pitchFamily="18" charset="0"/>
                        </a:rPr>
                        <a:t>Ik kan je beledigende opmerking niet waarderen.</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don’t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appreciate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your</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offensive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remark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3932250536"/>
                  </a:ext>
                </a:extLst>
              </a:tr>
            </a:tbl>
          </a:graphicData>
        </a:graphic>
      </p:graphicFrame>
    </p:spTree>
    <p:extLst>
      <p:ext uri="{BB962C8B-B14F-4D97-AF65-F5344CB8AC3E}">
        <p14:creationId xmlns:p14="http://schemas.microsoft.com/office/powerpoint/2010/main" val="3501497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0584D-4850-C64C-A392-140E07450BFC}"/>
              </a:ext>
            </a:extLst>
          </p:cNvPr>
          <p:cNvSpPr>
            <a:spLocks noGrp="1"/>
          </p:cNvSpPr>
          <p:nvPr>
            <p:ph type="title"/>
          </p:nvPr>
        </p:nvSpPr>
        <p:spPr/>
        <p:txBody>
          <a:bodyPr>
            <a:normAutofit/>
          </a:bodyPr>
          <a:lstStyle/>
          <a:p>
            <a:r>
              <a:rPr lang="nl-NL" dirty="0"/>
              <a:t>Language </a:t>
            </a:r>
            <a:r>
              <a:rPr lang="nl-NL" dirty="0" err="1"/>
              <a:t>practice</a:t>
            </a:r>
            <a:endParaRPr lang="nl-NL" dirty="0"/>
          </a:p>
        </p:txBody>
      </p:sp>
    </p:spTree>
    <p:extLst>
      <p:ext uri="{BB962C8B-B14F-4D97-AF65-F5344CB8AC3E}">
        <p14:creationId xmlns:p14="http://schemas.microsoft.com/office/powerpoint/2010/main" val="39911726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a:lnSpc>
                <a:spcPct val="100000"/>
              </a:lnSpc>
            </a:pPr>
            <a:r>
              <a:rPr lang="nl-NL" sz="2400" dirty="0"/>
              <a:t>Je hebt je vriend(in) uitgenodigd voor een avondje uit. Jullie gaan uit eten en naar de bioscoop. Je wil graag weten waar je vriend(in) wil eten en wat voor soort films hij/zij leuk vindt. </a:t>
            </a:r>
          </a:p>
          <a:p>
            <a:pPr marL="342900" indent="-342900">
              <a:lnSpc>
                <a:spcPct val="100000"/>
              </a:lnSpc>
              <a:buFont typeface="Arial" panose="020B0604020202020204" pitchFamily="34" charset="0"/>
              <a:buChar char="•"/>
            </a:pPr>
            <a:r>
              <a:rPr lang="nl-NL" sz="2400" dirty="0"/>
              <a:t>Begroet je vriend(in).</a:t>
            </a:r>
          </a:p>
          <a:p>
            <a:pPr marL="342900" indent="-342900">
              <a:lnSpc>
                <a:spcPct val="100000"/>
              </a:lnSpc>
              <a:buFont typeface="Arial" panose="020B0604020202020204" pitchFamily="34" charset="0"/>
              <a:buChar char="•"/>
            </a:pPr>
            <a:r>
              <a:rPr lang="nl-NL" sz="2400" dirty="0"/>
              <a:t>Vraag waar hij/zij graag wil eten en van wat voor soort films hij/zij houdt.</a:t>
            </a:r>
          </a:p>
          <a:p>
            <a:pPr marL="342900" indent="-342900">
              <a:lnSpc>
                <a:spcPct val="100000"/>
              </a:lnSpc>
              <a:buFont typeface="Arial" panose="020B0604020202020204" pitchFamily="34" charset="0"/>
              <a:buChar char="•"/>
            </a:pPr>
            <a:r>
              <a:rPr lang="nl-NL" sz="2400" dirty="0"/>
              <a:t>Reageer op je vriend(in)’s mening.</a:t>
            </a:r>
          </a:p>
          <a:p>
            <a:pPr marL="342900" indent="-342900">
              <a:lnSpc>
                <a:spcPct val="100000"/>
              </a:lnSpc>
              <a:buFont typeface="Arial" panose="020B0604020202020204" pitchFamily="34" charset="0"/>
              <a:buChar char="•"/>
            </a:pPr>
            <a:r>
              <a:rPr lang="nl-NL" sz="2400" dirty="0"/>
              <a:t>Beëindig het gesprek.</a:t>
            </a:r>
          </a:p>
          <a:p>
            <a:pPr>
              <a:lnSpc>
                <a:spcPct val="100000"/>
              </a:lnSpc>
            </a:pPr>
            <a:r>
              <a:rPr lang="nl-NL" sz="2400" dirty="0"/>
              <a:t>Schrijf de zinnen op die je nodig hebt in dit gesprek. Oefen ze en oefen het gesprek. Bedenk manieren om het gesprek te verbeteren.</a:t>
            </a:r>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A </a:t>
            </a:r>
            <a:r>
              <a:rPr lang="nl-NL" sz="6000" dirty="0" err="1"/>
              <a:t>night</a:t>
            </a:r>
            <a:r>
              <a:rPr lang="nl-NL" sz="6000" dirty="0"/>
              <a:t> out – a </a:t>
            </a:r>
          </a:p>
        </p:txBody>
      </p:sp>
    </p:spTree>
    <p:extLst>
      <p:ext uri="{BB962C8B-B14F-4D97-AF65-F5344CB8AC3E}">
        <p14:creationId xmlns:p14="http://schemas.microsoft.com/office/powerpoint/2010/main" val="40440527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a:lnSpc>
                <a:spcPct val="100000"/>
              </a:lnSpc>
            </a:pPr>
            <a:r>
              <a:rPr lang="nl-NL" sz="2400" dirty="0"/>
              <a:t>Je vriend(in) heeft je uitgenodigd voor een avondje uit. Jullie gaan uit eten en naar de bioscoop. Hij/zij wil graag weten waar jij wil eten en wat voor soort films jij houdt. </a:t>
            </a:r>
          </a:p>
          <a:p>
            <a:pPr marL="342900" indent="-342900">
              <a:lnSpc>
                <a:spcPct val="100000"/>
              </a:lnSpc>
              <a:buFont typeface="Arial" panose="020B0604020202020204" pitchFamily="34" charset="0"/>
              <a:buChar char="•"/>
            </a:pPr>
            <a:r>
              <a:rPr lang="nl-NL" sz="2400" dirty="0"/>
              <a:t>Begroet je vriend(in).</a:t>
            </a:r>
          </a:p>
          <a:p>
            <a:pPr marL="342900" indent="-342900">
              <a:lnSpc>
                <a:spcPct val="100000"/>
              </a:lnSpc>
              <a:buFont typeface="Arial" panose="020B0604020202020204" pitchFamily="34" charset="0"/>
              <a:buChar char="•"/>
            </a:pPr>
            <a:r>
              <a:rPr lang="nl-NL" sz="2400" dirty="0"/>
              <a:t>Vertel waar je graag wil gaan eten (e.g. Chinese food, take-</a:t>
            </a:r>
            <a:r>
              <a:rPr lang="nl-NL" sz="2400" dirty="0" err="1"/>
              <a:t>away</a:t>
            </a:r>
            <a:r>
              <a:rPr lang="nl-NL" sz="2400" dirty="0"/>
              <a:t>) en van welk genre films jij houdt (e.g. </a:t>
            </a:r>
            <a:r>
              <a:rPr lang="nl-NL" sz="2400" dirty="0" err="1"/>
              <a:t>romantic</a:t>
            </a:r>
            <a:r>
              <a:rPr lang="nl-NL" sz="2400" dirty="0"/>
              <a:t>, horror etc.).</a:t>
            </a:r>
          </a:p>
          <a:p>
            <a:pPr marL="342900" indent="-342900">
              <a:lnSpc>
                <a:spcPct val="100000"/>
              </a:lnSpc>
              <a:buFont typeface="Arial" panose="020B0604020202020204" pitchFamily="34" charset="0"/>
              <a:buChar char="•"/>
            </a:pPr>
            <a:r>
              <a:rPr lang="nl-NL" sz="2400" dirty="0"/>
              <a:t>Bevestig wat je gaat doen.</a:t>
            </a:r>
          </a:p>
          <a:p>
            <a:pPr marL="342900" indent="-342900">
              <a:lnSpc>
                <a:spcPct val="100000"/>
              </a:lnSpc>
              <a:buFont typeface="Arial" panose="020B0604020202020204" pitchFamily="34" charset="0"/>
              <a:buChar char="•"/>
            </a:pPr>
            <a:r>
              <a:rPr lang="nl-NL" sz="2400" dirty="0"/>
              <a:t>Beëindig het gesprek.</a:t>
            </a:r>
          </a:p>
          <a:p>
            <a:pPr>
              <a:lnSpc>
                <a:spcPct val="100000"/>
              </a:lnSpc>
            </a:pPr>
            <a:r>
              <a:rPr lang="nl-NL" sz="2400" dirty="0"/>
              <a:t>Schrijf de zinnen op die je nodig hebt in dit gesprek. Oefen ze en oefen het gesprek. Bedenk manieren om het gesprek te verbeteren.</a:t>
            </a:r>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A </a:t>
            </a:r>
            <a:r>
              <a:rPr lang="nl-NL" sz="6000" dirty="0" err="1"/>
              <a:t>night</a:t>
            </a:r>
            <a:r>
              <a:rPr lang="nl-NL" sz="6000" dirty="0"/>
              <a:t> out – b </a:t>
            </a:r>
          </a:p>
        </p:txBody>
      </p:sp>
    </p:spTree>
    <p:extLst>
      <p:ext uri="{BB962C8B-B14F-4D97-AF65-F5344CB8AC3E}">
        <p14:creationId xmlns:p14="http://schemas.microsoft.com/office/powerpoint/2010/main" val="2046968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a:lnSpc>
                <a:spcPct val="100000"/>
              </a:lnSpc>
            </a:pPr>
            <a:r>
              <a:rPr lang="nl-NL" sz="2400" dirty="0"/>
              <a:t>Je hebt nieuwe schoenen gekocht en bent benieuwd wat je vriend(in) ervan vindt. Je vraagt hem/haar naar een mening.</a:t>
            </a:r>
          </a:p>
          <a:p>
            <a:pPr marL="342900" indent="-342900">
              <a:lnSpc>
                <a:spcPct val="100000"/>
              </a:lnSpc>
              <a:buFont typeface="Arial" panose="020B0604020202020204" pitchFamily="34" charset="0"/>
              <a:buChar char="•"/>
            </a:pPr>
            <a:endParaRPr lang="nl-NL" sz="800" dirty="0"/>
          </a:p>
          <a:p>
            <a:pPr marL="342900" indent="-342900">
              <a:lnSpc>
                <a:spcPct val="100000"/>
              </a:lnSpc>
              <a:buFont typeface="Arial" panose="020B0604020202020204" pitchFamily="34" charset="0"/>
              <a:buChar char="•"/>
            </a:pPr>
            <a:r>
              <a:rPr lang="nl-NL" sz="2400" dirty="0"/>
              <a:t>Begroet je vriend(in).</a:t>
            </a:r>
          </a:p>
          <a:p>
            <a:pPr marL="342900" indent="-342900">
              <a:lnSpc>
                <a:spcPct val="100000"/>
              </a:lnSpc>
              <a:buFont typeface="Arial" panose="020B0604020202020204" pitchFamily="34" charset="0"/>
              <a:buChar char="•"/>
            </a:pPr>
            <a:r>
              <a:rPr lang="nl-NL" sz="2400" dirty="0"/>
              <a:t>Vertel dat je nieuwe schoenen hebt gekocht en vraag hem/haar om een mening. </a:t>
            </a:r>
          </a:p>
          <a:p>
            <a:pPr marL="342900" indent="-342900">
              <a:lnSpc>
                <a:spcPct val="100000"/>
              </a:lnSpc>
              <a:buFont typeface="Arial" panose="020B0604020202020204" pitchFamily="34" charset="0"/>
              <a:buChar char="•"/>
            </a:pPr>
            <a:r>
              <a:rPr lang="nl-NL" sz="2400" dirty="0"/>
              <a:t>Vertel waarom jij voor die schoenen hebt gekozen.</a:t>
            </a:r>
          </a:p>
          <a:p>
            <a:pPr marL="342900" indent="-342900">
              <a:lnSpc>
                <a:spcPct val="100000"/>
              </a:lnSpc>
              <a:buFont typeface="Arial" panose="020B0604020202020204" pitchFamily="34" charset="0"/>
              <a:buChar char="•"/>
            </a:pPr>
            <a:r>
              <a:rPr lang="nl-NL" sz="2400" dirty="0"/>
              <a:t>Beëindig het gesprek.</a:t>
            </a:r>
          </a:p>
          <a:p>
            <a:pPr marL="342900" indent="-342900">
              <a:lnSpc>
                <a:spcPct val="100000"/>
              </a:lnSpc>
              <a:buFont typeface="Arial" panose="020B0604020202020204" pitchFamily="34" charset="0"/>
              <a:buChar char="•"/>
            </a:pPr>
            <a:endParaRPr lang="nl-NL" sz="800" dirty="0"/>
          </a:p>
          <a:p>
            <a:pPr>
              <a:lnSpc>
                <a:spcPct val="100000"/>
              </a:lnSpc>
            </a:pPr>
            <a:r>
              <a:rPr lang="nl-NL" sz="2400" dirty="0"/>
              <a:t>Schrijf de zinnen op die je nodig hebt in dit gesprek. Oefen ze en oefen het gesprek. Bedenk manieren om het gesprek te verbeteren.</a:t>
            </a:r>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New </a:t>
            </a:r>
            <a:r>
              <a:rPr lang="nl-NL" sz="6000" dirty="0" err="1"/>
              <a:t>shoes</a:t>
            </a:r>
            <a:r>
              <a:rPr lang="nl-NL" sz="6000" dirty="0"/>
              <a:t> - a</a:t>
            </a:r>
          </a:p>
        </p:txBody>
      </p:sp>
    </p:spTree>
    <p:extLst>
      <p:ext uri="{BB962C8B-B14F-4D97-AF65-F5344CB8AC3E}">
        <p14:creationId xmlns:p14="http://schemas.microsoft.com/office/powerpoint/2010/main" val="26903611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a:lnSpc>
                <a:spcPct val="100000"/>
              </a:lnSpc>
            </a:pPr>
            <a:r>
              <a:rPr lang="nl-NL" sz="2400" dirty="0"/>
              <a:t>Je vriend(in) heeft nieuwe schoenen gekocht en is benieuwd wat jij ervan vindt. Je geeft jouw mening.</a:t>
            </a:r>
          </a:p>
          <a:p>
            <a:pPr marL="342900" indent="-342900">
              <a:lnSpc>
                <a:spcPct val="100000"/>
              </a:lnSpc>
              <a:buFont typeface="Arial" panose="020B0604020202020204" pitchFamily="34" charset="0"/>
              <a:buChar char="•"/>
            </a:pPr>
            <a:endParaRPr lang="nl-NL" sz="800" dirty="0"/>
          </a:p>
          <a:p>
            <a:pPr marL="342900" indent="-342900">
              <a:lnSpc>
                <a:spcPct val="100000"/>
              </a:lnSpc>
              <a:buFont typeface="Arial" panose="020B0604020202020204" pitchFamily="34" charset="0"/>
              <a:buChar char="•"/>
            </a:pPr>
            <a:r>
              <a:rPr lang="nl-NL" sz="2400" dirty="0"/>
              <a:t>Begroet je vriend(in).</a:t>
            </a:r>
          </a:p>
          <a:p>
            <a:pPr marL="342900" indent="-342900">
              <a:lnSpc>
                <a:spcPct val="100000"/>
              </a:lnSpc>
              <a:buFont typeface="Arial" panose="020B0604020202020204" pitchFamily="34" charset="0"/>
              <a:buChar char="•"/>
            </a:pPr>
            <a:r>
              <a:rPr lang="nl-NL" sz="2400" dirty="0"/>
              <a:t>Vertel wat je van de nieuwe schoenen vindt. </a:t>
            </a:r>
          </a:p>
          <a:p>
            <a:pPr marL="342900" indent="-342900">
              <a:lnSpc>
                <a:spcPct val="100000"/>
              </a:lnSpc>
              <a:buFont typeface="Arial" panose="020B0604020202020204" pitchFamily="34" charset="0"/>
              <a:buChar char="•"/>
            </a:pPr>
            <a:r>
              <a:rPr lang="nl-NL" sz="2400" dirty="0"/>
              <a:t>Reageer op je vriend(in).</a:t>
            </a:r>
          </a:p>
          <a:p>
            <a:pPr marL="342900" indent="-342900">
              <a:lnSpc>
                <a:spcPct val="100000"/>
              </a:lnSpc>
              <a:buFont typeface="Arial" panose="020B0604020202020204" pitchFamily="34" charset="0"/>
              <a:buChar char="•"/>
            </a:pPr>
            <a:r>
              <a:rPr lang="nl-NL" sz="2400" dirty="0"/>
              <a:t>Beëindig het gesprek.</a:t>
            </a:r>
          </a:p>
          <a:p>
            <a:pPr marL="342900" indent="-342900">
              <a:lnSpc>
                <a:spcPct val="100000"/>
              </a:lnSpc>
              <a:buFont typeface="Arial" panose="020B0604020202020204" pitchFamily="34" charset="0"/>
              <a:buChar char="•"/>
            </a:pPr>
            <a:endParaRPr lang="nl-NL" sz="800" dirty="0"/>
          </a:p>
          <a:p>
            <a:pPr>
              <a:lnSpc>
                <a:spcPct val="100000"/>
              </a:lnSpc>
            </a:pPr>
            <a:r>
              <a:rPr lang="nl-NL" sz="2400" dirty="0"/>
              <a:t>Schrijf de zinnen op die je nodig hebt in dit gesprek. Oefen ze en oefen het gesprek. Bedenk manieren om het gesprek te verbeteren.</a:t>
            </a:r>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New </a:t>
            </a:r>
            <a:r>
              <a:rPr lang="nl-NL" sz="6000" dirty="0" err="1"/>
              <a:t>shoes</a:t>
            </a:r>
            <a:r>
              <a:rPr lang="nl-NL" sz="6000" dirty="0"/>
              <a:t> - b</a:t>
            </a:r>
          </a:p>
        </p:txBody>
      </p:sp>
    </p:spTree>
    <p:extLst>
      <p:ext uri="{BB962C8B-B14F-4D97-AF65-F5344CB8AC3E}">
        <p14:creationId xmlns:p14="http://schemas.microsoft.com/office/powerpoint/2010/main" val="10612507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188252"/>
            <a:ext cx="9574062" cy="3216536"/>
          </a:xfrm>
        </p:spPr>
        <p:txBody>
          <a:bodyPr>
            <a:noAutofit/>
          </a:bodyPr>
          <a:lstStyle/>
          <a:p>
            <a:pPr>
              <a:lnSpc>
                <a:spcPct val="100000"/>
              </a:lnSpc>
            </a:pPr>
            <a:r>
              <a:rPr lang="nl-NL" sz="2400" dirty="0"/>
              <a:t>Je bent de manager van een kantoor en wilt nieuwe stoelen bestellen. Je vraagt een medewerker aan welke kleur hij/zij de voorkeur geeft. </a:t>
            </a:r>
            <a:endParaRPr lang="nl-NL" sz="800" dirty="0"/>
          </a:p>
          <a:p>
            <a:pPr marL="342900" indent="-342900">
              <a:lnSpc>
                <a:spcPct val="100000"/>
              </a:lnSpc>
              <a:buFont typeface="Arial" panose="020B0604020202020204" pitchFamily="34" charset="0"/>
              <a:buChar char="•"/>
            </a:pPr>
            <a:r>
              <a:rPr lang="nl-NL" sz="2400" dirty="0"/>
              <a:t>Begroet de medewerker.</a:t>
            </a:r>
          </a:p>
          <a:p>
            <a:pPr marL="342900" indent="-342900">
              <a:lnSpc>
                <a:spcPct val="100000"/>
              </a:lnSpc>
              <a:buFont typeface="Arial" panose="020B0604020202020204" pitchFamily="34" charset="0"/>
              <a:buChar char="•"/>
            </a:pPr>
            <a:r>
              <a:rPr lang="nl-NL" sz="2400" dirty="0"/>
              <a:t>Vertel dat je nieuwe stoelen wilt kopen en dat je nog twijfelt over de kleur.  Vraag aan welke kleur de medewerker de voorkeur geeft. </a:t>
            </a:r>
          </a:p>
          <a:p>
            <a:pPr marL="342900" indent="-342900">
              <a:lnSpc>
                <a:spcPct val="100000"/>
              </a:lnSpc>
              <a:buFont typeface="Arial" panose="020B0604020202020204" pitchFamily="34" charset="0"/>
              <a:buChar char="•"/>
            </a:pPr>
            <a:r>
              <a:rPr lang="nl-NL" sz="2400" dirty="0"/>
              <a:t>Reageer op de mening van de medewerker.  Vertel waarom je het niet eens bent met de kleurkeuze van de medewerker.</a:t>
            </a:r>
          </a:p>
          <a:p>
            <a:pPr marL="342900" indent="-342900">
              <a:lnSpc>
                <a:spcPct val="100000"/>
              </a:lnSpc>
              <a:buFont typeface="Arial" panose="020B0604020202020204" pitchFamily="34" charset="0"/>
              <a:buChar char="•"/>
            </a:pPr>
            <a:r>
              <a:rPr lang="nl-NL" sz="2400" dirty="0"/>
              <a:t>Beëindig het gesprek.</a:t>
            </a:r>
            <a:endParaRPr lang="nl-NL" sz="800" dirty="0"/>
          </a:p>
          <a:p>
            <a:pPr>
              <a:lnSpc>
                <a:spcPct val="100000"/>
              </a:lnSpc>
            </a:pPr>
            <a:r>
              <a:rPr lang="nl-NL" sz="2400" dirty="0"/>
              <a:t>Schrijf de zinnen op die je nodig hebt in dit gesprek. Oefen ze en oefen het gesprek. Bedenk manieren om het gesprek te verbeteren of uit te breiden.</a:t>
            </a:r>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New </a:t>
            </a:r>
            <a:r>
              <a:rPr lang="nl-NL" sz="6000" dirty="0" err="1"/>
              <a:t>chairs</a:t>
            </a:r>
            <a:r>
              <a:rPr lang="nl-NL" sz="6000" dirty="0"/>
              <a:t> - a</a:t>
            </a:r>
          </a:p>
        </p:txBody>
      </p:sp>
    </p:spTree>
    <p:extLst>
      <p:ext uri="{BB962C8B-B14F-4D97-AF65-F5344CB8AC3E}">
        <p14:creationId xmlns:p14="http://schemas.microsoft.com/office/powerpoint/2010/main" val="1078719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0584D-4850-C64C-A392-140E07450BFC}"/>
              </a:ext>
            </a:extLst>
          </p:cNvPr>
          <p:cNvSpPr>
            <a:spLocks noGrp="1"/>
          </p:cNvSpPr>
          <p:nvPr>
            <p:ph type="title"/>
          </p:nvPr>
        </p:nvSpPr>
        <p:spPr/>
        <p:txBody>
          <a:bodyPr>
            <a:normAutofit/>
          </a:bodyPr>
          <a:lstStyle/>
          <a:p>
            <a:r>
              <a:rPr lang="nl-NL" dirty="0" err="1"/>
              <a:t>Many</a:t>
            </a:r>
            <a:r>
              <a:rPr lang="nl-NL" dirty="0"/>
              <a:t>, </a:t>
            </a:r>
            <a:r>
              <a:rPr lang="nl-NL" dirty="0" err="1"/>
              <a:t>much</a:t>
            </a:r>
            <a:r>
              <a:rPr lang="nl-NL" dirty="0"/>
              <a:t>, a lot of</a:t>
            </a:r>
            <a:br>
              <a:rPr lang="nl-NL" dirty="0"/>
            </a:br>
            <a:r>
              <a:rPr lang="nl-NL" dirty="0" err="1"/>
              <a:t>little</a:t>
            </a:r>
            <a:r>
              <a:rPr lang="nl-NL" dirty="0"/>
              <a:t>, few</a:t>
            </a:r>
            <a:endParaRPr lang="nl-NL" sz="6000" dirty="0"/>
          </a:p>
        </p:txBody>
      </p:sp>
    </p:spTree>
    <p:extLst>
      <p:ext uri="{BB962C8B-B14F-4D97-AF65-F5344CB8AC3E}">
        <p14:creationId xmlns:p14="http://schemas.microsoft.com/office/powerpoint/2010/main" val="32185356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188252"/>
            <a:ext cx="9574062" cy="3216536"/>
          </a:xfrm>
        </p:spPr>
        <p:txBody>
          <a:bodyPr>
            <a:noAutofit/>
          </a:bodyPr>
          <a:lstStyle/>
          <a:p>
            <a:pPr>
              <a:lnSpc>
                <a:spcPct val="100000"/>
              </a:lnSpc>
            </a:pPr>
            <a:r>
              <a:rPr lang="nl-NL" sz="2400" dirty="0"/>
              <a:t>Je werkt op een kantoor en je manager wil nieuwe stoelen bestellen. Hij/zij vraagt jou aan welke kleur jij de voorkeur geeft. </a:t>
            </a:r>
            <a:endParaRPr lang="nl-NL" sz="800" dirty="0"/>
          </a:p>
          <a:p>
            <a:pPr marL="342900" indent="-342900">
              <a:lnSpc>
                <a:spcPct val="100000"/>
              </a:lnSpc>
              <a:buFont typeface="Arial" panose="020B0604020202020204" pitchFamily="34" charset="0"/>
              <a:buChar char="•"/>
            </a:pPr>
            <a:r>
              <a:rPr lang="nl-NL" sz="2400" dirty="0"/>
              <a:t>Begroet de manager.</a:t>
            </a:r>
          </a:p>
          <a:p>
            <a:pPr marL="342900" indent="-342900">
              <a:lnSpc>
                <a:spcPct val="100000"/>
              </a:lnSpc>
              <a:buFont typeface="Arial" panose="020B0604020202020204" pitchFamily="34" charset="0"/>
              <a:buChar char="•"/>
            </a:pPr>
            <a:r>
              <a:rPr lang="nl-NL" sz="2400" dirty="0"/>
              <a:t>Vertel aan welke kleur jij de voorkeur geeft.</a:t>
            </a:r>
          </a:p>
          <a:p>
            <a:pPr marL="342900" indent="-342900">
              <a:lnSpc>
                <a:spcPct val="100000"/>
              </a:lnSpc>
              <a:buFont typeface="Arial" panose="020B0604020202020204" pitchFamily="34" charset="0"/>
              <a:buChar char="•"/>
            </a:pPr>
            <a:r>
              <a:rPr lang="nl-NL" sz="2400" dirty="0"/>
              <a:t>Vertel je manager dat hij/zij de keuze mag maken omdat hij/zij de baas is.</a:t>
            </a:r>
          </a:p>
          <a:p>
            <a:pPr marL="342900" indent="-342900">
              <a:lnSpc>
                <a:spcPct val="100000"/>
              </a:lnSpc>
              <a:buFont typeface="Arial" panose="020B0604020202020204" pitchFamily="34" charset="0"/>
              <a:buChar char="•"/>
            </a:pPr>
            <a:r>
              <a:rPr lang="nl-NL" sz="2400" dirty="0"/>
              <a:t>Beëindig het gesprek.</a:t>
            </a:r>
            <a:endParaRPr lang="nl-NL" sz="800" dirty="0"/>
          </a:p>
          <a:p>
            <a:pPr>
              <a:lnSpc>
                <a:spcPct val="100000"/>
              </a:lnSpc>
            </a:pPr>
            <a:r>
              <a:rPr lang="nl-NL" sz="2400" dirty="0"/>
              <a:t>Schrijf de zinnen op die je nodig hebt in dit gesprek. Oefen ze en oefen het gesprek. Bedenk manieren om het gesprek te verbeteren of uit te breiden.</a:t>
            </a:r>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New </a:t>
            </a:r>
            <a:r>
              <a:rPr lang="nl-NL" sz="6000" dirty="0" err="1"/>
              <a:t>chairs</a:t>
            </a:r>
            <a:r>
              <a:rPr lang="nl-NL" sz="6000" dirty="0"/>
              <a:t> - b</a:t>
            </a:r>
          </a:p>
        </p:txBody>
      </p:sp>
    </p:spTree>
    <p:extLst>
      <p:ext uri="{BB962C8B-B14F-4D97-AF65-F5344CB8AC3E}">
        <p14:creationId xmlns:p14="http://schemas.microsoft.com/office/powerpoint/2010/main" val="24479089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a:lnSpc>
                <a:spcPct val="100000"/>
              </a:lnSpc>
            </a:pPr>
            <a:r>
              <a:rPr lang="nl-NL" sz="2400" dirty="0"/>
              <a:t>De </a:t>
            </a:r>
            <a:r>
              <a:rPr lang="nl-NL" sz="2400" dirty="0" err="1"/>
              <a:t>electronicazaak</a:t>
            </a:r>
            <a:r>
              <a:rPr lang="nl-NL" sz="2400" dirty="0"/>
              <a:t> om de hoek heeft je gevraagd een nieuw model TV uit te proberen. Je hebt de TV geprobeerd en brengt hem vandaag weer terug naar de winkel.</a:t>
            </a:r>
          </a:p>
          <a:p>
            <a:pPr marL="342900" indent="-342900">
              <a:lnSpc>
                <a:spcPct val="100000"/>
              </a:lnSpc>
              <a:buFont typeface="Arial" panose="020B0604020202020204" pitchFamily="34" charset="0"/>
              <a:buChar char="•"/>
            </a:pPr>
            <a:endParaRPr lang="nl-NL" sz="800" dirty="0"/>
          </a:p>
          <a:p>
            <a:pPr marL="342900" indent="-342900">
              <a:lnSpc>
                <a:spcPct val="100000"/>
              </a:lnSpc>
              <a:buFont typeface="Arial" panose="020B0604020202020204" pitchFamily="34" charset="0"/>
              <a:buChar char="•"/>
            </a:pPr>
            <a:r>
              <a:rPr lang="nl-NL" sz="2400" dirty="0"/>
              <a:t>Begroet de winkelbediende.</a:t>
            </a:r>
          </a:p>
          <a:p>
            <a:pPr marL="342900" indent="-342900">
              <a:lnSpc>
                <a:spcPct val="100000"/>
              </a:lnSpc>
              <a:buFont typeface="Arial" panose="020B0604020202020204" pitchFamily="34" charset="0"/>
              <a:buChar char="•"/>
            </a:pPr>
            <a:r>
              <a:rPr lang="nl-NL" sz="2400" dirty="0"/>
              <a:t>Vertel wat je van de nieuwe TV vindt. </a:t>
            </a:r>
          </a:p>
          <a:p>
            <a:pPr marL="342900" indent="-342900">
              <a:lnSpc>
                <a:spcPct val="100000"/>
              </a:lnSpc>
              <a:buFont typeface="Arial" panose="020B0604020202020204" pitchFamily="34" charset="0"/>
              <a:buChar char="•"/>
            </a:pPr>
            <a:r>
              <a:rPr lang="nl-NL" sz="2400" dirty="0"/>
              <a:t>Vertel dat je hem niet wilt kopen omdat je hem te duur vindt.</a:t>
            </a:r>
          </a:p>
          <a:p>
            <a:pPr marL="342900" indent="-342900">
              <a:lnSpc>
                <a:spcPct val="100000"/>
              </a:lnSpc>
              <a:buFont typeface="Arial" panose="020B0604020202020204" pitchFamily="34" charset="0"/>
              <a:buChar char="•"/>
            </a:pPr>
            <a:r>
              <a:rPr lang="nl-NL" sz="2400" dirty="0"/>
              <a:t>Beëindig het gesprek.</a:t>
            </a:r>
          </a:p>
          <a:p>
            <a:pPr marL="342900" indent="-342900">
              <a:lnSpc>
                <a:spcPct val="100000"/>
              </a:lnSpc>
              <a:buFont typeface="Arial" panose="020B0604020202020204" pitchFamily="34" charset="0"/>
              <a:buChar char="•"/>
            </a:pPr>
            <a:endParaRPr lang="nl-NL" sz="800" dirty="0"/>
          </a:p>
          <a:p>
            <a:pPr>
              <a:lnSpc>
                <a:spcPct val="100000"/>
              </a:lnSpc>
            </a:pPr>
            <a:r>
              <a:rPr lang="nl-NL" sz="2400" dirty="0"/>
              <a:t>Schrijf de zinnen op die je nodig hebt in dit gesprek. Oefen ze en oefen het gesprek. Bedenk manieren om het gesprek te verbeteren.</a:t>
            </a:r>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TV test - a</a:t>
            </a:r>
          </a:p>
        </p:txBody>
      </p:sp>
    </p:spTree>
    <p:extLst>
      <p:ext uri="{BB962C8B-B14F-4D97-AF65-F5344CB8AC3E}">
        <p14:creationId xmlns:p14="http://schemas.microsoft.com/office/powerpoint/2010/main" val="1853706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a:lnSpc>
                <a:spcPct val="100000"/>
              </a:lnSpc>
            </a:pPr>
            <a:r>
              <a:rPr lang="nl-NL" sz="2400" dirty="0"/>
              <a:t>Je werkt in een </a:t>
            </a:r>
            <a:r>
              <a:rPr lang="nl-NL" sz="2400" dirty="0" err="1"/>
              <a:t>electronicazaak</a:t>
            </a:r>
            <a:r>
              <a:rPr lang="nl-NL" sz="2400" dirty="0"/>
              <a:t> en een klant heeft een nieuw model TV uitgeprobeerd. Hij/zij komt de TV vandaag terugbrengen.</a:t>
            </a:r>
          </a:p>
          <a:p>
            <a:pPr marL="342900" indent="-342900">
              <a:lnSpc>
                <a:spcPct val="100000"/>
              </a:lnSpc>
              <a:buFont typeface="Arial" panose="020B0604020202020204" pitchFamily="34" charset="0"/>
              <a:buChar char="•"/>
            </a:pPr>
            <a:endParaRPr lang="nl-NL" sz="800" dirty="0"/>
          </a:p>
          <a:p>
            <a:pPr marL="342900" indent="-342900">
              <a:lnSpc>
                <a:spcPct val="100000"/>
              </a:lnSpc>
              <a:buFont typeface="Arial" panose="020B0604020202020204" pitchFamily="34" charset="0"/>
              <a:buChar char="•"/>
            </a:pPr>
            <a:r>
              <a:rPr lang="nl-NL" sz="2400" dirty="0"/>
              <a:t>Begroet de klant en vraag wat hij/zij van de TV vindt.</a:t>
            </a:r>
          </a:p>
          <a:p>
            <a:pPr marL="342900" indent="-342900">
              <a:lnSpc>
                <a:spcPct val="100000"/>
              </a:lnSpc>
              <a:buFont typeface="Arial" panose="020B0604020202020204" pitchFamily="34" charset="0"/>
              <a:buChar char="•"/>
            </a:pPr>
            <a:r>
              <a:rPr lang="nl-NL" sz="2400" dirty="0"/>
              <a:t>Vraag of hij/zij de TV zou willen kopen. </a:t>
            </a:r>
          </a:p>
          <a:p>
            <a:pPr marL="342900" indent="-342900">
              <a:lnSpc>
                <a:spcPct val="100000"/>
              </a:lnSpc>
              <a:buFont typeface="Arial" panose="020B0604020202020204" pitchFamily="34" charset="0"/>
              <a:buChar char="•"/>
            </a:pPr>
            <a:r>
              <a:rPr lang="nl-NL" sz="2400" dirty="0"/>
              <a:t>Vertel hem/haar dat de TV overal zo duur is.</a:t>
            </a:r>
          </a:p>
          <a:p>
            <a:pPr marL="342900" indent="-342900">
              <a:lnSpc>
                <a:spcPct val="100000"/>
              </a:lnSpc>
              <a:buFont typeface="Arial" panose="020B0604020202020204" pitchFamily="34" charset="0"/>
              <a:buChar char="•"/>
            </a:pPr>
            <a:r>
              <a:rPr lang="nl-NL" sz="2400" dirty="0"/>
              <a:t>Beëindig het gesprek.</a:t>
            </a:r>
          </a:p>
          <a:p>
            <a:pPr marL="342900" indent="-342900">
              <a:lnSpc>
                <a:spcPct val="100000"/>
              </a:lnSpc>
              <a:buFont typeface="Arial" panose="020B0604020202020204" pitchFamily="34" charset="0"/>
              <a:buChar char="•"/>
            </a:pPr>
            <a:endParaRPr lang="nl-NL" sz="800" dirty="0"/>
          </a:p>
          <a:p>
            <a:pPr>
              <a:lnSpc>
                <a:spcPct val="100000"/>
              </a:lnSpc>
            </a:pPr>
            <a:r>
              <a:rPr lang="nl-NL" sz="2400" dirty="0"/>
              <a:t>Schrijf de zinnen op die je nodig hebt in dit gesprek. Oefen ze en oefen het gesprek. Bedenk manieren om het gesprek te verbeteren.</a:t>
            </a:r>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TV test - b</a:t>
            </a:r>
          </a:p>
        </p:txBody>
      </p:sp>
    </p:spTree>
    <p:extLst>
      <p:ext uri="{BB962C8B-B14F-4D97-AF65-F5344CB8AC3E}">
        <p14:creationId xmlns:p14="http://schemas.microsoft.com/office/powerpoint/2010/main" val="41391022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4068392"/>
          </a:xfrm>
        </p:spPr>
        <p:txBody>
          <a:bodyPr>
            <a:noAutofit/>
          </a:bodyPr>
          <a:lstStyle/>
          <a:p>
            <a:r>
              <a:rPr lang="nl-NL" dirty="0"/>
              <a:t>Bij instellingen zoals een ziekenhuis, school, kerk,  gevangenis en universiteit gebruik je geen '</a:t>
            </a:r>
            <a:r>
              <a:rPr lang="nl-NL" dirty="0" err="1"/>
              <a:t>the</a:t>
            </a:r>
            <a:r>
              <a:rPr lang="nl-NL" dirty="0"/>
              <a:t>' als je denkt aan het </a:t>
            </a:r>
            <a:r>
              <a:rPr lang="nl-NL" b="1" dirty="0"/>
              <a:t>gebruik </a:t>
            </a:r>
            <a:r>
              <a:rPr lang="nl-NL" dirty="0"/>
              <a:t>van de gebouwen, en niet aan de gebouwen zelf:</a:t>
            </a:r>
          </a:p>
          <a:p>
            <a:pPr marL="342900" indent="-342900">
              <a:buFont typeface="Arial" panose="020B0604020202020204" pitchFamily="34" charset="0"/>
              <a:buChar char="•"/>
            </a:pPr>
            <a:r>
              <a:rPr lang="nl-NL" dirty="0"/>
              <a:t>We go </a:t>
            </a:r>
            <a:r>
              <a:rPr lang="nl-NL" b="1" dirty="0" err="1"/>
              <a:t>to</a:t>
            </a:r>
            <a:r>
              <a:rPr lang="nl-NL" b="1" dirty="0"/>
              <a:t> </a:t>
            </a:r>
            <a:r>
              <a:rPr lang="nl-NL" b="1" dirty="0" err="1"/>
              <a:t>church</a:t>
            </a:r>
            <a:r>
              <a:rPr lang="nl-NL" b="1" dirty="0"/>
              <a:t> </a:t>
            </a:r>
            <a:r>
              <a:rPr lang="nl-NL" dirty="0" err="1"/>
              <a:t>every</a:t>
            </a:r>
            <a:r>
              <a:rPr lang="nl-NL" dirty="0"/>
              <a:t> week.</a:t>
            </a:r>
          </a:p>
          <a:p>
            <a:pPr marL="342900" indent="-342900">
              <a:buFont typeface="Arial" panose="020B0604020202020204" pitchFamily="34" charset="0"/>
              <a:buChar char="•"/>
            </a:pPr>
            <a:r>
              <a:rPr lang="nl-NL" dirty="0"/>
              <a:t>Do </a:t>
            </a:r>
            <a:r>
              <a:rPr lang="nl-NL" dirty="0" err="1"/>
              <a:t>you</a:t>
            </a:r>
            <a:r>
              <a:rPr lang="nl-NL" dirty="0"/>
              <a:t> go </a:t>
            </a:r>
            <a:r>
              <a:rPr lang="nl-NL" b="1" dirty="0" err="1"/>
              <a:t>to</a:t>
            </a:r>
            <a:r>
              <a:rPr lang="nl-NL" b="1" dirty="0"/>
              <a:t> school</a:t>
            </a:r>
            <a:r>
              <a:rPr lang="nl-NL" dirty="0"/>
              <a:t>?</a:t>
            </a:r>
          </a:p>
          <a:p>
            <a:pPr marL="342900" indent="-342900">
              <a:buFont typeface="Arial" panose="020B0604020202020204" pitchFamily="34" charset="0"/>
              <a:buChar char="•"/>
            </a:pPr>
            <a:r>
              <a:rPr lang="nl-NL" dirty="0"/>
              <a:t>He is </a:t>
            </a:r>
            <a:r>
              <a:rPr lang="nl-NL" b="1" dirty="0"/>
              <a:t>in </a:t>
            </a:r>
            <a:r>
              <a:rPr lang="nl-NL" b="1" dirty="0" err="1"/>
              <a:t>hospital</a:t>
            </a:r>
            <a:r>
              <a:rPr lang="nl-NL" b="1" dirty="0"/>
              <a:t> </a:t>
            </a:r>
            <a:r>
              <a:rPr lang="nl-NL" dirty="0" err="1"/>
              <a:t>now</a:t>
            </a:r>
            <a:r>
              <a:rPr lang="nl-NL" dirty="0"/>
              <a:t>. </a:t>
            </a:r>
            <a:br>
              <a:rPr lang="nl-NL" dirty="0"/>
            </a:br>
            <a:r>
              <a:rPr lang="nl-NL" dirty="0"/>
              <a:t>(Amerikaans-Engels: He is </a:t>
            </a:r>
            <a:r>
              <a:rPr lang="nl-NL" b="1" dirty="0"/>
              <a:t>in </a:t>
            </a:r>
            <a:r>
              <a:rPr lang="nl-NL" b="1" dirty="0" err="1"/>
              <a:t>the</a:t>
            </a:r>
            <a:r>
              <a:rPr lang="nl-NL" b="1" dirty="0"/>
              <a:t> </a:t>
            </a:r>
            <a:r>
              <a:rPr lang="nl-NL" b="1" dirty="0" err="1"/>
              <a:t>hospital</a:t>
            </a:r>
            <a:r>
              <a:rPr lang="nl-NL" dirty="0"/>
              <a:t> </a:t>
            </a:r>
            <a:r>
              <a:rPr lang="nl-NL" dirty="0" err="1"/>
              <a:t>now</a:t>
            </a:r>
            <a:r>
              <a:rPr lang="nl-NL" dirty="0"/>
              <a:t>.)</a:t>
            </a:r>
          </a:p>
          <a:p>
            <a:endParaRPr lang="nl-NL" sz="800" dirty="0"/>
          </a:p>
          <a:p>
            <a:r>
              <a:rPr lang="nl-NL" dirty="0"/>
              <a:t>Je gebruikt wel "</a:t>
            </a:r>
            <a:r>
              <a:rPr lang="nl-NL" dirty="0" err="1"/>
              <a:t>the</a:t>
            </a:r>
            <a:r>
              <a:rPr lang="nl-NL" dirty="0"/>
              <a:t>" als je echt het gebouw bedoelt:</a:t>
            </a:r>
          </a:p>
          <a:p>
            <a:pPr marL="342900" indent="-342900">
              <a:buFont typeface="Arial" panose="020B0604020202020204" pitchFamily="34" charset="0"/>
              <a:buChar char="•"/>
            </a:pPr>
            <a:r>
              <a:rPr lang="nl-NL" dirty="0" err="1"/>
              <a:t>You</a:t>
            </a:r>
            <a:r>
              <a:rPr lang="nl-NL" dirty="0"/>
              <a:t> have </a:t>
            </a:r>
            <a:r>
              <a:rPr lang="nl-NL" dirty="0" err="1"/>
              <a:t>to</a:t>
            </a:r>
            <a:r>
              <a:rPr lang="nl-NL" dirty="0"/>
              <a:t> go </a:t>
            </a:r>
            <a:r>
              <a:rPr lang="nl-NL" dirty="0" err="1"/>
              <a:t>to</a:t>
            </a:r>
            <a:r>
              <a:rPr lang="nl-NL" dirty="0"/>
              <a:t> </a:t>
            </a:r>
            <a:r>
              <a:rPr lang="nl-NL" b="1" dirty="0" err="1"/>
              <a:t>the</a:t>
            </a:r>
            <a:r>
              <a:rPr lang="nl-NL" b="1" dirty="0"/>
              <a:t> </a:t>
            </a:r>
            <a:r>
              <a:rPr lang="nl-NL" b="1" dirty="0" err="1"/>
              <a:t>church</a:t>
            </a:r>
            <a:r>
              <a:rPr lang="nl-NL" b="1" dirty="0"/>
              <a:t> </a:t>
            </a:r>
            <a:r>
              <a:rPr lang="nl-NL" dirty="0" err="1"/>
              <a:t>for</a:t>
            </a:r>
            <a:r>
              <a:rPr lang="nl-NL" dirty="0"/>
              <a:t> </a:t>
            </a:r>
            <a:r>
              <a:rPr lang="nl-NL" dirty="0" err="1"/>
              <a:t>your</a:t>
            </a:r>
            <a:r>
              <a:rPr lang="nl-NL" dirty="0"/>
              <a:t> </a:t>
            </a:r>
            <a:r>
              <a:rPr lang="nl-NL" dirty="0" err="1"/>
              <a:t>flu</a:t>
            </a:r>
            <a:r>
              <a:rPr lang="nl-NL" dirty="0"/>
              <a:t> </a:t>
            </a:r>
            <a:r>
              <a:rPr lang="nl-NL" dirty="0" err="1"/>
              <a:t>vaccination</a:t>
            </a:r>
            <a:r>
              <a:rPr lang="nl-NL" dirty="0"/>
              <a:t>.</a:t>
            </a:r>
          </a:p>
          <a:p>
            <a:endParaRPr lang="nl-NL" sz="800" dirty="0"/>
          </a:p>
          <a:p>
            <a:r>
              <a:rPr lang="nl-NL" dirty="0"/>
              <a:t>Ook bij straatnamen wordt het lidwoord meestal weggelaten:</a:t>
            </a:r>
          </a:p>
          <a:p>
            <a:pPr marL="342900" indent="-342900">
              <a:buFont typeface="Arial" panose="020B0604020202020204" pitchFamily="34" charset="0"/>
              <a:buChar char="•"/>
            </a:pPr>
            <a:r>
              <a:rPr lang="nl-NL" dirty="0"/>
              <a:t>I live </a:t>
            </a:r>
            <a:r>
              <a:rPr lang="nl-NL" b="1" dirty="0"/>
              <a:t>on Royal Street</a:t>
            </a:r>
            <a:r>
              <a:rPr lang="nl-NL" dirty="0"/>
              <a:t> </a:t>
            </a:r>
            <a:r>
              <a:rPr lang="nl-NL" dirty="0" err="1"/>
              <a:t>number</a:t>
            </a:r>
            <a:r>
              <a:rPr lang="nl-NL" dirty="0"/>
              <a:t> 12.</a:t>
            </a:r>
          </a:p>
          <a:p>
            <a:endParaRPr lang="nl-NL"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Lidwoorden – wanneer </a:t>
            </a:r>
            <a:r>
              <a:rPr lang="nl-NL" sz="6000" dirty="0" err="1"/>
              <a:t>the</a:t>
            </a:r>
            <a:r>
              <a:rPr lang="nl-NL" sz="6000" dirty="0"/>
              <a:t> / a, </a:t>
            </a:r>
            <a:r>
              <a:rPr lang="nl-NL" sz="6000" dirty="0" err="1"/>
              <a:t>an</a:t>
            </a:r>
            <a:endParaRPr lang="nl-NL" sz="6000" dirty="0"/>
          </a:p>
        </p:txBody>
      </p:sp>
    </p:spTree>
    <p:extLst>
      <p:ext uri="{BB962C8B-B14F-4D97-AF65-F5344CB8AC3E}">
        <p14:creationId xmlns:p14="http://schemas.microsoft.com/office/powerpoint/2010/main" val="19761868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2728690"/>
          </a:xfrm>
        </p:spPr>
        <p:txBody>
          <a:bodyPr>
            <a:noAutofit/>
          </a:bodyPr>
          <a:lstStyle/>
          <a:p>
            <a:r>
              <a:rPr lang="nl-NL" sz="3200" dirty="0"/>
              <a:t>Annie is …. </a:t>
            </a:r>
            <a:r>
              <a:rPr lang="nl-NL" sz="3200" dirty="0" err="1"/>
              <a:t>aunt</a:t>
            </a:r>
            <a:r>
              <a:rPr lang="nl-NL" sz="3200" dirty="0"/>
              <a:t> of mine.</a:t>
            </a:r>
          </a:p>
          <a:p>
            <a:r>
              <a:rPr lang="nl-NL" sz="3200" dirty="0" err="1"/>
              <a:t>She</a:t>
            </a:r>
            <a:r>
              <a:rPr lang="nl-NL" sz="3200" dirty="0"/>
              <a:t> went </a:t>
            </a:r>
            <a:r>
              <a:rPr lang="nl-NL" sz="3200" dirty="0" err="1"/>
              <a:t>to</a:t>
            </a:r>
            <a:r>
              <a:rPr lang="nl-NL" sz="3200" dirty="0"/>
              <a:t> …. </a:t>
            </a:r>
            <a:r>
              <a:rPr lang="nl-NL" sz="3200" dirty="0" err="1"/>
              <a:t>university</a:t>
            </a:r>
            <a:r>
              <a:rPr lang="nl-NL" sz="3200" dirty="0"/>
              <a:t> in </a:t>
            </a:r>
            <a:r>
              <a:rPr lang="nl-NL" sz="3200" dirty="0" err="1"/>
              <a:t>the</a:t>
            </a:r>
            <a:r>
              <a:rPr lang="nl-NL" sz="3200" dirty="0"/>
              <a:t> </a:t>
            </a:r>
            <a:r>
              <a:rPr lang="nl-NL" sz="3200" dirty="0" err="1"/>
              <a:t>north</a:t>
            </a:r>
            <a:r>
              <a:rPr lang="nl-NL" sz="3200" dirty="0"/>
              <a:t> of </a:t>
            </a:r>
            <a:r>
              <a:rPr lang="nl-NL" sz="3200" dirty="0" err="1"/>
              <a:t>the</a:t>
            </a:r>
            <a:r>
              <a:rPr lang="nl-NL" sz="3200" dirty="0"/>
              <a:t> country.</a:t>
            </a:r>
          </a:p>
          <a:p>
            <a:r>
              <a:rPr lang="nl-NL" sz="3200" dirty="0"/>
              <a:t>Ben is …. </a:t>
            </a:r>
            <a:r>
              <a:rPr lang="nl-NL" sz="3200" dirty="0" err="1"/>
              <a:t>uncle</a:t>
            </a:r>
            <a:r>
              <a:rPr lang="nl-NL" sz="3200" dirty="0"/>
              <a:t> </a:t>
            </a:r>
            <a:r>
              <a:rPr lang="nl-NL" sz="3200" dirty="0" err="1"/>
              <a:t>my</a:t>
            </a:r>
            <a:r>
              <a:rPr lang="nl-NL" sz="3200" dirty="0"/>
              <a:t> </a:t>
            </a:r>
            <a:r>
              <a:rPr lang="nl-NL" sz="3200" dirty="0" err="1"/>
              <a:t>aunt</a:t>
            </a:r>
            <a:r>
              <a:rPr lang="nl-NL" sz="3200" dirty="0"/>
              <a:t> Annie is </a:t>
            </a:r>
            <a:r>
              <a:rPr lang="nl-NL" sz="3200" dirty="0" err="1"/>
              <a:t>married</a:t>
            </a:r>
            <a:r>
              <a:rPr lang="nl-NL" sz="3200" dirty="0"/>
              <a:t> </a:t>
            </a:r>
            <a:r>
              <a:rPr lang="nl-NL" sz="3200" dirty="0" err="1"/>
              <a:t>to</a:t>
            </a:r>
            <a:r>
              <a:rPr lang="nl-NL" sz="3200" dirty="0"/>
              <a:t>.</a:t>
            </a:r>
          </a:p>
          <a:p>
            <a:r>
              <a:rPr lang="nl-NL" sz="3200" dirty="0"/>
              <a:t>The wedding </a:t>
            </a:r>
            <a:r>
              <a:rPr lang="nl-NL" sz="3200" dirty="0" err="1"/>
              <a:t>ceremony</a:t>
            </a:r>
            <a:r>
              <a:rPr lang="nl-NL" sz="3200" dirty="0"/>
              <a:t> </a:t>
            </a:r>
            <a:r>
              <a:rPr lang="nl-NL" sz="3200" dirty="0" err="1"/>
              <a:t>took</a:t>
            </a:r>
            <a:r>
              <a:rPr lang="nl-NL" sz="3200" dirty="0"/>
              <a:t> … </a:t>
            </a:r>
            <a:r>
              <a:rPr lang="nl-NL" sz="3200" dirty="0" err="1"/>
              <a:t>hour</a:t>
            </a:r>
            <a:r>
              <a:rPr lang="nl-NL" sz="3200" dirty="0"/>
              <a:t>.</a:t>
            </a:r>
          </a:p>
          <a:p>
            <a:r>
              <a:rPr lang="nl-NL" sz="3200" dirty="0"/>
              <a:t>The wedding </a:t>
            </a:r>
            <a:r>
              <a:rPr lang="nl-NL" sz="3200" dirty="0" err="1"/>
              <a:t>ceremony</a:t>
            </a:r>
            <a:r>
              <a:rPr lang="nl-NL" sz="3200" dirty="0"/>
              <a:t> was </a:t>
            </a:r>
            <a:r>
              <a:rPr lang="nl-NL" sz="3200" dirty="0" err="1"/>
              <a:t>conducted</a:t>
            </a:r>
            <a:r>
              <a:rPr lang="nl-NL" sz="3200" dirty="0"/>
              <a:t> </a:t>
            </a:r>
            <a:r>
              <a:rPr lang="nl-NL" sz="3200" dirty="0" err="1"/>
              <a:t>by</a:t>
            </a:r>
            <a:r>
              <a:rPr lang="nl-NL" sz="3200" dirty="0"/>
              <a:t> … </a:t>
            </a:r>
            <a:r>
              <a:rPr lang="nl-NL" sz="3200" dirty="0" err="1"/>
              <a:t>priest</a:t>
            </a:r>
            <a:r>
              <a:rPr lang="nl-NL" sz="3200" dirty="0"/>
              <a:t>, </a:t>
            </a:r>
            <a:r>
              <a:rPr lang="nl-NL" sz="3200" dirty="0" err="1"/>
              <a:t>not</a:t>
            </a:r>
            <a:r>
              <a:rPr lang="nl-NL" sz="3200" dirty="0"/>
              <a:t> … pope</a:t>
            </a:r>
            <a:r>
              <a:rPr lang="nl-NL" dirty="0"/>
              <a:t>.</a:t>
            </a:r>
          </a:p>
          <a:p>
            <a:endParaRPr lang="nl-NL" dirty="0"/>
          </a:p>
          <a:p>
            <a:endParaRPr lang="nl-NL" dirty="0"/>
          </a:p>
          <a:p>
            <a:endParaRPr lang="nl-NL"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err="1"/>
              <a:t>Articles</a:t>
            </a:r>
            <a:r>
              <a:rPr lang="nl-NL" sz="6000" dirty="0"/>
              <a:t> - practical</a:t>
            </a:r>
          </a:p>
        </p:txBody>
      </p:sp>
    </p:spTree>
    <p:extLst>
      <p:ext uri="{BB962C8B-B14F-4D97-AF65-F5344CB8AC3E}">
        <p14:creationId xmlns:p14="http://schemas.microsoft.com/office/powerpoint/2010/main" val="33865251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0584D-4850-C64C-A392-140E07450BFC}"/>
              </a:ext>
            </a:extLst>
          </p:cNvPr>
          <p:cNvSpPr>
            <a:spLocks noGrp="1"/>
          </p:cNvSpPr>
          <p:nvPr>
            <p:ph type="title"/>
          </p:nvPr>
        </p:nvSpPr>
        <p:spPr/>
        <p:txBody>
          <a:bodyPr>
            <a:normAutofit/>
          </a:bodyPr>
          <a:lstStyle/>
          <a:p>
            <a:r>
              <a:rPr lang="nl-NL" dirty="0"/>
              <a:t>Question Tags</a:t>
            </a:r>
            <a:endParaRPr lang="nl-NL" sz="6000" dirty="0"/>
          </a:p>
        </p:txBody>
      </p:sp>
    </p:spTree>
    <p:extLst>
      <p:ext uri="{BB962C8B-B14F-4D97-AF65-F5344CB8AC3E}">
        <p14:creationId xmlns:p14="http://schemas.microsoft.com/office/powerpoint/2010/main" val="7205669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0584D-4850-C64C-A392-140E07450BFC}"/>
              </a:ext>
            </a:extLst>
          </p:cNvPr>
          <p:cNvSpPr>
            <a:spLocks noGrp="1"/>
          </p:cNvSpPr>
          <p:nvPr>
            <p:ph type="title"/>
          </p:nvPr>
        </p:nvSpPr>
        <p:spPr/>
        <p:txBody>
          <a:bodyPr>
            <a:normAutofit/>
          </a:bodyPr>
          <a:lstStyle/>
          <a:p>
            <a:r>
              <a:rPr lang="nl-NL" dirty="0"/>
              <a:t>Lidwoorden</a:t>
            </a:r>
          </a:p>
        </p:txBody>
      </p:sp>
    </p:spTree>
    <p:extLst>
      <p:ext uri="{BB962C8B-B14F-4D97-AF65-F5344CB8AC3E}">
        <p14:creationId xmlns:p14="http://schemas.microsoft.com/office/powerpoint/2010/main" val="4482215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939338"/>
            <a:ext cx="9806032" cy="4376941"/>
          </a:xfrm>
        </p:spPr>
        <p:txBody>
          <a:bodyPr>
            <a:noAutofit/>
          </a:bodyPr>
          <a:lstStyle/>
          <a:p>
            <a:r>
              <a:rPr lang="nl-NL" sz="3000" dirty="0"/>
              <a:t>De / het = 	</a:t>
            </a:r>
            <a:r>
              <a:rPr lang="nl-NL" sz="3000" dirty="0" err="1"/>
              <a:t>the</a:t>
            </a:r>
            <a:endParaRPr lang="nl-NL" sz="3000" dirty="0"/>
          </a:p>
          <a:p>
            <a:r>
              <a:rPr lang="nl-NL" sz="3000" dirty="0"/>
              <a:t>Een = 		a / </a:t>
            </a:r>
            <a:r>
              <a:rPr lang="nl-NL" sz="3000" dirty="0" err="1"/>
              <a:t>an</a:t>
            </a:r>
            <a:endParaRPr lang="nl-NL" sz="3000" b="1" dirty="0"/>
          </a:p>
          <a:p>
            <a:r>
              <a:rPr lang="nl-NL" sz="3000" dirty="0" err="1"/>
              <a:t>an</a:t>
            </a:r>
            <a:r>
              <a:rPr lang="nl-NL" sz="3000" dirty="0"/>
              <a:t>	vóór woorden die beginnen met een klinker</a:t>
            </a:r>
            <a:r>
              <a:rPr lang="nl-NL" sz="3000" b="1" dirty="0"/>
              <a:t>klank</a:t>
            </a:r>
            <a:r>
              <a:rPr lang="nl-NL" sz="3000" dirty="0"/>
              <a:t> (a, e, i, o, u)</a:t>
            </a:r>
          </a:p>
          <a:p>
            <a:r>
              <a:rPr lang="nl-NL" sz="3000" dirty="0"/>
              <a:t>		Bijv. 	</a:t>
            </a:r>
            <a:r>
              <a:rPr lang="nl-NL" sz="3000" dirty="0" err="1"/>
              <a:t>an</a:t>
            </a:r>
            <a:r>
              <a:rPr lang="nl-NL" sz="3000" dirty="0"/>
              <a:t> </a:t>
            </a:r>
            <a:r>
              <a:rPr lang="nl-NL" sz="3000" dirty="0" err="1"/>
              <a:t>apple</a:t>
            </a:r>
            <a:endParaRPr lang="nl-NL" sz="3000" dirty="0"/>
          </a:p>
          <a:p>
            <a:r>
              <a:rPr lang="nl-NL" sz="3000" dirty="0"/>
              <a:t>			</a:t>
            </a:r>
            <a:r>
              <a:rPr lang="nl-NL" sz="3000" dirty="0" err="1"/>
              <a:t>an</a:t>
            </a:r>
            <a:r>
              <a:rPr lang="nl-NL" sz="3000" dirty="0"/>
              <a:t> </a:t>
            </a:r>
            <a:r>
              <a:rPr lang="nl-NL" sz="3000" dirty="0" err="1"/>
              <a:t>uncle</a:t>
            </a:r>
            <a:endParaRPr lang="nl-NL" sz="3000" dirty="0"/>
          </a:p>
          <a:p>
            <a:r>
              <a:rPr lang="nl-NL" sz="3000" dirty="0"/>
              <a:t>			</a:t>
            </a:r>
            <a:r>
              <a:rPr lang="nl-NL" sz="3000" dirty="0" err="1"/>
              <a:t>an</a:t>
            </a:r>
            <a:r>
              <a:rPr lang="nl-NL" sz="3000" dirty="0"/>
              <a:t> </a:t>
            </a:r>
            <a:r>
              <a:rPr lang="nl-NL" sz="3000" dirty="0" err="1"/>
              <a:t>hour</a:t>
            </a:r>
            <a:endParaRPr lang="nl-NL" sz="3000" dirty="0"/>
          </a:p>
          <a:p>
            <a:r>
              <a:rPr lang="nl-NL" sz="3000" dirty="0"/>
              <a:t>a	vóór woorden die beginnen met een medeklinker</a:t>
            </a:r>
            <a:r>
              <a:rPr lang="nl-NL" sz="3000" b="1" dirty="0"/>
              <a:t>klank</a:t>
            </a:r>
          </a:p>
          <a:p>
            <a:r>
              <a:rPr lang="nl-NL" sz="3000" dirty="0"/>
              <a:t>Bijv.. 	a letter	a dog</a:t>
            </a:r>
          </a:p>
          <a:p>
            <a:r>
              <a:rPr lang="nl-NL" sz="3000" dirty="0"/>
              <a:t>			a </a:t>
            </a:r>
            <a:r>
              <a:rPr lang="nl-NL" sz="3000" dirty="0" err="1"/>
              <a:t>university</a:t>
            </a:r>
            <a:endParaRPr lang="nl-NL" sz="30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Lidwoorden</a:t>
            </a:r>
          </a:p>
        </p:txBody>
      </p:sp>
    </p:spTree>
    <p:extLst>
      <p:ext uri="{BB962C8B-B14F-4D97-AF65-F5344CB8AC3E}">
        <p14:creationId xmlns:p14="http://schemas.microsoft.com/office/powerpoint/2010/main" val="38795564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4068392"/>
          </a:xfrm>
        </p:spPr>
        <p:txBody>
          <a:bodyPr>
            <a:noAutofit/>
          </a:bodyPr>
          <a:lstStyle/>
          <a:p>
            <a:r>
              <a:rPr lang="nl-NL" sz="3000" dirty="0"/>
              <a:t>The gebruik je als er maar één van is:</a:t>
            </a:r>
          </a:p>
          <a:p>
            <a:pPr marL="342900" indent="-342900">
              <a:buFont typeface="Arial" panose="020B0604020202020204" pitchFamily="34" charset="0"/>
              <a:buChar char="•"/>
            </a:pPr>
            <a:r>
              <a:rPr lang="nl-NL" sz="3000" dirty="0"/>
              <a:t>Amsterdam is </a:t>
            </a:r>
            <a:r>
              <a:rPr lang="nl-NL" sz="3000" dirty="0" err="1"/>
              <a:t>the</a:t>
            </a:r>
            <a:r>
              <a:rPr lang="nl-NL" sz="3000" dirty="0"/>
              <a:t> </a:t>
            </a:r>
            <a:r>
              <a:rPr lang="nl-NL" sz="3000" dirty="0" err="1"/>
              <a:t>capital</a:t>
            </a:r>
            <a:r>
              <a:rPr lang="nl-NL" sz="3000" dirty="0"/>
              <a:t> of The Netherlands.</a:t>
            </a:r>
          </a:p>
          <a:p>
            <a:pPr marL="342900" indent="-342900">
              <a:buFont typeface="Arial" panose="020B0604020202020204" pitchFamily="34" charset="0"/>
              <a:buChar char="•"/>
            </a:pPr>
            <a:r>
              <a:rPr lang="nl-NL" sz="3000" dirty="0"/>
              <a:t>He is </a:t>
            </a:r>
            <a:r>
              <a:rPr lang="nl-NL" sz="3000" dirty="0" err="1"/>
              <a:t>an</a:t>
            </a:r>
            <a:r>
              <a:rPr lang="nl-NL" sz="3000" dirty="0"/>
              <a:t> employee,  </a:t>
            </a:r>
            <a:r>
              <a:rPr lang="nl-NL" sz="3000" dirty="0" err="1"/>
              <a:t>and</a:t>
            </a:r>
            <a:r>
              <a:rPr lang="nl-NL" sz="3000" dirty="0"/>
              <a:t> </a:t>
            </a:r>
            <a:r>
              <a:rPr lang="nl-NL" sz="3000" dirty="0" err="1"/>
              <a:t>she</a:t>
            </a:r>
            <a:r>
              <a:rPr lang="nl-NL" sz="3000" dirty="0"/>
              <a:t> is </a:t>
            </a:r>
            <a:r>
              <a:rPr lang="nl-NL" sz="3000" dirty="0" err="1"/>
              <a:t>the</a:t>
            </a:r>
            <a:r>
              <a:rPr lang="nl-NL" sz="3000" dirty="0"/>
              <a:t> boss.</a:t>
            </a:r>
          </a:p>
          <a:p>
            <a:endParaRPr lang="nl-NL" sz="3000" dirty="0"/>
          </a:p>
          <a:p>
            <a:r>
              <a:rPr lang="nl-NL" sz="3000" dirty="0"/>
              <a:t>Voor de naam van een beroep, nationaliteit of geloof gebruik je a/</a:t>
            </a:r>
            <a:r>
              <a:rPr lang="nl-NL" sz="3000" dirty="0" err="1"/>
              <a:t>an</a:t>
            </a:r>
            <a:r>
              <a:rPr lang="nl-NL" sz="3000" dirty="0"/>
              <a:t>:</a:t>
            </a:r>
          </a:p>
          <a:p>
            <a:pPr marL="342900" indent="-342900">
              <a:buFont typeface="Arial" panose="020B0604020202020204" pitchFamily="34" charset="0"/>
              <a:buChar char="•"/>
            </a:pPr>
            <a:r>
              <a:rPr lang="nl-NL" sz="3000" dirty="0" err="1"/>
              <a:t>She</a:t>
            </a:r>
            <a:r>
              <a:rPr lang="nl-NL" sz="3000" dirty="0"/>
              <a:t> is </a:t>
            </a:r>
            <a:r>
              <a:rPr lang="nl-NL" sz="3000" b="1" dirty="0"/>
              <a:t>a</a:t>
            </a:r>
            <a:r>
              <a:rPr lang="nl-NL" sz="3000" dirty="0"/>
              <a:t> doctor.</a:t>
            </a:r>
          </a:p>
          <a:p>
            <a:pPr marL="342900" indent="-342900">
              <a:buFont typeface="Arial" panose="020B0604020202020204" pitchFamily="34" charset="0"/>
              <a:buChar char="•"/>
            </a:pPr>
            <a:r>
              <a:rPr lang="nl-NL" sz="3000" dirty="0"/>
              <a:t>My teacher is </a:t>
            </a:r>
            <a:r>
              <a:rPr lang="nl-NL" sz="3000" b="1" dirty="0" err="1"/>
              <a:t>an</a:t>
            </a:r>
            <a:r>
              <a:rPr lang="nl-NL" sz="3000" dirty="0"/>
              <a:t> </a:t>
            </a:r>
            <a:r>
              <a:rPr lang="nl-NL" sz="3000" dirty="0" err="1"/>
              <a:t>Albanian</a:t>
            </a:r>
            <a:r>
              <a:rPr lang="nl-NL" sz="3000" dirty="0"/>
              <a:t>.</a:t>
            </a:r>
          </a:p>
          <a:p>
            <a:pPr marL="342900" indent="-342900">
              <a:buFont typeface="Arial" panose="020B0604020202020204" pitchFamily="34" charset="0"/>
              <a:buChar char="•"/>
            </a:pPr>
            <a:r>
              <a:rPr lang="nl-NL" sz="3000" dirty="0"/>
              <a:t>My </a:t>
            </a:r>
            <a:r>
              <a:rPr lang="nl-NL" sz="3000" dirty="0" err="1"/>
              <a:t>neighbour</a:t>
            </a:r>
            <a:r>
              <a:rPr lang="nl-NL" sz="3000" dirty="0"/>
              <a:t> is </a:t>
            </a:r>
            <a:r>
              <a:rPr lang="nl-NL" sz="3000" b="1" dirty="0"/>
              <a:t>a</a:t>
            </a:r>
            <a:r>
              <a:rPr lang="nl-NL" sz="3000" dirty="0"/>
              <a:t> </a:t>
            </a:r>
            <a:r>
              <a:rPr lang="nl-NL" sz="3000" dirty="0" err="1"/>
              <a:t>Catholic</a:t>
            </a:r>
            <a:r>
              <a:rPr lang="nl-NL" sz="3000" dirty="0"/>
              <a:t>.</a:t>
            </a:r>
          </a:p>
          <a:p>
            <a:endParaRPr lang="nl-NL"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Lidwoorden – wanneer </a:t>
            </a:r>
            <a:r>
              <a:rPr lang="nl-NL" sz="6000" dirty="0" err="1"/>
              <a:t>the</a:t>
            </a:r>
            <a:r>
              <a:rPr lang="nl-NL" sz="6000" dirty="0"/>
              <a:t> / a, </a:t>
            </a:r>
            <a:r>
              <a:rPr lang="nl-NL" sz="6000" dirty="0" err="1"/>
              <a:t>an</a:t>
            </a:r>
            <a:endParaRPr lang="nl-NL" sz="6000" dirty="0"/>
          </a:p>
        </p:txBody>
      </p:sp>
    </p:spTree>
    <p:extLst>
      <p:ext uri="{BB962C8B-B14F-4D97-AF65-F5344CB8AC3E}">
        <p14:creationId xmlns:p14="http://schemas.microsoft.com/office/powerpoint/2010/main" val="25187079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4068392"/>
          </a:xfrm>
        </p:spPr>
        <p:txBody>
          <a:bodyPr>
            <a:noAutofit/>
          </a:bodyPr>
          <a:lstStyle/>
          <a:p>
            <a:r>
              <a:rPr lang="nl-NL" dirty="0"/>
              <a:t>Bij instellingen zoals een ziekenhuis, school, kerk,  gevangenis en universiteit gebruik je geen '</a:t>
            </a:r>
            <a:r>
              <a:rPr lang="nl-NL" dirty="0" err="1"/>
              <a:t>the</a:t>
            </a:r>
            <a:r>
              <a:rPr lang="nl-NL" dirty="0"/>
              <a:t>' als je denkt aan het </a:t>
            </a:r>
            <a:r>
              <a:rPr lang="nl-NL" b="1" dirty="0"/>
              <a:t>gebruik </a:t>
            </a:r>
            <a:r>
              <a:rPr lang="nl-NL" dirty="0"/>
              <a:t>van de gebouwen, en niet aan de gebouwen zelf:</a:t>
            </a:r>
          </a:p>
          <a:p>
            <a:pPr marL="342900" indent="-342900">
              <a:buFont typeface="Arial" panose="020B0604020202020204" pitchFamily="34" charset="0"/>
              <a:buChar char="•"/>
            </a:pPr>
            <a:r>
              <a:rPr lang="nl-NL" dirty="0"/>
              <a:t>We go </a:t>
            </a:r>
            <a:r>
              <a:rPr lang="nl-NL" b="1" dirty="0" err="1"/>
              <a:t>to</a:t>
            </a:r>
            <a:r>
              <a:rPr lang="nl-NL" b="1" dirty="0"/>
              <a:t> </a:t>
            </a:r>
            <a:r>
              <a:rPr lang="nl-NL" b="1" dirty="0" err="1"/>
              <a:t>church</a:t>
            </a:r>
            <a:r>
              <a:rPr lang="nl-NL" b="1" dirty="0"/>
              <a:t> </a:t>
            </a:r>
            <a:r>
              <a:rPr lang="nl-NL" dirty="0" err="1"/>
              <a:t>every</a:t>
            </a:r>
            <a:r>
              <a:rPr lang="nl-NL" dirty="0"/>
              <a:t> week.</a:t>
            </a:r>
          </a:p>
          <a:p>
            <a:pPr marL="342900" indent="-342900">
              <a:buFont typeface="Arial" panose="020B0604020202020204" pitchFamily="34" charset="0"/>
              <a:buChar char="•"/>
            </a:pPr>
            <a:r>
              <a:rPr lang="nl-NL" dirty="0"/>
              <a:t>Do </a:t>
            </a:r>
            <a:r>
              <a:rPr lang="nl-NL" dirty="0" err="1"/>
              <a:t>you</a:t>
            </a:r>
            <a:r>
              <a:rPr lang="nl-NL" dirty="0"/>
              <a:t> go </a:t>
            </a:r>
            <a:r>
              <a:rPr lang="nl-NL" b="1" dirty="0" err="1"/>
              <a:t>to</a:t>
            </a:r>
            <a:r>
              <a:rPr lang="nl-NL" b="1" dirty="0"/>
              <a:t> school</a:t>
            </a:r>
            <a:r>
              <a:rPr lang="nl-NL" dirty="0"/>
              <a:t>?</a:t>
            </a:r>
          </a:p>
          <a:p>
            <a:pPr marL="342900" indent="-342900">
              <a:buFont typeface="Arial" panose="020B0604020202020204" pitchFamily="34" charset="0"/>
              <a:buChar char="•"/>
            </a:pPr>
            <a:r>
              <a:rPr lang="nl-NL" dirty="0"/>
              <a:t>He is </a:t>
            </a:r>
            <a:r>
              <a:rPr lang="nl-NL" b="1" dirty="0"/>
              <a:t>in </a:t>
            </a:r>
            <a:r>
              <a:rPr lang="nl-NL" b="1" dirty="0" err="1"/>
              <a:t>hospital</a:t>
            </a:r>
            <a:r>
              <a:rPr lang="nl-NL" b="1" dirty="0"/>
              <a:t> </a:t>
            </a:r>
            <a:r>
              <a:rPr lang="nl-NL" dirty="0" err="1"/>
              <a:t>now</a:t>
            </a:r>
            <a:r>
              <a:rPr lang="nl-NL" dirty="0"/>
              <a:t>. </a:t>
            </a:r>
            <a:br>
              <a:rPr lang="nl-NL" dirty="0"/>
            </a:br>
            <a:r>
              <a:rPr lang="nl-NL" dirty="0"/>
              <a:t>(Amerikaans-Engels: He is </a:t>
            </a:r>
            <a:r>
              <a:rPr lang="nl-NL" b="1" dirty="0"/>
              <a:t>in </a:t>
            </a:r>
            <a:r>
              <a:rPr lang="nl-NL" b="1" dirty="0" err="1"/>
              <a:t>the</a:t>
            </a:r>
            <a:r>
              <a:rPr lang="nl-NL" b="1" dirty="0"/>
              <a:t> </a:t>
            </a:r>
            <a:r>
              <a:rPr lang="nl-NL" b="1" dirty="0" err="1"/>
              <a:t>hospital</a:t>
            </a:r>
            <a:r>
              <a:rPr lang="nl-NL" dirty="0"/>
              <a:t> </a:t>
            </a:r>
            <a:r>
              <a:rPr lang="nl-NL" dirty="0" err="1"/>
              <a:t>now</a:t>
            </a:r>
            <a:r>
              <a:rPr lang="nl-NL" dirty="0"/>
              <a:t>.)</a:t>
            </a:r>
          </a:p>
          <a:p>
            <a:endParaRPr lang="nl-NL" sz="800" dirty="0"/>
          </a:p>
          <a:p>
            <a:r>
              <a:rPr lang="nl-NL" dirty="0"/>
              <a:t>Je gebruikt wel "</a:t>
            </a:r>
            <a:r>
              <a:rPr lang="nl-NL" dirty="0" err="1"/>
              <a:t>the</a:t>
            </a:r>
            <a:r>
              <a:rPr lang="nl-NL" dirty="0"/>
              <a:t>" als je echt het gebouw bedoelt:</a:t>
            </a:r>
          </a:p>
          <a:p>
            <a:pPr marL="342900" indent="-342900">
              <a:buFont typeface="Arial" panose="020B0604020202020204" pitchFamily="34" charset="0"/>
              <a:buChar char="•"/>
            </a:pPr>
            <a:r>
              <a:rPr lang="nl-NL" dirty="0" err="1"/>
              <a:t>You</a:t>
            </a:r>
            <a:r>
              <a:rPr lang="nl-NL" dirty="0"/>
              <a:t> have </a:t>
            </a:r>
            <a:r>
              <a:rPr lang="nl-NL" dirty="0" err="1"/>
              <a:t>to</a:t>
            </a:r>
            <a:r>
              <a:rPr lang="nl-NL" dirty="0"/>
              <a:t> go </a:t>
            </a:r>
            <a:r>
              <a:rPr lang="nl-NL" dirty="0" err="1"/>
              <a:t>to</a:t>
            </a:r>
            <a:r>
              <a:rPr lang="nl-NL" dirty="0"/>
              <a:t> </a:t>
            </a:r>
            <a:r>
              <a:rPr lang="nl-NL" b="1" dirty="0" err="1"/>
              <a:t>the</a:t>
            </a:r>
            <a:r>
              <a:rPr lang="nl-NL" b="1" dirty="0"/>
              <a:t> </a:t>
            </a:r>
            <a:r>
              <a:rPr lang="nl-NL" b="1" dirty="0" err="1"/>
              <a:t>church</a:t>
            </a:r>
            <a:r>
              <a:rPr lang="nl-NL" b="1" dirty="0"/>
              <a:t> </a:t>
            </a:r>
            <a:r>
              <a:rPr lang="nl-NL" dirty="0" err="1"/>
              <a:t>for</a:t>
            </a:r>
            <a:r>
              <a:rPr lang="nl-NL" dirty="0"/>
              <a:t> </a:t>
            </a:r>
            <a:r>
              <a:rPr lang="nl-NL" dirty="0" err="1"/>
              <a:t>your</a:t>
            </a:r>
            <a:r>
              <a:rPr lang="nl-NL" dirty="0"/>
              <a:t> </a:t>
            </a:r>
            <a:r>
              <a:rPr lang="nl-NL" dirty="0" err="1"/>
              <a:t>flu</a:t>
            </a:r>
            <a:r>
              <a:rPr lang="nl-NL" dirty="0"/>
              <a:t> </a:t>
            </a:r>
            <a:r>
              <a:rPr lang="nl-NL" dirty="0" err="1"/>
              <a:t>vaccination</a:t>
            </a:r>
            <a:r>
              <a:rPr lang="nl-NL" dirty="0"/>
              <a:t>.</a:t>
            </a:r>
          </a:p>
          <a:p>
            <a:endParaRPr lang="nl-NL" sz="800" dirty="0"/>
          </a:p>
          <a:p>
            <a:r>
              <a:rPr lang="nl-NL" dirty="0"/>
              <a:t>Ook bij straatnamen wordt het lidwoord meestal weggelaten:</a:t>
            </a:r>
          </a:p>
          <a:p>
            <a:pPr marL="342900" indent="-342900">
              <a:buFont typeface="Arial" panose="020B0604020202020204" pitchFamily="34" charset="0"/>
              <a:buChar char="•"/>
            </a:pPr>
            <a:r>
              <a:rPr lang="nl-NL" dirty="0"/>
              <a:t>I live </a:t>
            </a:r>
            <a:r>
              <a:rPr lang="nl-NL" b="1" dirty="0"/>
              <a:t>on Royal Street</a:t>
            </a:r>
            <a:r>
              <a:rPr lang="nl-NL" dirty="0"/>
              <a:t> </a:t>
            </a:r>
            <a:r>
              <a:rPr lang="nl-NL" dirty="0" err="1"/>
              <a:t>number</a:t>
            </a:r>
            <a:r>
              <a:rPr lang="nl-NL" dirty="0"/>
              <a:t> 12.</a:t>
            </a:r>
          </a:p>
          <a:p>
            <a:endParaRPr lang="nl-NL"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Lidwoorden – wanneer </a:t>
            </a:r>
            <a:r>
              <a:rPr lang="nl-NL" sz="6000" dirty="0" err="1"/>
              <a:t>the</a:t>
            </a:r>
            <a:r>
              <a:rPr lang="nl-NL" sz="6000" dirty="0"/>
              <a:t> / a, </a:t>
            </a:r>
            <a:r>
              <a:rPr lang="nl-NL" sz="6000" dirty="0" err="1"/>
              <a:t>an</a:t>
            </a:r>
            <a:endParaRPr lang="nl-NL" sz="6000" dirty="0"/>
          </a:p>
        </p:txBody>
      </p:sp>
    </p:spTree>
    <p:extLst>
      <p:ext uri="{BB962C8B-B14F-4D97-AF65-F5344CB8AC3E}">
        <p14:creationId xmlns:p14="http://schemas.microsoft.com/office/powerpoint/2010/main" val="2051528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5236040"/>
          </a:xfrm>
        </p:spPr>
        <p:txBody>
          <a:bodyPr>
            <a:noAutofit/>
          </a:bodyPr>
          <a:lstStyle/>
          <a:p>
            <a:r>
              <a:rPr lang="nl-NL" sz="3200" dirty="0" err="1"/>
              <a:t>One</a:t>
            </a:r>
            <a:r>
              <a:rPr lang="nl-NL" sz="3200" dirty="0"/>
              <a:t> </a:t>
            </a:r>
            <a:r>
              <a:rPr lang="nl-NL" sz="3200" dirty="0" err="1"/>
              <a:t>book</a:t>
            </a:r>
            <a:r>
              <a:rPr lang="nl-NL" sz="3200" dirty="0"/>
              <a:t> 	–  	</a:t>
            </a:r>
            <a:r>
              <a:rPr lang="nl-NL" sz="3200" dirty="0" err="1"/>
              <a:t>two</a:t>
            </a:r>
            <a:r>
              <a:rPr lang="nl-NL" sz="3200" dirty="0"/>
              <a:t> </a:t>
            </a:r>
            <a:r>
              <a:rPr lang="nl-NL" sz="3200" dirty="0" err="1"/>
              <a:t>books</a:t>
            </a:r>
            <a:endParaRPr lang="nl-NL" sz="3200" dirty="0"/>
          </a:p>
          <a:p>
            <a:r>
              <a:rPr lang="nl-NL" sz="3200" dirty="0" err="1"/>
              <a:t>One</a:t>
            </a:r>
            <a:r>
              <a:rPr lang="nl-NL" sz="3200" dirty="0"/>
              <a:t> box		- 	</a:t>
            </a:r>
            <a:r>
              <a:rPr lang="nl-NL" sz="3200" dirty="0" err="1"/>
              <a:t>three</a:t>
            </a:r>
            <a:r>
              <a:rPr lang="nl-NL" sz="3200" dirty="0"/>
              <a:t> </a:t>
            </a:r>
            <a:r>
              <a:rPr lang="nl-NL" sz="3200" dirty="0" err="1"/>
              <a:t>boxes</a:t>
            </a:r>
            <a:endParaRPr lang="nl-NL" sz="3200" dirty="0"/>
          </a:p>
          <a:p>
            <a:r>
              <a:rPr lang="nl-NL" sz="3200" dirty="0" err="1"/>
              <a:t>One</a:t>
            </a:r>
            <a:r>
              <a:rPr lang="nl-NL" sz="3200" dirty="0"/>
              <a:t> </a:t>
            </a:r>
            <a:r>
              <a:rPr lang="nl-NL" sz="3200" dirty="0" err="1"/>
              <a:t>shoe</a:t>
            </a:r>
            <a:r>
              <a:rPr lang="nl-NL" sz="3200" dirty="0"/>
              <a:t> 	- 	five </a:t>
            </a:r>
            <a:r>
              <a:rPr lang="nl-NL" sz="3200" dirty="0" err="1"/>
              <a:t>shoes</a:t>
            </a:r>
            <a:endParaRPr lang="nl-NL" sz="3200" dirty="0"/>
          </a:p>
          <a:p>
            <a:endParaRPr lang="nl-NL" sz="3200" dirty="0"/>
          </a:p>
          <a:p>
            <a:r>
              <a:rPr lang="nl-NL" sz="3200" i="1" dirty="0"/>
              <a:t>Uitzonderingen:</a:t>
            </a:r>
          </a:p>
          <a:p>
            <a:r>
              <a:rPr lang="nl-NL" sz="3200" dirty="0" err="1"/>
              <a:t>One</a:t>
            </a:r>
            <a:r>
              <a:rPr lang="nl-NL" sz="3200" dirty="0"/>
              <a:t> </a:t>
            </a:r>
            <a:r>
              <a:rPr lang="nl-NL" sz="3200" dirty="0" err="1"/>
              <a:t>sheep</a:t>
            </a:r>
            <a:r>
              <a:rPr lang="nl-NL" sz="3200" dirty="0"/>
              <a:t> – 	</a:t>
            </a:r>
            <a:r>
              <a:rPr lang="nl-NL" sz="3200" dirty="0" err="1"/>
              <a:t>two</a:t>
            </a:r>
            <a:r>
              <a:rPr lang="nl-NL" sz="3200" dirty="0"/>
              <a:t> </a:t>
            </a:r>
            <a:r>
              <a:rPr lang="nl-NL" sz="3200" dirty="0" err="1"/>
              <a:t>sheep</a:t>
            </a:r>
            <a:endParaRPr lang="nl-NL" sz="3200" dirty="0"/>
          </a:p>
          <a:p>
            <a:r>
              <a:rPr lang="nl-NL" sz="3200" dirty="0" err="1"/>
              <a:t>One</a:t>
            </a:r>
            <a:r>
              <a:rPr lang="nl-NL" sz="3200" dirty="0"/>
              <a:t> </a:t>
            </a:r>
            <a:r>
              <a:rPr lang="nl-NL" sz="3200" dirty="0" err="1"/>
              <a:t>fish</a:t>
            </a:r>
            <a:r>
              <a:rPr lang="nl-NL" sz="3200" dirty="0"/>
              <a:t> 	– 	</a:t>
            </a:r>
            <a:r>
              <a:rPr lang="nl-NL" sz="3200" dirty="0" err="1"/>
              <a:t>three</a:t>
            </a:r>
            <a:r>
              <a:rPr lang="nl-NL" sz="3200" dirty="0"/>
              <a:t> </a:t>
            </a:r>
            <a:r>
              <a:rPr lang="nl-NL" sz="3200" dirty="0" err="1"/>
              <a:t>fish</a:t>
            </a:r>
            <a:r>
              <a:rPr lang="nl-NL" sz="3200" dirty="0"/>
              <a:t> (</a:t>
            </a:r>
            <a:r>
              <a:rPr lang="nl-NL" sz="3200" dirty="0" err="1"/>
              <a:t>fishes</a:t>
            </a:r>
            <a:r>
              <a:rPr lang="nl-NL" sz="3200" dirty="0"/>
              <a:t> alleen bij verschillende types vis)</a:t>
            </a:r>
          </a:p>
          <a:p>
            <a:r>
              <a:rPr lang="nl-NL" sz="3200" dirty="0" err="1"/>
              <a:t>One</a:t>
            </a:r>
            <a:r>
              <a:rPr lang="nl-NL" sz="3200" dirty="0"/>
              <a:t> person - 	</a:t>
            </a:r>
            <a:r>
              <a:rPr lang="nl-NL" sz="3200" dirty="0" err="1"/>
              <a:t>two</a:t>
            </a:r>
            <a:r>
              <a:rPr lang="nl-NL" sz="3200" dirty="0"/>
              <a:t> </a:t>
            </a:r>
            <a:r>
              <a:rPr lang="nl-NL" sz="3200" dirty="0" err="1"/>
              <a:t>people</a:t>
            </a:r>
            <a:endParaRPr lang="nl-NL" sz="3200" dirty="0"/>
          </a:p>
          <a:p>
            <a:endParaRPr lang="nl-NL" sz="1800" b="1" dirty="0"/>
          </a:p>
          <a:p>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1488558" y="343169"/>
            <a:ext cx="10253169" cy="668050"/>
          </a:xfrm>
        </p:spPr>
        <p:txBody>
          <a:bodyPr>
            <a:normAutofit fontScale="90000"/>
          </a:bodyPr>
          <a:lstStyle/>
          <a:p>
            <a:r>
              <a:rPr lang="nl-NL" sz="6000" dirty="0"/>
              <a:t>Meervoud - telbaar</a:t>
            </a:r>
          </a:p>
        </p:txBody>
      </p:sp>
    </p:spTree>
    <p:extLst>
      <p:ext uri="{BB962C8B-B14F-4D97-AF65-F5344CB8AC3E}">
        <p14:creationId xmlns:p14="http://schemas.microsoft.com/office/powerpoint/2010/main" val="22291936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2728690"/>
          </a:xfrm>
        </p:spPr>
        <p:txBody>
          <a:bodyPr>
            <a:noAutofit/>
          </a:bodyPr>
          <a:lstStyle/>
          <a:p>
            <a:r>
              <a:rPr lang="nl-NL" sz="3200" dirty="0"/>
              <a:t>Annie is …. </a:t>
            </a:r>
            <a:r>
              <a:rPr lang="nl-NL" sz="3200" dirty="0" err="1"/>
              <a:t>aunt</a:t>
            </a:r>
            <a:r>
              <a:rPr lang="nl-NL" sz="3200" dirty="0"/>
              <a:t> of mine.</a:t>
            </a:r>
          </a:p>
          <a:p>
            <a:r>
              <a:rPr lang="nl-NL" sz="3200" dirty="0" err="1"/>
              <a:t>She</a:t>
            </a:r>
            <a:r>
              <a:rPr lang="nl-NL" sz="3200" dirty="0"/>
              <a:t> went </a:t>
            </a:r>
            <a:r>
              <a:rPr lang="nl-NL" sz="3200" dirty="0" err="1"/>
              <a:t>to</a:t>
            </a:r>
            <a:r>
              <a:rPr lang="nl-NL" sz="3200" dirty="0"/>
              <a:t> …. </a:t>
            </a:r>
            <a:r>
              <a:rPr lang="nl-NL" sz="3200" dirty="0" err="1"/>
              <a:t>university</a:t>
            </a:r>
            <a:r>
              <a:rPr lang="nl-NL" sz="3200" dirty="0"/>
              <a:t> in </a:t>
            </a:r>
            <a:r>
              <a:rPr lang="nl-NL" sz="3200" dirty="0" err="1"/>
              <a:t>the</a:t>
            </a:r>
            <a:r>
              <a:rPr lang="nl-NL" sz="3200" dirty="0"/>
              <a:t> </a:t>
            </a:r>
            <a:r>
              <a:rPr lang="nl-NL" sz="3200" dirty="0" err="1"/>
              <a:t>north</a:t>
            </a:r>
            <a:r>
              <a:rPr lang="nl-NL" sz="3200" dirty="0"/>
              <a:t> of </a:t>
            </a:r>
            <a:r>
              <a:rPr lang="nl-NL" sz="3200" dirty="0" err="1"/>
              <a:t>the</a:t>
            </a:r>
            <a:r>
              <a:rPr lang="nl-NL" sz="3200" dirty="0"/>
              <a:t> country.</a:t>
            </a:r>
          </a:p>
          <a:p>
            <a:r>
              <a:rPr lang="nl-NL" sz="3200" dirty="0"/>
              <a:t>Ben is …. </a:t>
            </a:r>
            <a:r>
              <a:rPr lang="nl-NL" sz="3200" dirty="0" err="1"/>
              <a:t>uncle</a:t>
            </a:r>
            <a:r>
              <a:rPr lang="nl-NL" sz="3200" dirty="0"/>
              <a:t> </a:t>
            </a:r>
            <a:r>
              <a:rPr lang="nl-NL" sz="3200" dirty="0" err="1"/>
              <a:t>my</a:t>
            </a:r>
            <a:r>
              <a:rPr lang="nl-NL" sz="3200" dirty="0"/>
              <a:t> </a:t>
            </a:r>
            <a:r>
              <a:rPr lang="nl-NL" sz="3200" dirty="0" err="1"/>
              <a:t>aunt</a:t>
            </a:r>
            <a:r>
              <a:rPr lang="nl-NL" sz="3200" dirty="0"/>
              <a:t> Annie is </a:t>
            </a:r>
            <a:r>
              <a:rPr lang="nl-NL" sz="3200" dirty="0" err="1"/>
              <a:t>married</a:t>
            </a:r>
            <a:r>
              <a:rPr lang="nl-NL" sz="3200" dirty="0"/>
              <a:t> </a:t>
            </a:r>
            <a:r>
              <a:rPr lang="nl-NL" sz="3200" dirty="0" err="1"/>
              <a:t>to</a:t>
            </a:r>
            <a:r>
              <a:rPr lang="nl-NL" sz="3200" dirty="0"/>
              <a:t>.</a:t>
            </a:r>
          </a:p>
          <a:p>
            <a:r>
              <a:rPr lang="nl-NL" sz="3200" dirty="0"/>
              <a:t>The wedding </a:t>
            </a:r>
            <a:r>
              <a:rPr lang="nl-NL" sz="3200" dirty="0" err="1"/>
              <a:t>ceremony</a:t>
            </a:r>
            <a:r>
              <a:rPr lang="nl-NL" sz="3200" dirty="0"/>
              <a:t> </a:t>
            </a:r>
            <a:r>
              <a:rPr lang="nl-NL" sz="3200" dirty="0" err="1"/>
              <a:t>took</a:t>
            </a:r>
            <a:r>
              <a:rPr lang="nl-NL" sz="3200" dirty="0"/>
              <a:t> … </a:t>
            </a:r>
            <a:r>
              <a:rPr lang="nl-NL" sz="3200" dirty="0" err="1"/>
              <a:t>hour</a:t>
            </a:r>
            <a:r>
              <a:rPr lang="nl-NL" sz="3200" dirty="0"/>
              <a:t>.</a:t>
            </a:r>
          </a:p>
          <a:p>
            <a:r>
              <a:rPr lang="nl-NL" sz="3200" dirty="0"/>
              <a:t>The wedding </a:t>
            </a:r>
            <a:r>
              <a:rPr lang="nl-NL" sz="3200" dirty="0" err="1"/>
              <a:t>ceremony</a:t>
            </a:r>
            <a:r>
              <a:rPr lang="nl-NL" sz="3200" dirty="0"/>
              <a:t> was </a:t>
            </a:r>
            <a:r>
              <a:rPr lang="nl-NL" sz="3200" dirty="0" err="1"/>
              <a:t>conducted</a:t>
            </a:r>
            <a:r>
              <a:rPr lang="nl-NL" sz="3200" dirty="0"/>
              <a:t> </a:t>
            </a:r>
            <a:r>
              <a:rPr lang="nl-NL" sz="3200" dirty="0" err="1"/>
              <a:t>by</a:t>
            </a:r>
            <a:r>
              <a:rPr lang="nl-NL" sz="3200" dirty="0"/>
              <a:t> … </a:t>
            </a:r>
            <a:r>
              <a:rPr lang="nl-NL" sz="3200" dirty="0" err="1"/>
              <a:t>priest</a:t>
            </a:r>
            <a:r>
              <a:rPr lang="nl-NL" sz="3200" dirty="0"/>
              <a:t>, </a:t>
            </a:r>
            <a:r>
              <a:rPr lang="nl-NL" sz="3200" dirty="0" err="1"/>
              <a:t>not</a:t>
            </a:r>
            <a:r>
              <a:rPr lang="nl-NL" sz="3200" dirty="0"/>
              <a:t> … pope</a:t>
            </a:r>
            <a:r>
              <a:rPr lang="nl-NL" dirty="0"/>
              <a:t>.</a:t>
            </a:r>
          </a:p>
          <a:p>
            <a:endParaRPr lang="nl-NL" dirty="0"/>
          </a:p>
          <a:p>
            <a:endParaRPr lang="nl-NL" dirty="0"/>
          </a:p>
          <a:p>
            <a:endParaRPr lang="nl-NL"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err="1"/>
              <a:t>Articles</a:t>
            </a:r>
            <a:r>
              <a:rPr lang="nl-NL" sz="6000" dirty="0"/>
              <a:t> - practical</a:t>
            </a:r>
          </a:p>
        </p:txBody>
      </p:sp>
    </p:spTree>
    <p:extLst>
      <p:ext uri="{BB962C8B-B14F-4D97-AF65-F5344CB8AC3E}">
        <p14:creationId xmlns:p14="http://schemas.microsoft.com/office/powerpoint/2010/main" val="76205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806032" cy="4068392"/>
          </a:xfrm>
        </p:spPr>
        <p:txBody>
          <a:bodyPr>
            <a:noAutofit/>
          </a:bodyPr>
          <a:lstStyle/>
          <a:p>
            <a:r>
              <a:rPr lang="nl-NL" sz="2400" dirty="0"/>
              <a:t>A2 11032NK</a:t>
            </a:r>
          </a:p>
          <a:p>
            <a:r>
              <a:rPr lang="nl-NL" sz="2400" dirty="0"/>
              <a:t>B1 11033NK</a:t>
            </a:r>
          </a:p>
          <a:p>
            <a:r>
              <a:rPr lang="nl-NL" sz="2400" dirty="0"/>
              <a:t>B2 11049NK</a:t>
            </a:r>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gps</a:t>
            </a:r>
          </a:p>
        </p:txBody>
      </p:sp>
    </p:spTree>
    <p:extLst>
      <p:ext uri="{BB962C8B-B14F-4D97-AF65-F5344CB8AC3E}">
        <p14:creationId xmlns:p14="http://schemas.microsoft.com/office/powerpoint/2010/main" val="15905424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0584D-4850-C64C-A392-140E07450BFC}"/>
              </a:ext>
            </a:extLst>
          </p:cNvPr>
          <p:cNvSpPr>
            <a:spLocks noGrp="1"/>
          </p:cNvSpPr>
          <p:nvPr>
            <p:ph type="title"/>
          </p:nvPr>
        </p:nvSpPr>
        <p:spPr>
          <a:xfrm>
            <a:off x="2167127" y="1225296"/>
            <a:ext cx="10024873" cy="3520440"/>
          </a:xfrm>
        </p:spPr>
        <p:txBody>
          <a:bodyPr>
            <a:normAutofit/>
          </a:bodyPr>
          <a:lstStyle/>
          <a:p>
            <a:r>
              <a:rPr lang="nl-NL" sz="7800" dirty="0"/>
              <a:t>Bijvoeglijke naamwoorden</a:t>
            </a:r>
            <a:br>
              <a:rPr lang="nl-NL" sz="7800" dirty="0"/>
            </a:br>
            <a:r>
              <a:rPr lang="nl-NL" sz="7800" dirty="0"/>
              <a:t>Bijwoorden</a:t>
            </a:r>
          </a:p>
        </p:txBody>
      </p:sp>
    </p:spTree>
    <p:extLst>
      <p:ext uri="{BB962C8B-B14F-4D97-AF65-F5344CB8AC3E}">
        <p14:creationId xmlns:p14="http://schemas.microsoft.com/office/powerpoint/2010/main" val="23328404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4068392"/>
          </a:xfrm>
        </p:spPr>
        <p:txBody>
          <a:bodyPr>
            <a:noAutofit/>
          </a:bodyPr>
          <a:lstStyle/>
          <a:p>
            <a:r>
              <a:rPr lang="nl-NL" sz="3000" dirty="0"/>
              <a:t>Een bijvoeglijk naamwoord gebruik je om iets of iemand te omschrijven. </a:t>
            </a:r>
            <a:r>
              <a:rPr lang="nl-NL" sz="3000" dirty="0" err="1"/>
              <a:t>Bijv</a:t>
            </a:r>
            <a:r>
              <a:rPr lang="nl-NL" sz="3000" dirty="0"/>
              <a:t>:</a:t>
            </a:r>
          </a:p>
          <a:p>
            <a:r>
              <a:rPr lang="nl-NL" sz="3000" dirty="0"/>
              <a:t>The song was </a:t>
            </a:r>
            <a:r>
              <a:rPr lang="nl-NL" sz="3000" dirty="0" err="1"/>
              <a:t>beautiful</a:t>
            </a:r>
            <a:r>
              <a:rPr lang="nl-NL" sz="3000" dirty="0"/>
              <a:t>.</a:t>
            </a:r>
          </a:p>
          <a:p>
            <a:r>
              <a:rPr lang="nl-NL" sz="3000" dirty="0"/>
              <a:t>It’s a </a:t>
            </a:r>
            <a:r>
              <a:rPr lang="nl-NL" sz="3000" dirty="0" err="1"/>
              <a:t>beautiful</a:t>
            </a:r>
            <a:r>
              <a:rPr lang="nl-NL" sz="3000" dirty="0"/>
              <a:t> </a:t>
            </a:r>
            <a:r>
              <a:rPr lang="nl-NL" sz="3000" b="1" dirty="0" err="1"/>
              <a:t>chair</a:t>
            </a:r>
            <a:r>
              <a:rPr lang="nl-NL" sz="3000" dirty="0"/>
              <a:t>.</a:t>
            </a:r>
          </a:p>
          <a:p>
            <a:endParaRPr lang="nl-NL" sz="3000" dirty="0"/>
          </a:p>
          <a:p>
            <a:r>
              <a:rPr lang="nl-NL" sz="3000" dirty="0"/>
              <a:t>Een bijwoord zegt iets over een werkwoord. Bijv.</a:t>
            </a:r>
          </a:p>
          <a:p>
            <a:r>
              <a:rPr lang="nl-NL" sz="3000" dirty="0" err="1"/>
              <a:t>They</a:t>
            </a:r>
            <a:r>
              <a:rPr lang="nl-NL" sz="3000" dirty="0"/>
              <a:t> sang </a:t>
            </a:r>
            <a:r>
              <a:rPr lang="nl-NL" sz="3000" dirty="0" err="1"/>
              <a:t>beautifully</a:t>
            </a:r>
            <a:r>
              <a:rPr lang="nl-NL" sz="3000" dirty="0"/>
              <a:t>.</a:t>
            </a:r>
          </a:p>
          <a:p>
            <a:r>
              <a:rPr lang="nl-NL" sz="3000" dirty="0" err="1"/>
              <a:t>She</a:t>
            </a:r>
            <a:r>
              <a:rPr lang="nl-NL" sz="3000" dirty="0"/>
              <a:t> </a:t>
            </a:r>
            <a:r>
              <a:rPr lang="nl-NL" sz="3000" dirty="0" err="1"/>
              <a:t>looked</a:t>
            </a:r>
            <a:r>
              <a:rPr lang="nl-NL" sz="3000" dirty="0"/>
              <a:t> </a:t>
            </a:r>
            <a:r>
              <a:rPr lang="nl-NL" sz="3000" b="1" dirty="0" err="1"/>
              <a:t>beautifully</a:t>
            </a:r>
            <a:r>
              <a:rPr lang="nl-NL" sz="3000" dirty="0"/>
              <a:t>.</a:t>
            </a:r>
          </a:p>
          <a:p>
            <a:endParaRPr lang="nl-NL" sz="3000" dirty="0"/>
          </a:p>
          <a:p>
            <a:r>
              <a:rPr lang="nl-NL" sz="3000" dirty="0"/>
              <a:t>Algemene regel: </a:t>
            </a:r>
          </a:p>
          <a:p>
            <a:r>
              <a:rPr lang="nl-NL" sz="3000" dirty="0"/>
              <a:t>Bij een bijwoord zet je ‘</a:t>
            </a:r>
            <a:r>
              <a:rPr lang="nl-NL" sz="3000" dirty="0" err="1"/>
              <a:t>ly</a:t>
            </a:r>
            <a:r>
              <a:rPr lang="nl-NL" sz="3000" dirty="0"/>
              <a:t>’ achter het bijv. </a:t>
            </a:r>
            <a:r>
              <a:rPr lang="nl-NL" sz="3000" dirty="0" err="1"/>
              <a:t>nw</a:t>
            </a:r>
            <a:r>
              <a:rPr lang="nl-NL" sz="3000" dirty="0"/>
              <a:t>.</a:t>
            </a:r>
          </a:p>
          <a:p>
            <a:endParaRPr lang="nl-NL" sz="3000" dirty="0"/>
          </a:p>
          <a:p>
            <a:endParaRPr lang="nl-NL"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1219200" y="343169"/>
            <a:ext cx="10522527" cy="668050"/>
          </a:xfrm>
        </p:spPr>
        <p:txBody>
          <a:bodyPr>
            <a:normAutofit fontScale="90000"/>
          </a:bodyPr>
          <a:lstStyle/>
          <a:p>
            <a:r>
              <a:rPr lang="nl-NL" sz="6000" dirty="0"/>
              <a:t>Bijvoeglijk naamwoorden &amp; bijwoorden</a:t>
            </a:r>
          </a:p>
        </p:txBody>
      </p:sp>
    </p:spTree>
    <p:extLst>
      <p:ext uri="{BB962C8B-B14F-4D97-AF65-F5344CB8AC3E}">
        <p14:creationId xmlns:p14="http://schemas.microsoft.com/office/powerpoint/2010/main" val="16235754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4068392"/>
          </a:xfrm>
        </p:spPr>
        <p:txBody>
          <a:bodyPr>
            <a:noAutofit/>
          </a:bodyPr>
          <a:lstStyle/>
          <a:p>
            <a:r>
              <a:rPr lang="nl-NL" sz="3000" dirty="0"/>
              <a:t>Peter </a:t>
            </a:r>
            <a:r>
              <a:rPr lang="nl-NL" sz="3000" dirty="0" err="1"/>
              <a:t>wrote</a:t>
            </a:r>
            <a:r>
              <a:rPr lang="nl-NL" sz="3000" dirty="0"/>
              <a:t> a </a:t>
            </a:r>
            <a:r>
              <a:rPr lang="nl-NL" sz="3000" dirty="0" err="1"/>
              <a:t>beautiful</a:t>
            </a:r>
            <a:r>
              <a:rPr lang="nl-NL" sz="3000" dirty="0"/>
              <a:t> </a:t>
            </a:r>
            <a:r>
              <a:rPr lang="nl-NL" sz="3000" dirty="0" err="1"/>
              <a:t>book</a:t>
            </a:r>
            <a:r>
              <a:rPr lang="nl-NL" sz="3000" dirty="0"/>
              <a:t>.</a:t>
            </a:r>
          </a:p>
          <a:p>
            <a:r>
              <a:rPr lang="nl-NL" sz="3000" dirty="0"/>
              <a:t>The </a:t>
            </a:r>
            <a:r>
              <a:rPr lang="nl-NL" sz="3000" dirty="0" err="1"/>
              <a:t>book</a:t>
            </a:r>
            <a:r>
              <a:rPr lang="nl-NL" sz="3000" dirty="0"/>
              <a:t> is </a:t>
            </a:r>
            <a:r>
              <a:rPr lang="nl-NL" sz="3000" dirty="0" err="1"/>
              <a:t>written</a:t>
            </a:r>
            <a:r>
              <a:rPr lang="nl-NL" sz="3000" dirty="0"/>
              <a:t> </a:t>
            </a:r>
            <a:r>
              <a:rPr lang="nl-NL" sz="3000" dirty="0" err="1"/>
              <a:t>beautifully</a:t>
            </a:r>
            <a:r>
              <a:rPr lang="nl-NL" sz="3000" dirty="0"/>
              <a:t>.</a:t>
            </a:r>
          </a:p>
          <a:p>
            <a:endParaRPr lang="nl-NL" sz="3000" dirty="0"/>
          </a:p>
          <a:p>
            <a:r>
              <a:rPr lang="nl-NL" sz="3000" dirty="0"/>
              <a:t>The </a:t>
            </a:r>
            <a:r>
              <a:rPr lang="nl-NL" sz="3000" dirty="0" err="1"/>
              <a:t>turtle</a:t>
            </a:r>
            <a:r>
              <a:rPr lang="nl-NL" sz="3000" dirty="0"/>
              <a:t> is </a:t>
            </a:r>
            <a:r>
              <a:rPr lang="nl-NL" sz="3000" dirty="0" err="1"/>
              <a:t>very</a:t>
            </a:r>
            <a:r>
              <a:rPr lang="nl-NL" sz="3000" dirty="0"/>
              <a:t> slow.</a:t>
            </a:r>
          </a:p>
          <a:p>
            <a:r>
              <a:rPr lang="nl-NL" sz="3000" dirty="0"/>
              <a:t>It </a:t>
            </a:r>
            <a:r>
              <a:rPr lang="nl-NL" sz="3000" dirty="0" err="1"/>
              <a:t>walks</a:t>
            </a:r>
            <a:r>
              <a:rPr lang="nl-NL" sz="3000" dirty="0"/>
              <a:t> </a:t>
            </a:r>
            <a:r>
              <a:rPr lang="nl-NL" sz="3000" dirty="0" err="1"/>
              <a:t>slowly</a:t>
            </a:r>
            <a:r>
              <a:rPr lang="nl-NL" sz="3000" dirty="0"/>
              <a:t>.</a:t>
            </a:r>
          </a:p>
          <a:p>
            <a:endParaRPr lang="nl-NL" sz="3000" dirty="0"/>
          </a:p>
          <a:p>
            <a:r>
              <a:rPr lang="nl-NL" sz="3000" dirty="0"/>
              <a:t>Peter is a </a:t>
            </a:r>
            <a:r>
              <a:rPr lang="nl-NL" sz="3000" dirty="0" err="1"/>
              <a:t>good</a:t>
            </a:r>
            <a:r>
              <a:rPr lang="nl-NL" sz="3000" dirty="0"/>
              <a:t> </a:t>
            </a:r>
            <a:r>
              <a:rPr lang="nl-NL" sz="3000" dirty="0" err="1"/>
              <a:t>writer</a:t>
            </a:r>
            <a:r>
              <a:rPr lang="nl-NL" sz="3000" dirty="0"/>
              <a:t>.</a:t>
            </a:r>
          </a:p>
          <a:p>
            <a:r>
              <a:rPr lang="nl-NL" sz="3000" dirty="0"/>
              <a:t>He </a:t>
            </a:r>
            <a:r>
              <a:rPr lang="nl-NL" sz="3000" dirty="0" err="1"/>
              <a:t>writes</a:t>
            </a:r>
            <a:r>
              <a:rPr lang="nl-NL" sz="3000" dirty="0"/>
              <a:t> well.</a:t>
            </a:r>
          </a:p>
          <a:p>
            <a:endParaRPr lang="nl-NL" sz="3000" dirty="0"/>
          </a:p>
          <a:p>
            <a:endParaRPr lang="nl-NL" sz="3000" dirty="0"/>
          </a:p>
          <a:p>
            <a:endParaRPr lang="nl-NL"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Voorbeelden</a:t>
            </a:r>
          </a:p>
        </p:txBody>
      </p:sp>
    </p:spTree>
    <p:extLst>
      <p:ext uri="{BB962C8B-B14F-4D97-AF65-F5344CB8AC3E}">
        <p14:creationId xmlns:p14="http://schemas.microsoft.com/office/powerpoint/2010/main" val="38143221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5307106"/>
            <a:ext cx="9052560" cy="582914"/>
          </a:xfrm>
        </p:spPr>
        <p:txBody>
          <a:bodyPr>
            <a:noAutofit/>
          </a:bodyPr>
          <a:lstStyle/>
          <a:p>
            <a:r>
              <a:rPr lang="nl-NL" dirty="0"/>
              <a:t>Maak een zin met elk bijv. </a:t>
            </a:r>
            <a:r>
              <a:rPr lang="nl-NL" dirty="0" err="1"/>
              <a:t>nw</a:t>
            </a:r>
            <a:r>
              <a:rPr lang="nl-NL" dirty="0"/>
              <a:t> en elk bijwoord en stuur ze in een directe chat naar mij.</a:t>
            </a:r>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1219200" y="343169"/>
            <a:ext cx="10522527" cy="668050"/>
          </a:xfrm>
        </p:spPr>
        <p:txBody>
          <a:bodyPr>
            <a:normAutofit fontScale="90000"/>
          </a:bodyPr>
          <a:lstStyle/>
          <a:p>
            <a:r>
              <a:rPr lang="nl-NL" sz="6000" dirty="0"/>
              <a:t>Bijvoeglijk naamwoorden &amp; bijwoorden</a:t>
            </a:r>
          </a:p>
        </p:txBody>
      </p:sp>
      <p:graphicFrame>
        <p:nvGraphicFramePr>
          <p:cNvPr id="2" name="Tabel 1">
            <a:extLst>
              <a:ext uri="{FF2B5EF4-FFF2-40B4-BE49-F238E27FC236}">
                <a16:creationId xmlns:a16="http://schemas.microsoft.com/office/drawing/2014/main" id="{8AE21FFC-F072-CF47-806B-C2855C1AE837}"/>
              </a:ext>
            </a:extLst>
          </p:cNvPr>
          <p:cNvGraphicFramePr>
            <a:graphicFrameLocks noGrp="1"/>
          </p:cNvGraphicFramePr>
          <p:nvPr>
            <p:extLst>
              <p:ext uri="{D42A27DB-BD31-4B8C-83A1-F6EECF244321}">
                <p14:modId xmlns:p14="http://schemas.microsoft.com/office/powerpoint/2010/main" val="2798599710"/>
              </p:ext>
            </p:extLst>
          </p:nvPr>
        </p:nvGraphicFramePr>
        <p:xfrm>
          <a:off x="2167665" y="1508560"/>
          <a:ext cx="8128000" cy="22250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294794293"/>
                    </a:ext>
                  </a:extLst>
                </a:gridCol>
                <a:gridCol w="4064000">
                  <a:extLst>
                    <a:ext uri="{9D8B030D-6E8A-4147-A177-3AD203B41FA5}">
                      <a16:colId xmlns:a16="http://schemas.microsoft.com/office/drawing/2014/main" val="3114085515"/>
                    </a:ext>
                  </a:extLst>
                </a:gridCol>
              </a:tblGrid>
              <a:tr h="370840">
                <a:tc>
                  <a:txBody>
                    <a:bodyPr/>
                    <a:lstStyle/>
                    <a:p>
                      <a:r>
                        <a:rPr lang="nl-NL" dirty="0"/>
                        <a:t>Bijvoeglijk naamwoord</a:t>
                      </a:r>
                    </a:p>
                  </a:txBody>
                  <a:tcPr/>
                </a:tc>
                <a:tc>
                  <a:txBody>
                    <a:bodyPr/>
                    <a:lstStyle/>
                    <a:p>
                      <a:r>
                        <a:rPr lang="nl-NL" dirty="0"/>
                        <a:t>Bijwoord</a:t>
                      </a:r>
                    </a:p>
                  </a:txBody>
                  <a:tcPr/>
                </a:tc>
                <a:extLst>
                  <a:ext uri="{0D108BD9-81ED-4DB2-BD59-A6C34878D82A}">
                    <a16:rowId xmlns:a16="http://schemas.microsoft.com/office/drawing/2014/main" val="2439339163"/>
                  </a:ext>
                </a:extLst>
              </a:tr>
              <a:tr h="370840">
                <a:tc>
                  <a:txBody>
                    <a:bodyPr/>
                    <a:lstStyle/>
                    <a:p>
                      <a:r>
                        <a:rPr lang="nl-NL" dirty="0"/>
                        <a:t>perfect</a:t>
                      </a:r>
                    </a:p>
                  </a:txBody>
                  <a:tcPr/>
                </a:tc>
                <a:tc>
                  <a:txBody>
                    <a:bodyPr/>
                    <a:lstStyle/>
                    <a:p>
                      <a:r>
                        <a:rPr lang="nl-NL" dirty="0" err="1"/>
                        <a:t>perfectly</a:t>
                      </a:r>
                      <a:endParaRPr lang="nl-NL" dirty="0"/>
                    </a:p>
                  </a:txBody>
                  <a:tcPr/>
                </a:tc>
                <a:extLst>
                  <a:ext uri="{0D108BD9-81ED-4DB2-BD59-A6C34878D82A}">
                    <a16:rowId xmlns:a16="http://schemas.microsoft.com/office/drawing/2014/main" val="1660853282"/>
                  </a:ext>
                </a:extLst>
              </a:tr>
              <a:tr h="370840">
                <a:tc>
                  <a:txBody>
                    <a:bodyPr/>
                    <a:lstStyle/>
                    <a:p>
                      <a:r>
                        <a:rPr lang="nl-NL" dirty="0"/>
                        <a:t>slow</a:t>
                      </a:r>
                    </a:p>
                  </a:txBody>
                  <a:tcPr/>
                </a:tc>
                <a:tc>
                  <a:txBody>
                    <a:bodyPr/>
                    <a:lstStyle/>
                    <a:p>
                      <a:r>
                        <a:rPr lang="nl-NL" dirty="0" err="1"/>
                        <a:t>slowly</a:t>
                      </a:r>
                      <a:endParaRPr lang="nl-NL" dirty="0"/>
                    </a:p>
                  </a:txBody>
                  <a:tcPr/>
                </a:tc>
                <a:extLst>
                  <a:ext uri="{0D108BD9-81ED-4DB2-BD59-A6C34878D82A}">
                    <a16:rowId xmlns:a16="http://schemas.microsoft.com/office/drawing/2014/main" val="4258077452"/>
                  </a:ext>
                </a:extLst>
              </a:tr>
              <a:tr h="370840">
                <a:tc>
                  <a:txBody>
                    <a:bodyPr/>
                    <a:lstStyle/>
                    <a:p>
                      <a:r>
                        <a:rPr lang="nl-NL" dirty="0"/>
                        <a:t>eas</a:t>
                      </a:r>
                      <a:r>
                        <a:rPr lang="nl-NL" b="1" dirty="0"/>
                        <a:t>y</a:t>
                      </a:r>
                    </a:p>
                  </a:txBody>
                  <a:tcPr/>
                </a:tc>
                <a:tc>
                  <a:txBody>
                    <a:bodyPr/>
                    <a:lstStyle/>
                    <a:p>
                      <a:r>
                        <a:rPr lang="nl-NL" dirty="0" err="1"/>
                        <a:t>eas</a:t>
                      </a:r>
                      <a:r>
                        <a:rPr lang="nl-NL" b="1" dirty="0" err="1"/>
                        <a:t>ily</a:t>
                      </a:r>
                      <a:endParaRPr lang="nl-NL" b="1" dirty="0"/>
                    </a:p>
                  </a:txBody>
                  <a:tcPr/>
                </a:tc>
                <a:extLst>
                  <a:ext uri="{0D108BD9-81ED-4DB2-BD59-A6C34878D82A}">
                    <a16:rowId xmlns:a16="http://schemas.microsoft.com/office/drawing/2014/main" val="462551184"/>
                  </a:ext>
                </a:extLst>
              </a:tr>
              <a:tr h="370840">
                <a:tc>
                  <a:txBody>
                    <a:bodyPr/>
                    <a:lstStyle/>
                    <a:p>
                      <a:r>
                        <a:rPr lang="nl-NL" dirty="0"/>
                        <a:t>bad</a:t>
                      </a:r>
                    </a:p>
                  </a:txBody>
                  <a:tcPr/>
                </a:tc>
                <a:tc>
                  <a:txBody>
                    <a:bodyPr/>
                    <a:lstStyle/>
                    <a:p>
                      <a:r>
                        <a:rPr lang="nl-NL" dirty="0" err="1"/>
                        <a:t>badly</a:t>
                      </a:r>
                      <a:endParaRPr lang="nl-NL" dirty="0"/>
                    </a:p>
                  </a:txBody>
                  <a:tcPr/>
                </a:tc>
                <a:extLst>
                  <a:ext uri="{0D108BD9-81ED-4DB2-BD59-A6C34878D82A}">
                    <a16:rowId xmlns:a16="http://schemas.microsoft.com/office/drawing/2014/main" val="852183471"/>
                  </a:ext>
                </a:extLst>
              </a:tr>
              <a:tr h="370840">
                <a:tc>
                  <a:txBody>
                    <a:bodyPr/>
                    <a:lstStyle/>
                    <a:p>
                      <a:r>
                        <a:rPr lang="nl-NL" dirty="0" err="1"/>
                        <a:t>good</a:t>
                      </a:r>
                      <a:r>
                        <a:rPr lang="nl-NL" dirty="0"/>
                        <a:t> (uitzondering)</a:t>
                      </a:r>
                    </a:p>
                  </a:txBody>
                  <a:tcPr/>
                </a:tc>
                <a:tc>
                  <a:txBody>
                    <a:bodyPr/>
                    <a:lstStyle/>
                    <a:p>
                      <a:r>
                        <a:rPr lang="nl-NL" dirty="0"/>
                        <a:t>well</a:t>
                      </a:r>
                    </a:p>
                  </a:txBody>
                  <a:tcPr/>
                </a:tc>
                <a:extLst>
                  <a:ext uri="{0D108BD9-81ED-4DB2-BD59-A6C34878D82A}">
                    <a16:rowId xmlns:a16="http://schemas.microsoft.com/office/drawing/2014/main" val="2671041847"/>
                  </a:ext>
                </a:extLst>
              </a:tr>
            </a:tbl>
          </a:graphicData>
        </a:graphic>
      </p:graphicFrame>
    </p:spTree>
    <p:extLst>
      <p:ext uri="{BB962C8B-B14F-4D97-AF65-F5344CB8AC3E}">
        <p14:creationId xmlns:p14="http://schemas.microsoft.com/office/powerpoint/2010/main" val="3051170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4068392"/>
          </a:xfrm>
        </p:spPr>
        <p:txBody>
          <a:bodyPr>
            <a:noAutofit/>
          </a:bodyPr>
          <a:lstStyle/>
          <a:p>
            <a:r>
              <a:rPr lang="nl-NL" sz="3000" dirty="0"/>
              <a:t>The bad chief was </a:t>
            </a:r>
            <a:r>
              <a:rPr lang="nl-NL" sz="3000" dirty="0" err="1"/>
              <a:t>badly</a:t>
            </a:r>
            <a:r>
              <a:rPr lang="nl-NL" sz="3000" dirty="0"/>
              <a:t> </a:t>
            </a:r>
            <a:r>
              <a:rPr lang="nl-NL" sz="3000" dirty="0" err="1"/>
              <a:t>ill</a:t>
            </a:r>
            <a:r>
              <a:rPr lang="nl-NL" sz="3000" dirty="0"/>
              <a:t>.</a:t>
            </a:r>
          </a:p>
          <a:p>
            <a:r>
              <a:rPr lang="nl-NL" sz="3000" dirty="0"/>
              <a:t>The slow </a:t>
            </a:r>
            <a:r>
              <a:rPr lang="nl-NL" sz="3000" dirty="0" err="1"/>
              <a:t>turtle</a:t>
            </a:r>
            <a:r>
              <a:rPr lang="nl-NL" sz="3000" dirty="0"/>
              <a:t> was </a:t>
            </a:r>
            <a:r>
              <a:rPr lang="nl-NL" sz="3000" dirty="0" err="1"/>
              <a:t>slowly</a:t>
            </a:r>
            <a:r>
              <a:rPr lang="nl-NL" sz="3000" dirty="0"/>
              <a:t> </a:t>
            </a:r>
            <a:r>
              <a:rPr lang="nl-NL" sz="3000" dirty="0" err="1"/>
              <a:t>dying</a:t>
            </a:r>
            <a:r>
              <a:rPr lang="nl-NL" sz="3000" dirty="0"/>
              <a:t>.</a:t>
            </a:r>
          </a:p>
          <a:p>
            <a:r>
              <a:rPr lang="nl-NL" sz="3000" dirty="0"/>
              <a:t>He is a perfect </a:t>
            </a:r>
            <a:r>
              <a:rPr lang="nl-NL" sz="3000" dirty="0" err="1"/>
              <a:t>player</a:t>
            </a:r>
            <a:r>
              <a:rPr lang="nl-NL" sz="3000" dirty="0"/>
              <a:t>.</a:t>
            </a:r>
          </a:p>
          <a:p>
            <a:r>
              <a:rPr lang="nl-NL" sz="3000" dirty="0"/>
              <a:t>He </a:t>
            </a:r>
            <a:r>
              <a:rPr lang="nl-NL" sz="3000" dirty="0" err="1"/>
              <a:t>plays</a:t>
            </a:r>
            <a:r>
              <a:rPr lang="nl-NL" sz="3000" dirty="0"/>
              <a:t> </a:t>
            </a:r>
            <a:r>
              <a:rPr lang="nl-NL" sz="3000" dirty="0" err="1"/>
              <a:t>perfectly</a:t>
            </a:r>
            <a:r>
              <a:rPr lang="nl-NL" sz="3000" dirty="0"/>
              <a:t>.</a:t>
            </a:r>
          </a:p>
          <a:p>
            <a:r>
              <a:rPr lang="nl-NL" sz="3000" dirty="0" err="1"/>
              <a:t>This</a:t>
            </a:r>
            <a:r>
              <a:rPr lang="nl-NL" sz="3000" dirty="0"/>
              <a:t> test was easy.</a:t>
            </a:r>
          </a:p>
          <a:p>
            <a:r>
              <a:rPr lang="nl-NL" sz="3000" dirty="0"/>
              <a:t>I </a:t>
            </a:r>
            <a:r>
              <a:rPr lang="nl-NL" sz="3000" dirty="0" err="1"/>
              <a:t>passed</a:t>
            </a:r>
            <a:r>
              <a:rPr lang="nl-NL" sz="3000" dirty="0"/>
              <a:t> </a:t>
            </a:r>
            <a:r>
              <a:rPr lang="nl-NL" sz="3000" dirty="0" err="1"/>
              <a:t>this</a:t>
            </a:r>
            <a:r>
              <a:rPr lang="nl-NL" sz="3000" dirty="0"/>
              <a:t> test </a:t>
            </a:r>
            <a:r>
              <a:rPr lang="nl-NL" sz="3000" dirty="0" err="1"/>
              <a:t>easily</a:t>
            </a:r>
            <a:r>
              <a:rPr lang="nl-NL" sz="3000" dirty="0"/>
              <a:t>.</a:t>
            </a:r>
          </a:p>
          <a:p>
            <a:endParaRPr lang="nl-NL" sz="3000" dirty="0"/>
          </a:p>
          <a:p>
            <a:r>
              <a:rPr lang="nl-NL" sz="3000" dirty="0"/>
              <a:t>My </a:t>
            </a:r>
            <a:r>
              <a:rPr lang="nl-NL" sz="3000" dirty="0" err="1"/>
              <a:t>breakfast</a:t>
            </a:r>
            <a:r>
              <a:rPr lang="nl-NL" sz="3000" dirty="0"/>
              <a:t> was </a:t>
            </a:r>
            <a:r>
              <a:rPr lang="nl-NL" sz="3000" dirty="0" err="1"/>
              <a:t>good</a:t>
            </a:r>
            <a:r>
              <a:rPr lang="nl-NL" sz="3000" dirty="0"/>
              <a:t>.</a:t>
            </a:r>
          </a:p>
          <a:p>
            <a:r>
              <a:rPr lang="nl-NL" sz="3000" dirty="0" err="1"/>
              <a:t>This</a:t>
            </a:r>
            <a:r>
              <a:rPr lang="nl-NL" sz="3000" dirty="0"/>
              <a:t> </a:t>
            </a:r>
            <a:r>
              <a:rPr lang="nl-NL" sz="3000" dirty="0" err="1"/>
              <a:t>didn’t</a:t>
            </a:r>
            <a:r>
              <a:rPr lang="nl-NL" sz="3000" dirty="0"/>
              <a:t> go well.</a:t>
            </a:r>
          </a:p>
          <a:p>
            <a:r>
              <a:rPr lang="nl-NL" sz="3000" dirty="0"/>
              <a:t>We </a:t>
            </a:r>
            <a:r>
              <a:rPr lang="nl-NL" sz="3000" dirty="0" err="1"/>
              <a:t>read</a:t>
            </a:r>
            <a:r>
              <a:rPr lang="nl-NL" sz="3000" dirty="0"/>
              <a:t> </a:t>
            </a:r>
            <a:r>
              <a:rPr lang="nl-NL" sz="3000" dirty="0" err="1"/>
              <a:t>very</a:t>
            </a:r>
            <a:r>
              <a:rPr lang="nl-NL" sz="3000" dirty="0"/>
              <a:t> well but </a:t>
            </a:r>
            <a:r>
              <a:rPr lang="nl-NL" sz="3000" dirty="0" err="1"/>
              <a:t>she</a:t>
            </a:r>
            <a:r>
              <a:rPr lang="nl-NL" sz="3000" dirty="0"/>
              <a:t> </a:t>
            </a:r>
            <a:r>
              <a:rPr lang="nl-NL" sz="3000" dirty="0" err="1"/>
              <a:t>reads</a:t>
            </a:r>
            <a:r>
              <a:rPr lang="nl-NL" sz="3000" dirty="0"/>
              <a:t> </a:t>
            </a:r>
            <a:r>
              <a:rPr lang="nl-NL" sz="3000" dirty="0" err="1"/>
              <a:t>really</a:t>
            </a:r>
            <a:r>
              <a:rPr lang="nl-NL" sz="3000" dirty="0"/>
              <a:t> well.</a:t>
            </a:r>
          </a:p>
          <a:p>
            <a:endParaRPr lang="nl-NL" sz="3000" dirty="0"/>
          </a:p>
          <a:p>
            <a:endParaRPr lang="nl-NL"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Voorbeelden</a:t>
            </a:r>
          </a:p>
        </p:txBody>
      </p:sp>
    </p:spTree>
    <p:extLst>
      <p:ext uri="{BB962C8B-B14F-4D97-AF65-F5344CB8AC3E}">
        <p14:creationId xmlns:p14="http://schemas.microsoft.com/office/powerpoint/2010/main" val="25944368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marL="342900" indent="-342900">
              <a:lnSpc>
                <a:spcPct val="100000"/>
              </a:lnSpc>
              <a:buFont typeface="Arial" panose="020B0604020202020204" pitchFamily="34" charset="0"/>
              <a:buChar char="•"/>
            </a:pPr>
            <a:r>
              <a:rPr lang="nl-NL" sz="2400" dirty="0" err="1"/>
              <a:t>Work</a:t>
            </a:r>
            <a:r>
              <a:rPr lang="nl-NL" sz="2400" dirty="0"/>
              <a:t> </a:t>
            </a:r>
            <a:r>
              <a:rPr lang="nl-NL" sz="2400" dirty="0" err="1"/>
              <a:t>together</a:t>
            </a:r>
            <a:r>
              <a:rPr lang="nl-NL" sz="2400" dirty="0"/>
              <a:t> </a:t>
            </a:r>
            <a:r>
              <a:rPr lang="nl-NL" sz="2400" dirty="0" err="1"/>
              <a:t>with</a:t>
            </a:r>
            <a:r>
              <a:rPr lang="nl-NL" sz="2400" dirty="0"/>
              <a:t> </a:t>
            </a:r>
            <a:r>
              <a:rPr lang="nl-NL" sz="2400" dirty="0" err="1"/>
              <a:t>your</a:t>
            </a:r>
            <a:r>
              <a:rPr lang="nl-NL" sz="2400" dirty="0"/>
              <a:t> Teams partner.</a:t>
            </a:r>
          </a:p>
          <a:p>
            <a:pPr marL="342900" indent="-342900">
              <a:lnSpc>
                <a:spcPct val="100000"/>
              </a:lnSpc>
              <a:buFont typeface="Arial" panose="020B0604020202020204" pitchFamily="34" charset="0"/>
              <a:buChar char="•"/>
            </a:pPr>
            <a:r>
              <a:rPr lang="nl-NL" sz="2400" dirty="0" err="1"/>
              <a:t>Create</a:t>
            </a:r>
            <a:r>
              <a:rPr lang="nl-NL" sz="2400" dirty="0"/>
              <a:t> a meeting in </a:t>
            </a:r>
            <a:r>
              <a:rPr lang="nl-NL" sz="2400" dirty="0" err="1"/>
              <a:t>the</a:t>
            </a:r>
            <a:r>
              <a:rPr lang="nl-NL" sz="2400" dirty="0"/>
              <a:t> Teams agenda </a:t>
            </a:r>
            <a:r>
              <a:rPr lang="nl-NL" sz="2400" dirty="0" err="1"/>
              <a:t>with</a:t>
            </a:r>
            <a:r>
              <a:rPr lang="nl-NL" sz="2400" dirty="0"/>
              <a:t> </a:t>
            </a:r>
            <a:r>
              <a:rPr lang="nl-NL" sz="2400" dirty="0" err="1"/>
              <a:t>your</a:t>
            </a:r>
            <a:r>
              <a:rPr lang="nl-NL" sz="2400" dirty="0"/>
              <a:t> partner </a:t>
            </a:r>
            <a:r>
              <a:rPr lang="nl-NL" sz="2400" dirty="0" err="1"/>
              <a:t>and</a:t>
            </a:r>
            <a:r>
              <a:rPr lang="nl-NL" sz="2400" dirty="0"/>
              <a:t> me</a:t>
            </a:r>
          </a:p>
          <a:p>
            <a:pPr marL="342900" indent="-342900">
              <a:lnSpc>
                <a:spcPct val="100000"/>
              </a:lnSpc>
              <a:buFont typeface="Arial" panose="020B0604020202020204" pitchFamily="34" charset="0"/>
              <a:buChar char="•"/>
            </a:pPr>
            <a:r>
              <a:rPr lang="nl-NL" sz="2400" dirty="0" err="1"/>
              <a:t>Practice</a:t>
            </a:r>
            <a:r>
              <a:rPr lang="nl-NL" sz="2400" dirty="0"/>
              <a:t> </a:t>
            </a:r>
            <a:r>
              <a:rPr lang="nl-NL" sz="2400" dirty="0" err="1"/>
              <a:t>and</a:t>
            </a:r>
            <a:r>
              <a:rPr lang="nl-NL" sz="2400" dirty="0"/>
              <a:t> record </a:t>
            </a:r>
            <a:r>
              <a:rPr lang="nl-NL" sz="2400" dirty="0" err="1"/>
              <a:t>your</a:t>
            </a:r>
            <a:r>
              <a:rPr lang="nl-NL" sz="2400" dirty="0"/>
              <a:t> </a:t>
            </a:r>
            <a:r>
              <a:rPr lang="nl-NL" sz="2400" dirty="0" err="1"/>
              <a:t>conversation</a:t>
            </a:r>
            <a:r>
              <a:rPr lang="nl-NL" sz="2400" dirty="0"/>
              <a:t> – </a:t>
            </a:r>
            <a:r>
              <a:rPr lang="nl-NL" sz="2400" dirty="0" err="1"/>
              <a:t>using</a:t>
            </a:r>
            <a:r>
              <a:rPr lang="nl-NL" sz="2400" dirty="0"/>
              <a:t> </a:t>
            </a:r>
            <a:r>
              <a:rPr lang="nl-NL" sz="2400" dirty="0" err="1"/>
              <a:t>the</a:t>
            </a:r>
            <a:r>
              <a:rPr lang="nl-NL" sz="2400" dirty="0"/>
              <a:t> speech card on </a:t>
            </a:r>
            <a:r>
              <a:rPr lang="nl-NL" sz="2400" dirty="0" err="1"/>
              <a:t>the</a:t>
            </a:r>
            <a:r>
              <a:rPr lang="nl-NL" sz="2400" dirty="0"/>
              <a:t> </a:t>
            </a:r>
            <a:r>
              <a:rPr lang="nl-NL" sz="2400" dirty="0" err="1"/>
              <a:t>following</a:t>
            </a:r>
            <a:r>
              <a:rPr lang="nl-NL" sz="2400" dirty="0"/>
              <a:t> slide</a:t>
            </a:r>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Teams</a:t>
            </a:r>
          </a:p>
        </p:txBody>
      </p:sp>
    </p:spTree>
    <p:extLst>
      <p:ext uri="{BB962C8B-B14F-4D97-AF65-F5344CB8AC3E}">
        <p14:creationId xmlns:p14="http://schemas.microsoft.com/office/powerpoint/2010/main" val="3155026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6"/>
            <a:ext cx="9052560" cy="5610113"/>
          </a:xfrm>
        </p:spPr>
        <p:txBody>
          <a:bodyPr>
            <a:noAutofit/>
          </a:bodyPr>
          <a:lstStyle/>
          <a:p>
            <a:r>
              <a:rPr lang="nl-NL" sz="3200" dirty="0"/>
              <a:t>Coffee – </a:t>
            </a:r>
            <a:r>
              <a:rPr lang="nl-NL" sz="3200" strike="sngStrike" dirty="0" err="1"/>
              <a:t>Coffees</a:t>
            </a:r>
            <a:endParaRPr lang="nl-NL" sz="3200" strike="sngStrike" dirty="0"/>
          </a:p>
          <a:p>
            <a:r>
              <a:rPr lang="nl-NL" sz="3200" dirty="0" err="1"/>
              <a:t>One</a:t>
            </a:r>
            <a:r>
              <a:rPr lang="nl-NL" sz="3200" dirty="0"/>
              <a:t> cup of coffee – </a:t>
            </a:r>
            <a:r>
              <a:rPr lang="nl-NL" sz="3200" dirty="0" err="1"/>
              <a:t>two</a:t>
            </a:r>
            <a:r>
              <a:rPr lang="nl-NL" sz="3200" dirty="0"/>
              <a:t> cups of coffee</a:t>
            </a:r>
          </a:p>
          <a:p>
            <a:endParaRPr lang="nl-NL" sz="800" dirty="0"/>
          </a:p>
          <a:p>
            <a:r>
              <a:rPr lang="nl-NL" sz="3200" dirty="0"/>
              <a:t>Rice</a:t>
            </a:r>
          </a:p>
          <a:p>
            <a:r>
              <a:rPr lang="nl-NL" sz="3200" dirty="0"/>
              <a:t>Money</a:t>
            </a:r>
          </a:p>
          <a:p>
            <a:r>
              <a:rPr lang="nl-NL" sz="3200" dirty="0"/>
              <a:t>Food</a:t>
            </a:r>
          </a:p>
          <a:p>
            <a:r>
              <a:rPr lang="nl-NL" sz="3200" dirty="0" err="1"/>
              <a:t>Advice</a:t>
            </a:r>
            <a:endParaRPr lang="nl-NL" sz="3200" dirty="0"/>
          </a:p>
          <a:p>
            <a:r>
              <a:rPr lang="nl-NL" sz="3200" dirty="0"/>
              <a:t>Time </a:t>
            </a:r>
          </a:p>
          <a:p>
            <a:r>
              <a:rPr lang="nl-NL" sz="3200" dirty="0"/>
              <a:t>Help</a:t>
            </a:r>
          </a:p>
          <a:p>
            <a:r>
              <a:rPr lang="nl-NL" sz="3200" dirty="0" err="1"/>
              <a:t>Work</a:t>
            </a:r>
            <a:endParaRPr lang="nl-NL" sz="3200" dirty="0"/>
          </a:p>
          <a:p>
            <a:endParaRPr lang="nl-NL" sz="3200" dirty="0"/>
          </a:p>
          <a:p>
            <a:endParaRPr lang="nl-NL" sz="1800" b="1" dirty="0"/>
          </a:p>
          <a:p>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1488558" y="343169"/>
            <a:ext cx="10253169" cy="668050"/>
          </a:xfrm>
        </p:spPr>
        <p:txBody>
          <a:bodyPr>
            <a:normAutofit fontScale="90000"/>
          </a:bodyPr>
          <a:lstStyle/>
          <a:p>
            <a:r>
              <a:rPr lang="nl-NL" sz="6000" dirty="0"/>
              <a:t>Meervoud - ontelbaar</a:t>
            </a:r>
          </a:p>
        </p:txBody>
      </p:sp>
    </p:spTree>
    <p:extLst>
      <p:ext uri="{BB962C8B-B14F-4D97-AF65-F5344CB8AC3E}">
        <p14:creationId xmlns:p14="http://schemas.microsoft.com/office/powerpoint/2010/main" val="2401864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4408634"/>
          </a:xfrm>
        </p:spPr>
        <p:txBody>
          <a:bodyPr>
            <a:noAutofit/>
          </a:bodyPr>
          <a:lstStyle/>
          <a:p>
            <a:endParaRPr lang="nl-NL" sz="1800" b="1" dirty="0"/>
          </a:p>
          <a:p>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1488558" y="343169"/>
            <a:ext cx="10253169" cy="668050"/>
          </a:xfrm>
        </p:spPr>
        <p:txBody>
          <a:bodyPr>
            <a:normAutofit fontScale="90000"/>
          </a:bodyPr>
          <a:lstStyle/>
          <a:p>
            <a:r>
              <a:rPr lang="nl-NL" sz="6000" dirty="0" err="1"/>
              <a:t>Many</a:t>
            </a:r>
            <a:r>
              <a:rPr lang="nl-NL" sz="6000" dirty="0"/>
              <a:t>, </a:t>
            </a:r>
            <a:r>
              <a:rPr lang="nl-NL" sz="6000" dirty="0" err="1"/>
              <a:t>much</a:t>
            </a:r>
            <a:r>
              <a:rPr lang="nl-NL" sz="6000" dirty="0"/>
              <a:t>, </a:t>
            </a:r>
            <a:r>
              <a:rPr lang="nl-NL" sz="6000" dirty="0" err="1"/>
              <a:t>little</a:t>
            </a:r>
            <a:r>
              <a:rPr lang="nl-NL" sz="6000" dirty="0"/>
              <a:t>, few</a:t>
            </a:r>
          </a:p>
        </p:txBody>
      </p:sp>
      <p:graphicFrame>
        <p:nvGraphicFramePr>
          <p:cNvPr id="2" name="Tabel 1">
            <a:extLst>
              <a:ext uri="{FF2B5EF4-FFF2-40B4-BE49-F238E27FC236}">
                <a16:creationId xmlns:a16="http://schemas.microsoft.com/office/drawing/2014/main" id="{147D53EE-A76F-2E43-A413-FC6D719E0C73}"/>
              </a:ext>
            </a:extLst>
          </p:cNvPr>
          <p:cNvGraphicFramePr>
            <a:graphicFrameLocks noGrp="1"/>
          </p:cNvGraphicFramePr>
          <p:nvPr>
            <p:extLst>
              <p:ext uri="{D42A27DB-BD31-4B8C-83A1-F6EECF244321}">
                <p14:modId xmlns:p14="http://schemas.microsoft.com/office/powerpoint/2010/main" val="3932179405"/>
              </p:ext>
            </p:extLst>
          </p:nvPr>
        </p:nvGraphicFramePr>
        <p:xfrm>
          <a:off x="2167665" y="1571720"/>
          <a:ext cx="8127999" cy="137160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228935552"/>
                    </a:ext>
                  </a:extLst>
                </a:gridCol>
                <a:gridCol w="2709333">
                  <a:extLst>
                    <a:ext uri="{9D8B030D-6E8A-4147-A177-3AD203B41FA5}">
                      <a16:colId xmlns:a16="http://schemas.microsoft.com/office/drawing/2014/main" val="796458141"/>
                    </a:ext>
                  </a:extLst>
                </a:gridCol>
                <a:gridCol w="2709333">
                  <a:extLst>
                    <a:ext uri="{9D8B030D-6E8A-4147-A177-3AD203B41FA5}">
                      <a16:colId xmlns:a16="http://schemas.microsoft.com/office/drawing/2014/main" val="2089867856"/>
                    </a:ext>
                  </a:extLst>
                </a:gridCol>
              </a:tblGrid>
              <a:tr h="370840">
                <a:tc>
                  <a:txBody>
                    <a:bodyPr/>
                    <a:lstStyle/>
                    <a:p>
                      <a:endParaRPr lang="nl-NL" sz="2400" dirty="0"/>
                    </a:p>
                  </a:txBody>
                  <a:tcPr/>
                </a:tc>
                <a:tc>
                  <a:txBody>
                    <a:bodyPr/>
                    <a:lstStyle/>
                    <a:p>
                      <a:r>
                        <a:rPr lang="nl-NL" sz="2400" dirty="0"/>
                        <a:t>Telbaar</a:t>
                      </a:r>
                    </a:p>
                  </a:txBody>
                  <a:tcPr/>
                </a:tc>
                <a:tc>
                  <a:txBody>
                    <a:bodyPr/>
                    <a:lstStyle/>
                    <a:p>
                      <a:r>
                        <a:rPr lang="nl-NL" sz="2400" dirty="0"/>
                        <a:t>Niet telbaar</a:t>
                      </a:r>
                    </a:p>
                  </a:txBody>
                  <a:tcPr/>
                </a:tc>
                <a:extLst>
                  <a:ext uri="{0D108BD9-81ED-4DB2-BD59-A6C34878D82A}">
                    <a16:rowId xmlns:a16="http://schemas.microsoft.com/office/drawing/2014/main" val="615714195"/>
                  </a:ext>
                </a:extLst>
              </a:tr>
              <a:tr h="370840">
                <a:tc>
                  <a:txBody>
                    <a:bodyPr/>
                    <a:lstStyle/>
                    <a:p>
                      <a:r>
                        <a:rPr lang="nl-NL" sz="2400" dirty="0"/>
                        <a:t>Veel</a:t>
                      </a:r>
                    </a:p>
                  </a:txBody>
                  <a:tcPr/>
                </a:tc>
                <a:tc>
                  <a:txBody>
                    <a:bodyPr/>
                    <a:lstStyle/>
                    <a:p>
                      <a:r>
                        <a:rPr lang="nl-NL" sz="2400" dirty="0" err="1"/>
                        <a:t>Many</a:t>
                      </a:r>
                      <a:endParaRPr lang="nl-NL" sz="2400" dirty="0"/>
                    </a:p>
                  </a:txBody>
                  <a:tcPr/>
                </a:tc>
                <a:tc>
                  <a:txBody>
                    <a:bodyPr/>
                    <a:lstStyle/>
                    <a:p>
                      <a:r>
                        <a:rPr lang="nl-NL" sz="2400" dirty="0" err="1"/>
                        <a:t>Much</a:t>
                      </a:r>
                      <a:endParaRPr lang="nl-NL" sz="2400" dirty="0"/>
                    </a:p>
                  </a:txBody>
                  <a:tcPr/>
                </a:tc>
                <a:extLst>
                  <a:ext uri="{0D108BD9-81ED-4DB2-BD59-A6C34878D82A}">
                    <a16:rowId xmlns:a16="http://schemas.microsoft.com/office/drawing/2014/main" val="2946022501"/>
                  </a:ext>
                </a:extLst>
              </a:tr>
              <a:tr h="370840">
                <a:tc>
                  <a:txBody>
                    <a:bodyPr/>
                    <a:lstStyle/>
                    <a:p>
                      <a:r>
                        <a:rPr lang="nl-NL" sz="2400" dirty="0"/>
                        <a:t>Weinig</a:t>
                      </a:r>
                    </a:p>
                  </a:txBody>
                  <a:tcPr/>
                </a:tc>
                <a:tc>
                  <a:txBody>
                    <a:bodyPr/>
                    <a:lstStyle/>
                    <a:p>
                      <a:r>
                        <a:rPr lang="nl-NL" sz="2400" dirty="0"/>
                        <a:t>Few</a:t>
                      </a:r>
                    </a:p>
                  </a:txBody>
                  <a:tcPr/>
                </a:tc>
                <a:tc>
                  <a:txBody>
                    <a:bodyPr/>
                    <a:lstStyle/>
                    <a:p>
                      <a:r>
                        <a:rPr lang="nl-NL" sz="2400" dirty="0"/>
                        <a:t>Little</a:t>
                      </a:r>
                    </a:p>
                  </a:txBody>
                  <a:tcPr/>
                </a:tc>
                <a:extLst>
                  <a:ext uri="{0D108BD9-81ED-4DB2-BD59-A6C34878D82A}">
                    <a16:rowId xmlns:a16="http://schemas.microsoft.com/office/drawing/2014/main" val="2551270835"/>
                  </a:ext>
                </a:extLst>
              </a:tr>
            </a:tbl>
          </a:graphicData>
        </a:graphic>
      </p:graphicFrame>
      <p:sp>
        <p:nvSpPr>
          <p:cNvPr id="5" name="Tijdelijke aanduiding voor tekst 2">
            <a:extLst>
              <a:ext uri="{FF2B5EF4-FFF2-40B4-BE49-F238E27FC236}">
                <a16:creationId xmlns:a16="http://schemas.microsoft.com/office/drawing/2014/main" id="{9BD41B52-4FA1-8748-99C3-A5E2A765B9D3}"/>
              </a:ext>
            </a:extLst>
          </p:cNvPr>
          <p:cNvSpPr txBox="1">
            <a:spLocks/>
          </p:cNvSpPr>
          <p:nvPr/>
        </p:nvSpPr>
        <p:spPr>
          <a:xfrm>
            <a:off x="2167665" y="3267153"/>
            <a:ext cx="9052560" cy="3112865"/>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200"/>
              </a:spcBef>
              <a:buClr>
                <a:schemeClr val="accent1">
                  <a:lumMod val="75000"/>
                </a:schemeClr>
              </a:buClr>
              <a:buSzPct val="85000"/>
              <a:buFont typeface="Wingdings" pitchFamily="2" charset="2"/>
              <a:buNone/>
              <a:defRPr sz="2000" kern="1200">
                <a:solidFill>
                  <a:schemeClr val="tx1"/>
                </a:solidFill>
                <a:latin typeface="+mn-lt"/>
                <a:ea typeface="+mn-ea"/>
                <a:cs typeface="+mn-cs"/>
              </a:defRPr>
            </a:lvl1pPr>
            <a:lvl2pPr marL="4572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18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16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9pPr>
          </a:lstStyle>
          <a:p>
            <a:r>
              <a:rPr lang="nl-NL" sz="3200" dirty="0"/>
              <a:t>Bijvoorbeeld:</a:t>
            </a:r>
          </a:p>
          <a:p>
            <a:r>
              <a:rPr lang="nl-NL" sz="3200" dirty="0" err="1"/>
              <a:t>She</a:t>
            </a:r>
            <a:r>
              <a:rPr lang="nl-NL" sz="3200" dirty="0"/>
              <a:t> </a:t>
            </a:r>
            <a:r>
              <a:rPr lang="nl-NL" sz="3200" dirty="0" err="1"/>
              <a:t>doesn’t</a:t>
            </a:r>
            <a:r>
              <a:rPr lang="nl-NL" sz="3200" dirty="0"/>
              <a:t> have </a:t>
            </a:r>
            <a:r>
              <a:rPr lang="nl-NL" sz="3200" dirty="0" err="1"/>
              <a:t>many</a:t>
            </a:r>
            <a:r>
              <a:rPr lang="nl-NL" sz="3200" dirty="0"/>
              <a:t> </a:t>
            </a:r>
            <a:r>
              <a:rPr lang="nl-NL" sz="3200" dirty="0" err="1"/>
              <a:t>books</a:t>
            </a:r>
            <a:r>
              <a:rPr lang="nl-NL" sz="3200" dirty="0"/>
              <a:t>.</a:t>
            </a:r>
          </a:p>
          <a:p>
            <a:r>
              <a:rPr lang="nl-NL" sz="3200" dirty="0"/>
              <a:t>Larry </a:t>
            </a:r>
            <a:r>
              <a:rPr lang="nl-NL" sz="3200" dirty="0" err="1"/>
              <a:t>and</a:t>
            </a:r>
            <a:r>
              <a:rPr lang="nl-NL" sz="3200" dirty="0"/>
              <a:t> Sally </a:t>
            </a:r>
            <a:r>
              <a:rPr lang="nl-NL" sz="3200" dirty="0" err="1"/>
              <a:t>watch</a:t>
            </a:r>
            <a:r>
              <a:rPr lang="nl-NL" sz="3200" dirty="0"/>
              <a:t> few </a:t>
            </a:r>
            <a:r>
              <a:rPr lang="nl-NL" sz="3200" dirty="0" err="1"/>
              <a:t>movies</a:t>
            </a:r>
            <a:r>
              <a:rPr lang="nl-NL" sz="3200" dirty="0"/>
              <a:t>.</a:t>
            </a:r>
          </a:p>
          <a:p>
            <a:r>
              <a:rPr lang="nl-NL" sz="3200" dirty="0" err="1"/>
              <a:t>Did</a:t>
            </a:r>
            <a:r>
              <a:rPr lang="nl-NL" sz="3200" dirty="0"/>
              <a:t> </a:t>
            </a:r>
            <a:r>
              <a:rPr lang="nl-NL" sz="3200" dirty="0" err="1"/>
              <a:t>she</a:t>
            </a:r>
            <a:r>
              <a:rPr lang="nl-NL" sz="3200" dirty="0"/>
              <a:t> </a:t>
            </a:r>
            <a:r>
              <a:rPr lang="nl-NL" sz="3200" dirty="0" err="1"/>
              <a:t>eat</a:t>
            </a:r>
            <a:r>
              <a:rPr lang="nl-NL" sz="3200" dirty="0"/>
              <a:t> </a:t>
            </a:r>
            <a:r>
              <a:rPr lang="nl-NL" sz="3200" dirty="0" err="1"/>
              <a:t>much</a:t>
            </a:r>
            <a:r>
              <a:rPr lang="nl-NL" sz="3200" dirty="0"/>
              <a:t> </a:t>
            </a:r>
            <a:r>
              <a:rPr lang="nl-NL" sz="3200" dirty="0" err="1"/>
              <a:t>rice</a:t>
            </a:r>
            <a:r>
              <a:rPr lang="nl-NL" sz="3200" dirty="0"/>
              <a:t>?</a:t>
            </a:r>
          </a:p>
          <a:p>
            <a:r>
              <a:rPr lang="nl-NL" sz="3200" dirty="0"/>
              <a:t>No </a:t>
            </a:r>
            <a:r>
              <a:rPr lang="nl-NL" sz="3200" dirty="0" err="1"/>
              <a:t>she</a:t>
            </a:r>
            <a:r>
              <a:rPr lang="nl-NL" sz="3200" dirty="0"/>
              <a:t> </a:t>
            </a:r>
            <a:r>
              <a:rPr lang="nl-NL" sz="3200" dirty="0" err="1"/>
              <a:t>ate</a:t>
            </a:r>
            <a:r>
              <a:rPr lang="nl-NL" sz="3200" dirty="0"/>
              <a:t> </a:t>
            </a:r>
            <a:r>
              <a:rPr lang="nl-NL" sz="3200" dirty="0" err="1"/>
              <a:t>little</a:t>
            </a:r>
            <a:r>
              <a:rPr lang="nl-NL" sz="3200" dirty="0"/>
              <a:t> </a:t>
            </a:r>
            <a:r>
              <a:rPr lang="nl-NL" sz="3200" dirty="0" err="1"/>
              <a:t>rice</a:t>
            </a:r>
            <a:r>
              <a:rPr lang="nl-NL" sz="3200" dirty="0"/>
              <a:t> </a:t>
            </a:r>
            <a:r>
              <a:rPr lang="nl-NL" sz="3200" dirty="0" err="1"/>
              <a:t>because</a:t>
            </a:r>
            <a:r>
              <a:rPr lang="nl-NL" sz="3200" dirty="0"/>
              <a:t> </a:t>
            </a:r>
            <a:r>
              <a:rPr lang="nl-NL" sz="3200" dirty="0" err="1"/>
              <a:t>she</a:t>
            </a:r>
            <a:r>
              <a:rPr lang="nl-NL" sz="3200" dirty="0"/>
              <a:t> was sick.</a:t>
            </a:r>
          </a:p>
          <a:p>
            <a:r>
              <a:rPr lang="nl-NL" sz="3200" dirty="0"/>
              <a:t>Does </a:t>
            </a:r>
            <a:r>
              <a:rPr lang="nl-NL" sz="3200" dirty="0" err="1"/>
              <a:t>it</a:t>
            </a:r>
            <a:r>
              <a:rPr lang="nl-NL" sz="3200" dirty="0"/>
              <a:t> take </a:t>
            </a:r>
            <a:r>
              <a:rPr lang="nl-NL" sz="3200" dirty="0" err="1"/>
              <a:t>much</a:t>
            </a:r>
            <a:r>
              <a:rPr lang="nl-NL" sz="3200" dirty="0"/>
              <a:t> </a:t>
            </a:r>
            <a:r>
              <a:rPr lang="nl-NL" sz="3200" dirty="0" err="1"/>
              <a:t>work</a:t>
            </a:r>
            <a:r>
              <a:rPr lang="nl-NL" sz="3200" dirty="0"/>
              <a:t>?</a:t>
            </a:r>
          </a:p>
          <a:p>
            <a:endParaRPr lang="nl-NL" sz="3200" dirty="0"/>
          </a:p>
          <a:p>
            <a:endParaRPr lang="nl-NL" sz="3200" dirty="0"/>
          </a:p>
          <a:p>
            <a:endParaRPr lang="nl-NL" sz="3200" dirty="0"/>
          </a:p>
          <a:p>
            <a:endParaRPr lang="nl-NL" sz="1800" b="1" dirty="0"/>
          </a:p>
          <a:p>
            <a:endParaRPr lang="nl-NL" sz="1800" dirty="0"/>
          </a:p>
        </p:txBody>
      </p:sp>
    </p:spTree>
    <p:extLst>
      <p:ext uri="{BB962C8B-B14F-4D97-AF65-F5344CB8AC3E}">
        <p14:creationId xmlns:p14="http://schemas.microsoft.com/office/powerpoint/2010/main" val="332447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4408634"/>
          </a:xfrm>
        </p:spPr>
        <p:txBody>
          <a:bodyPr>
            <a:noAutofit/>
          </a:bodyPr>
          <a:lstStyle/>
          <a:p>
            <a:endParaRPr lang="nl-NL" sz="1800" b="1" dirty="0"/>
          </a:p>
          <a:p>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1488558" y="343169"/>
            <a:ext cx="10253169" cy="668050"/>
          </a:xfrm>
        </p:spPr>
        <p:txBody>
          <a:bodyPr>
            <a:normAutofit fontScale="90000"/>
          </a:bodyPr>
          <a:lstStyle/>
          <a:p>
            <a:r>
              <a:rPr lang="nl-NL" sz="6000" dirty="0" err="1"/>
              <a:t>Many</a:t>
            </a:r>
            <a:r>
              <a:rPr lang="nl-NL" sz="6000" dirty="0"/>
              <a:t>, </a:t>
            </a:r>
            <a:r>
              <a:rPr lang="nl-NL" sz="6000" dirty="0" err="1"/>
              <a:t>much</a:t>
            </a:r>
            <a:r>
              <a:rPr lang="nl-NL" sz="6000" dirty="0"/>
              <a:t>, </a:t>
            </a:r>
            <a:r>
              <a:rPr lang="nl-NL" sz="6000" dirty="0" err="1"/>
              <a:t>little</a:t>
            </a:r>
            <a:r>
              <a:rPr lang="nl-NL" sz="6000" dirty="0"/>
              <a:t>, few – a lot of</a:t>
            </a:r>
          </a:p>
        </p:txBody>
      </p:sp>
      <p:graphicFrame>
        <p:nvGraphicFramePr>
          <p:cNvPr id="2" name="Tabel 1">
            <a:extLst>
              <a:ext uri="{FF2B5EF4-FFF2-40B4-BE49-F238E27FC236}">
                <a16:creationId xmlns:a16="http://schemas.microsoft.com/office/drawing/2014/main" id="{147D53EE-A76F-2E43-A413-FC6D719E0C73}"/>
              </a:ext>
            </a:extLst>
          </p:cNvPr>
          <p:cNvGraphicFramePr>
            <a:graphicFrameLocks noGrp="1"/>
          </p:cNvGraphicFramePr>
          <p:nvPr/>
        </p:nvGraphicFramePr>
        <p:xfrm>
          <a:off x="2167665" y="1571720"/>
          <a:ext cx="8127999" cy="137160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228935552"/>
                    </a:ext>
                  </a:extLst>
                </a:gridCol>
                <a:gridCol w="2709333">
                  <a:extLst>
                    <a:ext uri="{9D8B030D-6E8A-4147-A177-3AD203B41FA5}">
                      <a16:colId xmlns:a16="http://schemas.microsoft.com/office/drawing/2014/main" val="796458141"/>
                    </a:ext>
                  </a:extLst>
                </a:gridCol>
                <a:gridCol w="2709333">
                  <a:extLst>
                    <a:ext uri="{9D8B030D-6E8A-4147-A177-3AD203B41FA5}">
                      <a16:colId xmlns:a16="http://schemas.microsoft.com/office/drawing/2014/main" val="2089867856"/>
                    </a:ext>
                  </a:extLst>
                </a:gridCol>
              </a:tblGrid>
              <a:tr h="370840">
                <a:tc>
                  <a:txBody>
                    <a:bodyPr/>
                    <a:lstStyle/>
                    <a:p>
                      <a:endParaRPr lang="nl-NL" sz="2400" dirty="0"/>
                    </a:p>
                  </a:txBody>
                  <a:tcPr/>
                </a:tc>
                <a:tc>
                  <a:txBody>
                    <a:bodyPr/>
                    <a:lstStyle/>
                    <a:p>
                      <a:r>
                        <a:rPr lang="nl-NL" sz="2400" dirty="0"/>
                        <a:t>Telbaar</a:t>
                      </a:r>
                    </a:p>
                  </a:txBody>
                  <a:tcPr/>
                </a:tc>
                <a:tc>
                  <a:txBody>
                    <a:bodyPr/>
                    <a:lstStyle/>
                    <a:p>
                      <a:r>
                        <a:rPr lang="nl-NL" sz="2400" dirty="0"/>
                        <a:t>Niet telbaar</a:t>
                      </a:r>
                    </a:p>
                  </a:txBody>
                  <a:tcPr/>
                </a:tc>
                <a:extLst>
                  <a:ext uri="{0D108BD9-81ED-4DB2-BD59-A6C34878D82A}">
                    <a16:rowId xmlns:a16="http://schemas.microsoft.com/office/drawing/2014/main" val="615714195"/>
                  </a:ext>
                </a:extLst>
              </a:tr>
              <a:tr h="370840">
                <a:tc>
                  <a:txBody>
                    <a:bodyPr/>
                    <a:lstStyle/>
                    <a:p>
                      <a:r>
                        <a:rPr lang="nl-NL" sz="2400" dirty="0"/>
                        <a:t>Veel</a:t>
                      </a:r>
                    </a:p>
                  </a:txBody>
                  <a:tcPr/>
                </a:tc>
                <a:tc>
                  <a:txBody>
                    <a:bodyPr/>
                    <a:lstStyle/>
                    <a:p>
                      <a:r>
                        <a:rPr lang="nl-NL" sz="2400" dirty="0" err="1"/>
                        <a:t>Many</a:t>
                      </a:r>
                      <a:endParaRPr lang="nl-NL" sz="2400" dirty="0"/>
                    </a:p>
                  </a:txBody>
                  <a:tcPr/>
                </a:tc>
                <a:tc>
                  <a:txBody>
                    <a:bodyPr/>
                    <a:lstStyle/>
                    <a:p>
                      <a:r>
                        <a:rPr lang="nl-NL" sz="2400" dirty="0" err="1"/>
                        <a:t>Much</a:t>
                      </a:r>
                      <a:endParaRPr lang="nl-NL" sz="2400" dirty="0"/>
                    </a:p>
                  </a:txBody>
                  <a:tcPr/>
                </a:tc>
                <a:extLst>
                  <a:ext uri="{0D108BD9-81ED-4DB2-BD59-A6C34878D82A}">
                    <a16:rowId xmlns:a16="http://schemas.microsoft.com/office/drawing/2014/main" val="2946022501"/>
                  </a:ext>
                </a:extLst>
              </a:tr>
              <a:tr h="370840">
                <a:tc>
                  <a:txBody>
                    <a:bodyPr/>
                    <a:lstStyle/>
                    <a:p>
                      <a:r>
                        <a:rPr lang="nl-NL" sz="2400" dirty="0"/>
                        <a:t>Weinig</a:t>
                      </a:r>
                    </a:p>
                  </a:txBody>
                  <a:tcPr/>
                </a:tc>
                <a:tc>
                  <a:txBody>
                    <a:bodyPr/>
                    <a:lstStyle/>
                    <a:p>
                      <a:r>
                        <a:rPr lang="nl-NL" sz="2400" dirty="0"/>
                        <a:t>Few</a:t>
                      </a:r>
                    </a:p>
                  </a:txBody>
                  <a:tcPr/>
                </a:tc>
                <a:tc>
                  <a:txBody>
                    <a:bodyPr/>
                    <a:lstStyle/>
                    <a:p>
                      <a:r>
                        <a:rPr lang="nl-NL" sz="2400" dirty="0"/>
                        <a:t>Little</a:t>
                      </a:r>
                    </a:p>
                  </a:txBody>
                  <a:tcPr/>
                </a:tc>
                <a:extLst>
                  <a:ext uri="{0D108BD9-81ED-4DB2-BD59-A6C34878D82A}">
                    <a16:rowId xmlns:a16="http://schemas.microsoft.com/office/drawing/2014/main" val="2551270835"/>
                  </a:ext>
                </a:extLst>
              </a:tr>
            </a:tbl>
          </a:graphicData>
        </a:graphic>
      </p:graphicFrame>
      <p:sp>
        <p:nvSpPr>
          <p:cNvPr id="5" name="Tijdelijke aanduiding voor tekst 2">
            <a:extLst>
              <a:ext uri="{FF2B5EF4-FFF2-40B4-BE49-F238E27FC236}">
                <a16:creationId xmlns:a16="http://schemas.microsoft.com/office/drawing/2014/main" id="{9BD41B52-4FA1-8748-99C3-A5E2A765B9D3}"/>
              </a:ext>
            </a:extLst>
          </p:cNvPr>
          <p:cNvSpPr txBox="1">
            <a:spLocks/>
          </p:cNvSpPr>
          <p:nvPr/>
        </p:nvSpPr>
        <p:spPr>
          <a:xfrm>
            <a:off x="2167664" y="3267153"/>
            <a:ext cx="9719535" cy="3112865"/>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200"/>
              </a:spcBef>
              <a:buClr>
                <a:schemeClr val="accent1">
                  <a:lumMod val="75000"/>
                </a:schemeClr>
              </a:buClr>
              <a:buSzPct val="85000"/>
              <a:buFont typeface="Wingdings" pitchFamily="2" charset="2"/>
              <a:buNone/>
              <a:defRPr sz="2000" kern="1200">
                <a:solidFill>
                  <a:schemeClr val="tx1"/>
                </a:solidFill>
                <a:latin typeface="+mn-lt"/>
                <a:ea typeface="+mn-ea"/>
                <a:cs typeface="+mn-cs"/>
              </a:defRPr>
            </a:lvl1pPr>
            <a:lvl2pPr marL="4572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18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16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9pPr>
          </a:lstStyle>
          <a:p>
            <a:r>
              <a:rPr lang="nl-NL" sz="2400" dirty="0"/>
              <a:t>A lot of mag je voor telbare en niet-telbare woorden gebruiken in bevestigende zinnen. In ontkennende en vragende zinnen wordt vooral </a:t>
            </a:r>
            <a:r>
              <a:rPr lang="nl-NL" sz="2400" dirty="0" err="1"/>
              <a:t>many</a:t>
            </a:r>
            <a:r>
              <a:rPr lang="nl-NL" sz="2400" dirty="0"/>
              <a:t>/</a:t>
            </a:r>
            <a:r>
              <a:rPr lang="nl-NL" sz="2400" dirty="0" err="1"/>
              <a:t>much</a:t>
            </a:r>
            <a:r>
              <a:rPr lang="nl-NL" sz="2400" dirty="0"/>
              <a:t> gebruikt, hoewel a lot of ook steeds vaker wordt gebruikt.</a:t>
            </a:r>
          </a:p>
          <a:p>
            <a:endParaRPr lang="nl-NL" sz="2400" dirty="0"/>
          </a:p>
          <a:p>
            <a:r>
              <a:rPr lang="nl-NL" sz="2400" dirty="0"/>
              <a:t>Bijv. </a:t>
            </a:r>
            <a:r>
              <a:rPr lang="nl-NL" sz="2400" dirty="0" err="1"/>
              <a:t>She</a:t>
            </a:r>
            <a:r>
              <a:rPr lang="nl-NL" sz="2400" dirty="0"/>
              <a:t> has a lot of </a:t>
            </a:r>
            <a:r>
              <a:rPr lang="nl-NL" sz="2400" dirty="0" err="1"/>
              <a:t>books</a:t>
            </a:r>
            <a:r>
              <a:rPr lang="nl-NL" sz="2400" dirty="0"/>
              <a:t>. Does </a:t>
            </a:r>
            <a:r>
              <a:rPr lang="nl-NL" sz="2400" dirty="0" err="1"/>
              <a:t>she</a:t>
            </a:r>
            <a:r>
              <a:rPr lang="nl-NL" sz="2400" dirty="0"/>
              <a:t> have a lot of </a:t>
            </a:r>
            <a:r>
              <a:rPr lang="nl-NL" sz="2400" dirty="0" err="1"/>
              <a:t>books</a:t>
            </a:r>
            <a:r>
              <a:rPr lang="nl-NL" sz="2400" dirty="0"/>
              <a:t>?</a:t>
            </a:r>
          </a:p>
          <a:p>
            <a:endParaRPr lang="nl-NL" sz="3200" dirty="0"/>
          </a:p>
          <a:p>
            <a:endParaRPr lang="nl-NL" sz="3200" dirty="0"/>
          </a:p>
          <a:p>
            <a:endParaRPr lang="nl-NL" sz="3200" dirty="0"/>
          </a:p>
          <a:p>
            <a:endParaRPr lang="nl-NL" sz="1800" b="1" dirty="0"/>
          </a:p>
          <a:p>
            <a:endParaRPr lang="nl-NL" sz="1800" dirty="0"/>
          </a:p>
        </p:txBody>
      </p:sp>
    </p:spTree>
    <p:extLst>
      <p:ext uri="{BB962C8B-B14F-4D97-AF65-F5344CB8AC3E}">
        <p14:creationId xmlns:p14="http://schemas.microsoft.com/office/powerpoint/2010/main" val="2025893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6"/>
            <a:ext cx="9052560" cy="5610113"/>
          </a:xfrm>
        </p:spPr>
        <p:txBody>
          <a:bodyPr>
            <a:noAutofit/>
          </a:bodyPr>
          <a:lstStyle/>
          <a:p>
            <a:r>
              <a:rPr lang="nl-NL" sz="3200" dirty="0"/>
              <a:t>Hij heeft veel geld.</a:t>
            </a:r>
          </a:p>
          <a:p>
            <a:r>
              <a:rPr lang="nl-NL" sz="3200" dirty="0"/>
              <a:t>Hij heeft weinig geld.</a:t>
            </a:r>
          </a:p>
          <a:p>
            <a:r>
              <a:rPr lang="nl-NL" sz="3200" dirty="0"/>
              <a:t>Heeft hij veel geld?</a:t>
            </a:r>
          </a:p>
          <a:p>
            <a:endParaRPr lang="nl-NL" sz="3200" dirty="0"/>
          </a:p>
          <a:p>
            <a:r>
              <a:rPr lang="nl-NL" sz="3200" dirty="0"/>
              <a:t>Dat kostte veel tijd.</a:t>
            </a:r>
          </a:p>
          <a:p>
            <a:r>
              <a:rPr lang="nl-NL" sz="3200" dirty="0"/>
              <a:t>Jij hebt me erg geholpen.</a:t>
            </a:r>
          </a:p>
          <a:p>
            <a:r>
              <a:rPr lang="nl-NL" sz="3200" dirty="0"/>
              <a:t>Zij heeft me weinig geholpen.</a:t>
            </a:r>
          </a:p>
          <a:p>
            <a:endParaRPr lang="nl-NL" sz="3200" dirty="0"/>
          </a:p>
          <a:p>
            <a:r>
              <a:rPr lang="nl-NL" sz="3200" dirty="0"/>
              <a:t>Hij zag veel goudvisjes (gold </a:t>
            </a:r>
            <a:r>
              <a:rPr lang="nl-NL" sz="3200" dirty="0" err="1"/>
              <a:t>fish</a:t>
            </a:r>
            <a:r>
              <a:rPr lang="nl-NL" sz="3200" dirty="0"/>
              <a:t>).</a:t>
            </a:r>
          </a:p>
          <a:p>
            <a:endParaRPr lang="nl-NL" sz="1800" b="1" dirty="0"/>
          </a:p>
          <a:p>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1488558" y="343169"/>
            <a:ext cx="10253169" cy="668050"/>
          </a:xfrm>
        </p:spPr>
        <p:txBody>
          <a:bodyPr>
            <a:normAutofit fontScale="90000"/>
          </a:bodyPr>
          <a:lstStyle/>
          <a:p>
            <a:r>
              <a:rPr lang="nl-NL" sz="6000" dirty="0" err="1"/>
              <a:t>Exercise</a:t>
            </a:r>
            <a:r>
              <a:rPr lang="nl-NL" sz="6000" dirty="0"/>
              <a:t>:</a:t>
            </a:r>
          </a:p>
        </p:txBody>
      </p:sp>
    </p:spTree>
    <p:extLst>
      <p:ext uri="{BB962C8B-B14F-4D97-AF65-F5344CB8AC3E}">
        <p14:creationId xmlns:p14="http://schemas.microsoft.com/office/powerpoint/2010/main" val="1760920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6"/>
            <a:ext cx="9052560" cy="5298387"/>
          </a:xfrm>
        </p:spPr>
        <p:txBody>
          <a:bodyPr>
            <a:noAutofit/>
          </a:bodyPr>
          <a:lstStyle/>
          <a:p>
            <a:r>
              <a:rPr lang="nl-NL" sz="2600" dirty="0"/>
              <a:t>Hij heeft veel geld. – </a:t>
            </a:r>
            <a:r>
              <a:rPr lang="nl-NL" sz="2600" i="1" dirty="0"/>
              <a:t>He has </a:t>
            </a:r>
            <a:r>
              <a:rPr lang="nl-NL" sz="2600" i="1" dirty="0" err="1"/>
              <a:t>much</a:t>
            </a:r>
            <a:r>
              <a:rPr lang="nl-NL" sz="2600" i="1" dirty="0"/>
              <a:t> money/He has a lot of money.</a:t>
            </a:r>
          </a:p>
          <a:p>
            <a:r>
              <a:rPr lang="nl-NL" sz="2600" dirty="0"/>
              <a:t>Hij heeft weinig geld. – </a:t>
            </a:r>
            <a:r>
              <a:rPr lang="nl-NL" sz="2600" i="1" dirty="0"/>
              <a:t>He  has </a:t>
            </a:r>
            <a:r>
              <a:rPr lang="nl-NL" sz="2600" i="1" dirty="0" err="1"/>
              <a:t>little</a:t>
            </a:r>
            <a:r>
              <a:rPr lang="nl-NL" sz="2600" i="1" dirty="0"/>
              <a:t> money. He </a:t>
            </a:r>
            <a:r>
              <a:rPr lang="nl-NL" sz="2600" i="1" dirty="0" err="1"/>
              <a:t>doesn’t</a:t>
            </a:r>
            <a:r>
              <a:rPr lang="nl-NL" sz="2600" i="1" dirty="0"/>
              <a:t> have a lot of money. (Hij heeft niet veel geld)</a:t>
            </a:r>
          </a:p>
          <a:p>
            <a:endParaRPr lang="nl-NL" sz="2600" dirty="0"/>
          </a:p>
          <a:p>
            <a:r>
              <a:rPr lang="nl-NL" sz="2600" dirty="0"/>
              <a:t>Dat kostte veel tijd. </a:t>
            </a:r>
            <a:r>
              <a:rPr lang="nl-NL" sz="2600" i="1" dirty="0" err="1"/>
              <a:t>That</a:t>
            </a:r>
            <a:r>
              <a:rPr lang="nl-NL" sz="2600" i="1" dirty="0"/>
              <a:t> </a:t>
            </a:r>
            <a:r>
              <a:rPr lang="nl-NL" sz="2600" i="1" dirty="0" err="1"/>
              <a:t>took</a:t>
            </a:r>
            <a:r>
              <a:rPr lang="nl-NL" sz="2600" i="1" dirty="0"/>
              <a:t> </a:t>
            </a:r>
            <a:r>
              <a:rPr lang="nl-NL" sz="2600" i="1" dirty="0" err="1"/>
              <a:t>much</a:t>
            </a:r>
            <a:r>
              <a:rPr lang="nl-NL" sz="2600" i="1" dirty="0"/>
              <a:t> time/a lot of time. </a:t>
            </a:r>
          </a:p>
          <a:p>
            <a:r>
              <a:rPr lang="nl-NL" sz="2600" dirty="0"/>
              <a:t>Jij hebt me erg geholpen. </a:t>
            </a:r>
            <a:r>
              <a:rPr lang="nl-NL" sz="2600" i="1" dirty="0" err="1"/>
              <a:t>You</a:t>
            </a:r>
            <a:r>
              <a:rPr lang="nl-NL" sz="2600" i="1" dirty="0"/>
              <a:t> </a:t>
            </a:r>
            <a:r>
              <a:rPr lang="nl-NL" sz="2600" i="1" dirty="0" err="1"/>
              <a:t>helped</a:t>
            </a:r>
            <a:r>
              <a:rPr lang="nl-NL" sz="2600" i="1" dirty="0"/>
              <a:t> me </a:t>
            </a:r>
            <a:r>
              <a:rPr lang="nl-NL" sz="2600" i="1" dirty="0" err="1"/>
              <a:t>much</a:t>
            </a:r>
            <a:r>
              <a:rPr lang="nl-NL" sz="2600" i="1" dirty="0"/>
              <a:t>/a lot.</a:t>
            </a:r>
          </a:p>
          <a:p>
            <a:r>
              <a:rPr lang="nl-NL" sz="2600" dirty="0"/>
              <a:t>Zij heeft me weinig geholpen. </a:t>
            </a:r>
            <a:r>
              <a:rPr lang="nl-NL" sz="2600" i="1" dirty="0" err="1"/>
              <a:t>She</a:t>
            </a:r>
            <a:r>
              <a:rPr lang="nl-NL" sz="2600" i="1" dirty="0"/>
              <a:t> </a:t>
            </a:r>
            <a:r>
              <a:rPr lang="nl-NL" sz="2600" i="1" dirty="0" err="1"/>
              <a:t>helped</a:t>
            </a:r>
            <a:r>
              <a:rPr lang="nl-NL" sz="2600" i="1" dirty="0"/>
              <a:t> me </a:t>
            </a:r>
            <a:r>
              <a:rPr lang="nl-NL" sz="2600" i="1" dirty="0" err="1"/>
              <a:t>little</a:t>
            </a:r>
            <a:r>
              <a:rPr lang="nl-NL" sz="2600" i="1" dirty="0"/>
              <a:t>.</a:t>
            </a:r>
          </a:p>
          <a:p>
            <a:endParaRPr lang="nl-NL" sz="2600" dirty="0"/>
          </a:p>
          <a:p>
            <a:r>
              <a:rPr lang="nl-NL" sz="2600" dirty="0"/>
              <a:t>Hij zag veel goudvisjes (gold </a:t>
            </a:r>
            <a:r>
              <a:rPr lang="nl-NL" sz="2600" dirty="0" err="1"/>
              <a:t>fish</a:t>
            </a:r>
            <a:r>
              <a:rPr lang="nl-NL" sz="2600" dirty="0"/>
              <a:t>). </a:t>
            </a:r>
            <a:r>
              <a:rPr lang="nl-NL" sz="2600" i="1" dirty="0"/>
              <a:t>He </a:t>
            </a:r>
            <a:r>
              <a:rPr lang="nl-NL" sz="2600" i="1" dirty="0" err="1"/>
              <a:t>saw</a:t>
            </a:r>
            <a:r>
              <a:rPr lang="nl-NL" sz="2600" i="1" dirty="0"/>
              <a:t> a lot of </a:t>
            </a:r>
            <a:r>
              <a:rPr lang="nl-NL" sz="2600" i="1" dirty="0" err="1"/>
              <a:t>fish</a:t>
            </a:r>
            <a:r>
              <a:rPr lang="nl-NL" sz="2600" i="1" dirty="0"/>
              <a:t>/He </a:t>
            </a:r>
            <a:r>
              <a:rPr lang="nl-NL" sz="2600" i="1" dirty="0" err="1"/>
              <a:t>saw</a:t>
            </a:r>
            <a:r>
              <a:rPr lang="nl-NL" sz="2600" i="1" dirty="0"/>
              <a:t> </a:t>
            </a:r>
            <a:r>
              <a:rPr lang="nl-NL" sz="2600" i="1" dirty="0" err="1"/>
              <a:t>many</a:t>
            </a:r>
            <a:r>
              <a:rPr lang="nl-NL" sz="2600" i="1" dirty="0"/>
              <a:t> </a:t>
            </a:r>
            <a:r>
              <a:rPr lang="nl-NL" sz="2600" i="1" dirty="0" err="1"/>
              <a:t>fish</a:t>
            </a:r>
            <a:r>
              <a:rPr lang="nl-NL" sz="2600" i="1" dirty="0"/>
              <a:t>.</a:t>
            </a:r>
            <a:endParaRPr lang="nl-NL" sz="1800" b="1" dirty="0"/>
          </a:p>
          <a:p>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1488558" y="343169"/>
            <a:ext cx="10253169" cy="668050"/>
          </a:xfrm>
        </p:spPr>
        <p:txBody>
          <a:bodyPr>
            <a:normAutofit fontScale="90000"/>
          </a:bodyPr>
          <a:lstStyle/>
          <a:p>
            <a:r>
              <a:rPr lang="nl-NL" sz="6000" dirty="0" err="1"/>
              <a:t>Exercise</a:t>
            </a:r>
            <a:r>
              <a:rPr lang="nl-NL" sz="6000" dirty="0"/>
              <a:t>:</a:t>
            </a:r>
          </a:p>
        </p:txBody>
      </p:sp>
    </p:spTree>
    <p:extLst>
      <p:ext uri="{BB962C8B-B14F-4D97-AF65-F5344CB8AC3E}">
        <p14:creationId xmlns:p14="http://schemas.microsoft.com/office/powerpoint/2010/main" val="23438905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uttype">
  <a:themeElements>
    <a:clrScheme name="Hout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out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out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{1B678C7F-9105-AF4C-B176-01BE2461D364}tf10001070</Template>
  <TotalTime>21441</TotalTime>
  <Words>3628</Words>
  <Application>Microsoft Macintosh PowerPoint</Application>
  <PresentationFormat>Breedbeeld</PresentationFormat>
  <Paragraphs>563</Paragraphs>
  <Slides>47</Slides>
  <Notes>27</Notes>
  <HiddenSlides>8</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47</vt:i4>
      </vt:variant>
    </vt:vector>
  </HeadingPairs>
  <TitlesOfParts>
    <vt:vector size="55" baseType="lpstr">
      <vt:lpstr>Arial</vt:lpstr>
      <vt:lpstr>Calibri</vt:lpstr>
      <vt:lpstr>Rockwell</vt:lpstr>
      <vt:lpstr>Rockwell Condensed</vt:lpstr>
      <vt:lpstr>Rockwell Extra Bold</vt:lpstr>
      <vt:lpstr>Times New Roman</vt:lpstr>
      <vt:lpstr>Wingdings</vt:lpstr>
      <vt:lpstr>Houttype</vt:lpstr>
      <vt:lpstr>A1/a2 conversation</vt:lpstr>
      <vt:lpstr>A bit of grammar</vt:lpstr>
      <vt:lpstr>Many, much, a lot of little, few</vt:lpstr>
      <vt:lpstr>Meervoud - telbaar</vt:lpstr>
      <vt:lpstr>Meervoud - ontelbaar</vt:lpstr>
      <vt:lpstr>Many, much, little, few</vt:lpstr>
      <vt:lpstr>Many, much, little, few – a lot of</vt:lpstr>
      <vt:lpstr>Exercise:</vt:lpstr>
      <vt:lpstr>Exercise:</vt:lpstr>
      <vt:lpstr>Conversation Small talk (1)</vt:lpstr>
      <vt:lpstr>Meeting people</vt:lpstr>
      <vt:lpstr>Workplace conversations</vt:lpstr>
      <vt:lpstr>Making excuses</vt:lpstr>
      <vt:lpstr>Planning a new meeting</vt:lpstr>
      <vt:lpstr>Ending a meeting</vt:lpstr>
      <vt:lpstr>Invitations</vt:lpstr>
      <vt:lpstr>Accepting/declining Invitations</vt:lpstr>
      <vt:lpstr>Language practice</vt:lpstr>
      <vt:lpstr>Meeting people</vt:lpstr>
      <vt:lpstr>Conversation about hobbies</vt:lpstr>
      <vt:lpstr>Complimenten en beledigingen</vt:lpstr>
      <vt:lpstr>Complimenten geven en krijgen</vt:lpstr>
      <vt:lpstr>Insults (beledigingen)</vt:lpstr>
      <vt:lpstr>Language practice</vt:lpstr>
      <vt:lpstr>A night out – a </vt:lpstr>
      <vt:lpstr>A night out – b </vt:lpstr>
      <vt:lpstr>New shoes - a</vt:lpstr>
      <vt:lpstr>New shoes - b</vt:lpstr>
      <vt:lpstr>New chairs - a</vt:lpstr>
      <vt:lpstr>New chairs - b</vt:lpstr>
      <vt:lpstr>TV test - a</vt:lpstr>
      <vt:lpstr>TV test - b</vt:lpstr>
      <vt:lpstr>Lidwoorden – wanneer the / a, an</vt:lpstr>
      <vt:lpstr>Articles - practical</vt:lpstr>
      <vt:lpstr>Question Tags</vt:lpstr>
      <vt:lpstr>Lidwoorden</vt:lpstr>
      <vt:lpstr>Lidwoorden</vt:lpstr>
      <vt:lpstr>Lidwoorden – wanneer the / a, an</vt:lpstr>
      <vt:lpstr>Lidwoorden – wanneer the / a, an</vt:lpstr>
      <vt:lpstr>Articles - practical</vt:lpstr>
      <vt:lpstr>gps</vt:lpstr>
      <vt:lpstr>Bijvoeglijke naamwoorden Bijwoorden</vt:lpstr>
      <vt:lpstr>Bijvoeglijk naamwoorden &amp; bijwoorden</vt:lpstr>
      <vt:lpstr>Voorbeelden</vt:lpstr>
      <vt:lpstr>Bijvoeglijk naamwoorden &amp; bijwoorden</vt:lpstr>
      <vt:lpstr>Voorbeelden</vt:lpstr>
      <vt:lpstr>Teams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2 - Thursday</dc:title>
  <dc:creator>nathalie keunen</dc:creator>
  <cp:lastModifiedBy>nathalie keunen</cp:lastModifiedBy>
  <cp:revision>154</cp:revision>
  <cp:lastPrinted>2020-11-12T13:33:30Z</cp:lastPrinted>
  <dcterms:created xsi:type="dcterms:W3CDTF">2020-09-03T05:43:53Z</dcterms:created>
  <dcterms:modified xsi:type="dcterms:W3CDTF">2020-11-24T11:12:32Z</dcterms:modified>
</cp:coreProperties>
</file>