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3"/>
  </p:notesMasterIdLst>
  <p:sldIdLst>
    <p:sldId id="256" r:id="rId2"/>
    <p:sldId id="419" r:id="rId3"/>
    <p:sldId id="420" r:id="rId4"/>
    <p:sldId id="421" r:id="rId5"/>
    <p:sldId id="422" r:id="rId6"/>
    <p:sldId id="358" r:id="rId7"/>
    <p:sldId id="410" r:id="rId8"/>
    <p:sldId id="423" r:id="rId9"/>
    <p:sldId id="362" r:id="rId10"/>
    <p:sldId id="411" r:id="rId11"/>
    <p:sldId id="413" r:id="rId12"/>
    <p:sldId id="404" r:id="rId13"/>
    <p:sldId id="365" r:id="rId14"/>
    <p:sldId id="401" r:id="rId15"/>
    <p:sldId id="391" r:id="rId16"/>
    <p:sldId id="403" r:id="rId17"/>
    <p:sldId id="415" r:id="rId18"/>
    <p:sldId id="416" r:id="rId19"/>
    <p:sldId id="418" r:id="rId20"/>
    <p:sldId id="405" r:id="rId21"/>
    <p:sldId id="398" r:id="rId22"/>
    <p:sldId id="406" r:id="rId23"/>
    <p:sldId id="407" r:id="rId24"/>
    <p:sldId id="408" r:id="rId25"/>
    <p:sldId id="414" r:id="rId26"/>
    <p:sldId id="364" r:id="rId27"/>
    <p:sldId id="336" r:id="rId28"/>
    <p:sldId id="397" r:id="rId29"/>
    <p:sldId id="334" r:id="rId30"/>
    <p:sldId id="399" r:id="rId31"/>
    <p:sldId id="400" r:id="rId3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F5A"/>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86"/>
    <p:restoredTop sz="94828"/>
  </p:normalViewPr>
  <p:slideViewPr>
    <p:cSldViewPr snapToGrid="0" snapToObjects="1">
      <p:cViewPr varScale="1">
        <p:scale>
          <a:sx n="104" d="100"/>
          <a:sy n="104" d="100"/>
        </p:scale>
        <p:origin x="816" y="2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D4999-5D35-8B42-B6B5-2FEB9BFE7AB8}" type="datetimeFigureOut">
              <a:rPr lang="nl-NL" smtClean="0"/>
              <a:t>23-11-2020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6468E7-66F3-AB42-8609-EC5F53621984}" type="slidenum">
              <a:rPr lang="nl-NL" smtClean="0"/>
              <a:t>‹nr.›</a:t>
            </a:fld>
            <a:endParaRPr lang="nl-NL"/>
          </a:p>
        </p:txBody>
      </p:sp>
    </p:spTree>
    <p:extLst>
      <p:ext uri="{BB962C8B-B14F-4D97-AF65-F5344CB8AC3E}">
        <p14:creationId xmlns:p14="http://schemas.microsoft.com/office/powerpoint/2010/main" val="285518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7</a:t>
            </a:fld>
            <a:endParaRPr lang="nl-NL"/>
          </a:p>
        </p:txBody>
      </p:sp>
    </p:spTree>
    <p:extLst>
      <p:ext uri="{BB962C8B-B14F-4D97-AF65-F5344CB8AC3E}">
        <p14:creationId xmlns:p14="http://schemas.microsoft.com/office/powerpoint/2010/main" val="2845916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21</a:t>
            </a:fld>
            <a:endParaRPr lang="nl-NL"/>
          </a:p>
        </p:txBody>
      </p:sp>
    </p:spTree>
    <p:extLst>
      <p:ext uri="{BB962C8B-B14F-4D97-AF65-F5344CB8AC3E}">
        <p14:creationId xmlns:p14="http://schemas.microsoft.com/office/powerpoint/2010/main" val="1999579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22</a:t>
            </a:fld>
            <a:endParaRPr lang="nl-NL"/>
          </a:p>
        </p:txBody>
      </p:sp>
    </p:spTree>
    <p:extLst>
      <p:ext uri="{BB962C8B-B14F-4D97-AF65-F5344CB8AC3E}">
        <p14:creationId xmlns:p14="http://schemas.microsoft.com/office/powerpoint/2010/main" val="2487156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23</a:t>
            </a:fld>
            <a:endParaRPr lang="nl-NL"/>
          </a:p>
        </p:txBody>
      </p:sp>
    </p:spTree>
    <p:extLst>
      <p:ext uri="{BB962C8B-B14F-4D97-AF65-F5344CB8AC3E}">
        <p14:creationId xmlns:p14="http://schemas.microsoft.com/office/powerpoint/2010/main" val="3971376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24</a:t>
            </a:fld>
            <a:endParaRPr lang="nl-NL"/>
          </a:p>
        </p:txBody>
      </p:sp>
    </p:spTree>
    <p:extLst>
      <p:ext uri="{BB962C8B-B14F-4D97-AF65-F5344CB8AC3E}">
        <p14:creationId xmlns:p14="http://schemas.microsoft.com/office/powerpoint/2010/main" val="1132606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25</a:t>
            </a:fld>
            <a:endParaRPr lang="nl-NL"/>
          </a:p>
        </p:txBody>
      </p:sp>
    </p:spTree>
    <p:extLst>
      <p:ext uri="{BB962C8B-B14F-4D97-AF65-F5344CB8AC3E}">
        <p14:creationId xmlns:p14="http://schemas.microsoft.com/office/powerpoint/2010/main" val="3267400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26</a:t>
            </a:fld>
            <a:endParaRPr lang="nl-NL"/>
          </a:p>
        </p:txBody>
      </p:sp>
    </p:spTree>
    <p:extLst>
      <p:ext uri="{BB962C8B-B14F-4D97-AF65-F5344CB8AC3E}">
        <p14:creationId xmlns:p14="http://schemas.microsoft.com/office/powerpoint/2010/main" val="663257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27</a:t>
            </a:fld>
            <a:endParaRPr lang="nl-NL"/>
          </a:p>
        </p:txBody>
      </p:sp>
    </p:spTree>
    <p:extLst>
      <p:ext uri="{BB962C8B-B14F-4D97-AF65-F5344CB8AC3E}">
        <p14:creationId xmlns:p14="http://schemas.microsoft.com/office/powerpoint/2010/main" val="1045215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Interpersonal</a:t>
            </a:r>
            <a:r>
              <a:rPr lang="nl-NL" dirty="0"/>
              <a:t> skills</a:t>
            </a:r>
          </a:p>
          <a:p>
            <a:r>
              <a:rPr lang="nl-NL" dirty="0" err="1"/>
              <a:t>Leadership</a:t>
            </a:r>
            <a:endParaRPr lang="nl-NL" dirty="0"/>
          </a:p>
          <a:p>
            <a:r>
              <a:rPr lang="nl-NL" dirty="0"/>
              <a:t>Communication</a:t>
            </a:r>
          </a:p>
          <a:p>
            <a:r>
              <a:rPr lang="nl-NL" dirty="0"/>
              <a:t>Active </a:t>
            </a:r>
            <a:r>
              <a:rPr lang="nl-NL" dirty="0" err="1"/>
              <a:t>listening</a:t>
            </a:r>
            <a:endParaRPr lang="nl-NL" dirty="0"/>
          </a:p>
          <a:p>
            <a:r>
              <a:rPr lang="nl-NL" dirty="0" err="1"/>
              <a:t>Work</a:t>
            </a:r>
            <a:r>
              <a:rPr lang="nl-NL" dirty="0"/>
              <a:t> </a:t>
            </a:r>
            <a:r>
              <a:rPr lang="nl-NL" dirty="0" err="1"/>
              <a:t>ethic</a:t>
            </a:r>
            <a:endParaRPr lang="nl-NL" dirty="0"/>
          </a:p>
          <a:p>
            <a:r>
              <a:rPr lang="nl-NL" dirty="0" err="1"/>
              <a:t>Problem</a:t>
            </a:r>
            <a:r>
              <a:rPr lang="nl-NL" dirty="0"/>
              <a:t> </a:t>
            </a:r>
            <a:r>
              <a:rPr lang="nl-NL" dirty="0" err="1"/>
              <a:t>solving</a:t>
            </a:r>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8</a:t>
            </a:fld>
            <a:endParaRPr lang="nl-NL"/>
          </a:p>
        </p:txBody>
      </p:sp>
    </p:spTree>
    <p:extLst>
      <p:ext uri="{BB962C8B-B14F-4D97-AF65-F5344CB8AC3E}">
        <p14:creationId xmlns:p14="http://schemas.microsoft.com/office/powerpoint/2010/main" val="2315017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13</a:t>
            </a:fld>
            <a:endParaRPr lang="nl-NL"/>
          </a:p>
        </p:txBody>
      </p:sp>
    </p:spTree>
    <p:extLst>
      <p:ext uri="{BB962C8B-B14F-4D97-AF65-F5344CB8AC3E}">
        <p14:creationId xmlns:p14="http://schemas.microsoft.com/office/powerpoint/2010/main" val="2704971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14</a:t>
            </a:fld>
            <a:endParaRPr lang="nl-NL"/>
          </a:p>
        </p:txBody>
      </p:sp>
    </p:spTree>
    <p:extLst>
      <p:ext uri="{BB962C8B-B14F-4D97-AF65-F5344CB8AC3E}">
        <p14:creationId xmlns:p14="http://schemas.microsoft.com/office/powerpoint/2010/main" val="86455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err="1"/>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15</a:t>
            </a:fld>
            <a:endParaRPr lang="nl-NL"/>
          </a:p>
        </p:txBody>
      </p:sp>
    </p:spTree>
    <p:extLst>
      <p:ext uri="{BB962C8B-B14F-4D97-AF65-F5344CB8AC3E}">
        <p14:creationId xmlns:p14="http://schemas.microsoft.com/office/powerpoint/2010/main" val="2803043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16</a:t>
            </a:fld>
            <a:endParaRPr lang="nl-NL"/>
          </a:p>
        </p:txBody>
      </p:sp>
    </p:spTree>
    <p:extLst>
      <p:ext uri="{BB962C8B-B14F-4D97-AF65-F5344CB8AC3E}">
        <p14:creationId xmlns:p14="http://schemas.microsoft.com/office/powerpoint/2010/main" val="3390818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18</a:t>
            </a:fld>
            <a:endParaRPr lang="nl-NL"/>
          </a:p>
        </p:txBody>
      </p:sp>
    </p:spTree>
    <p:extLst>
      <p:ext uri="{BB962C8B-B14F-4D97-AF65-F5344CB8AC3E}">
        <p14:creationId xmlns:p14="http://schemas.microsoft.com/office/powerpoint/2010/main" val="9279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19</a:t>
            </a:fld>
            <a:endParaRPr lang="nl-NL"/>
          </a:p>
        </p:txBody>
      </p:sp>
    </p:spTree>
    <p:extLst>
      <p:ext uri="{BB962C8B-B14F-4D97-AF65-F5344CB8AC3E}">
        <p14:creationId xmlns:p14="http://schemas.microsoft.com/office/powerpoint/2010/main" val="2900657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20</a:t>
            </a:fld>
            <a:endParaRPr lang="nl-NL"/>
          </a:p>
        </p:txBody>
      </p:sp>
    </p:spTree>
    <p:extLst>
      <p:ext uri="{BB962C8B-B14F-4D97-AF65-F5344CB8AC3E}">
        <p14:creationId xmlns:p14="http://schemas.microsoft.com/office/powerpoint/2010/main" val="189828417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 om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87B1035-6FD0-E94D-88A6-C6AC0870A172}" type="slidenum">
              <a:rPr lang="nl-NL" smtClean="0"/>
              <a:t>‹nr.›</a:t>
            </a:fld>
            <a:endParaRPr lang="nl-NL"/>
          </a:p>
        </p:txBody>
      </p:sp>
    </p:spTree>
    <p:extLst>
      <p:ext uri="{BB962C8B-B14F-4D97-AF65-F5344CB8AC3E}">
        <p14:creationId xmlns:p14="http://schemas.microsoft.com/office/powerpoint/2010/main" val="50173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
Tweede niveau
Derde niveau
Vierde niveau
Vijfde niveau</a:t>
            </a:r>
            <a:endParaRPr lang="en-US"/>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161986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89307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300074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 om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a:p>
        </p:txBody>
      </p:sp>
      <p:sp>
        <p:nvSpPr>
          <p:cNvPr id="4" name="Date Placeholder 3"/>
          <p:cNvSpPr>
            <a:spLocks noGrp="1"/>
          </p:cNvSpPr>
          <p:nvPr>
            <p:ph type="dt" sz="half" idx="10"/>
          </p:nvPr>
        </p:nvSpPr>
        <p:spPr>
          <a:xfrm>
            <a:off x="8593667" y="6272784"/>
            <a:ext cx="2644309" cy="365125"/>
          </a:xfrm>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a:xfrm>
            <a:off x="2182708" y="6272784"/>
            <a:ext cx="6327648" cy="365125"/>
          </a:xfrm>
        </p:spPr>
        <p:txBody>
          <a:bodyPr/>
          <a:lstStyle/>
          <a:p>
            <a:endParaRPr lang="nl-N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87B1035-6FD0-E94D-88A6-C6AC0870A172}" type="slidenum">
              <a:rPr lang="nl-NL" smtClean="0"/>
              <a:t>‹nr.›</a:t>
            </a:fld>
            <a:endParaRPr lang="nl-NL"/>
          </a:p>
        </p:txBody>
      </p:sp>
    </p:spTree>
    <p:extLst>
      <p:ext uri="{BB962C8B-B14F-4D97-AF65-F5344CB8AC3E}">
        <p14:creationId xmlns:p14="http://schemas.microsoft.com/office/powerpoint/2010/main" val="76160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341E54C8-836F-A447-8F53-1D7FF0DE8B4B}" type="datetimeFigureOut">
              <a:rPr lang="nl-NL" smtClean="0"/>
              <a:t>23-11-2020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500769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341E54C8-836F-A447-8F53-1D7FF0DE8B4B}" type="datetimeFigureOut">
              <a:rPr lang="nl-NL" smtClean="0"/>
              <a:t>23-11-2020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87B1035-6FD0-E94D-88A6-C6AC0870A172}"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209047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1E54C8-836F-A447-8F53-1D7FF0DE8B4B}" type="datetimeFigureOut">
              <a:rPr lang="nl-NL" smtClean="0"/>
              <a:t>23-11-2020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87B1035-6FD0-E94D-88A6-C6AC0870A172}" type="slidenum">
              <a:rPr lang="nl-NL" smtClean="0"/>
              <a:t>‹nr.›</a:t>
            </a:fld>
            <a:endParaRPr lang="nl-NL"/>
          </a:p>
        </p:txBody>
      </p:sp>
      <p:sp>
        <p:nvSpPr>
          <p:cNvPr id="6" name="Title 5"/>
          <p:cNvSpPr>
            <a:spLocks noGrp="1"/>
          </p:cNvSpPr>
          <p:nvPr>
            <p:ph type="title"/>
          </p:nvPr>
        </p:nvSpPr>
        <p:spPr/>
        <p:txBody>
          <a:bodyPr/>
          <a:lstStyle/>
          <a:p>
            <a:r>
              <a:rPr lang="nl-NL"/>
              <a:t>Klik om stijl te bewerken</a:t>
            </a:r>
            <a:endParaRPr lang="en-US"/>
          </a:p>
        </p:txBody>
      </p:sp>
    </p:spTree>
    <p:extLst>
      <p:ext uri="{BB962C8B-B14F-4D97-AF65-F5344CB8AC3E}">
        <p14:creationId xmlns:p14="http://schemas.microsoft.com/office/powerpoint/2010/main" val="137443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E54C8-836F-A447-8F53-1D7FF0DE8B4B}" type="datetimeFigureOut">
              <a:rPr lang="nl-NL" smtClean="0"/>
              <a:t>23-11-2020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07065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a:p>
        </p:txBody>
      </p:sp>
      <p:sp>
        <p:nvSpPr>
          <p:cNvPr id="5" name="Date Placeholder 4"/>
          <p:cNvSpPr>
            <a:spLocks noGrp="1"/>
          </p:cNvSpPr>
          <p:nvPr>
            <p:ph type="dt" sz="half" idx="10"/>
          </p:nvPr>
        </p:nvSpPr>
        <p:spPr/>
        <p:txBody>
          <a:bodyPr/>
          <a:lstStyle/>
          <a:p>
            <a:fld id="{341E54C8-836F-A447-8F53-1D7FF0DE8B4B}" type="datetimeFigureOut">
              <a:rPr lang="nl-NL" smtClean="0"/>
              <a:t>23-11-2020</a:t>
            </a:fld>
            <a:endParaRPr lang="nl-NL"/>
          </a:p>
        </p:txBody>
      </p:sp>
      <p:sp>
        <p:nvSpPr>
          <p:cNvPr id="6" name="Footer Placeholder 5"/>
          <p:cNvSpPr>
            <a:spLocks noGrp="1"/>
          </p:cNvSpPr>
          <p:nvPr>
            <p:ph type="ftr" sz="quarter" idx="11"/>
          </p:nvPr>
        </p:nvSpPr>
        <p:spPr/>
        <p:txBody>
          <a:bodyPr/>
          <a:lstStyle/>
          <a:p>
            <a:endParaRPr lang="nl-N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04137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a:p>
        </p:txBody>
      </p:sp>
      <p:sp>
        <p:nvSpPr>
          <p:cNvPr id="5" name="Date Placeholder 4"/>
          <p:cNvSpPr>
            <a:spLocks noGrp="1"/>
          </p:cNvSpPr>
          <p:nvPr>
            <p:ph type="dt" sz="half" idx="10"/>
          </p:nvPr>
        </p:nvSpPr>
        <p:spPr/>
        <p:txBody>
          <a:bodyPr/>
          <a:lstStyle/>
          <a:p>
            <a:fld id="{341E54C8-836F-A447-8F53-1D7FF0DE8B4B}" type="datetimeFigureOut">
              <a:rPr lang="nl-NL" smtClean="0"/>
              <a:t>23-11-2020</a:t>
            </a:fld>
            <a:endParaRPr lang="nl-N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365050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41E54C8-836F-A447-8F53-1D7FF0DE8B4B}" type="datetimeFigureOut">
              <a:rPr lang="nl-NL" smtClean="0"/>
              <a:t>23-11-2020</a:t>
            </a:fld>
            <a:endParaRPr lang="nl-N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nl-N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87B1035-6FD0-E94D-88A6-C6AC0870A172}" type="slidenum">
              <a:rPr lang="nl-NL" smtClean="0"/>
              <a:t>‹nr.›</a:t>
            </a:fld>
            <a:endParaRPr lang="nl-NL"/>
          </a:p>
        </p:txBody>
      </p:sp>
    </p:spTree>
    <p:extLst>
      <p:ext uri="{BB962C8B-B14F-4D97-AF65-F5344CB8AC3E}">
        <p14:creationId xmlns:p14="http://schemas.microsoft.com/office/powerpoint/2010/main" val="2994702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FA5C3E-D953-EA46-ACED-690FD0F3007F}"/>
              </a:ext>
            </a:extLst>
          </p:cNvPr>
          <p:cNvSpPr>
            <a:spLocks noGrp="1"/>
          </p:cNvSpPr>
          <p:nvPr>
            <p:ph type="ctrTitle"/>
          </p:nvPr>
        </p:nvSpPr>
        <p:spPr/>
        <p:txBody>
          <a:bodyPr/>
          <a:lstStyle/>
          <a:p>
            <a:r>
              <a:rPr lang="nl-NL" sz="8000" dirty="0"/>
              <a:t>B1-A2 </a:t>
            </a:r>
            <a:r>
              <a:rPr lang="nl-NL" sz="8000" dirty="0" err="1"/>
              <a:t>talking</a:t>
            </a:r>
            <a:r>
              <a:rPr lang="nl-NL" sz="8000" dirty="0"/>
              <a:t> </a:t>
            </a:r>
            <a:r>
              <a:rPr lang="nl-NL" sz="8000" dirty="0" err="1"/>
              <a:t>about</a:t>
            </a:r>
            <a:r>
              <a:rPr lang="nl-NL" sz="8000" dirty="0"/>
              <a:t> </a:t>
            </a:r>
            <a:r>
              <a:rPr lang="nl-NL" sz="8000" dirty="0" err="1"/>
              <a:t>your</a:t>
            </a:r>
            <a:r>
              <a:rPr lang="nl-NL" sz="8000" dirty="0"/>
              <a:t> </a:t>
            </a:r>
            <a:r>
              <a:rPr lang="nl-NL" sz="8000" dirty="0" err="1"/>
              <a:t>education</a:t>
            </a:r>
            <a:br>
              <a:rPr lang="nl-NL" sz="8000" dirty="0"/>
            </a:br>
            <a:r>
              <a:rPr lang="nl-NL" sz="8000" dirty="0"/>
              <a:t>Phone </a:t>
            </a:r>
            <a:r>
              <a:rPr lang="nl-NL" sz="8000" dirty="0" err="1"/>
              <a:t>conversations</a:t>
            </a:r>
            <a:endParaRPr lang="nl-NL" sz="8000" dirty="0"/>
          </a:p>
        </p:txBody>
      </p:sp>
    </p:spTree>
    <p:extLst>
      <p:ext uri="{BB962C8B-B14F-4D97-AF65-F5344CB8AC3E}">
        <p14:creationId xmlns:p14="http://schemas.microsoft.com/office/powerpoint/2010/main" val="3903317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4" y="1011218"/>
            <a:ext cx="9151499" cy="5278745"/>
          </a:xfrm>
        </p:spPr>
        <p:txBody>
          <a:bodyPr>
            <a:noAutofit/>
          </a:bodyPr>
          <a:lstStyle/>
          <a:p>
            <a:pPr>
              <a:lnSpc>
                <a:spcPct val="100000"/>
              </a:lnSpc>
            </a:pPr>
            <a:r>
              <a:rPr lang="nl-NL" sz="2400" dirty="0"/>
              <a:t>Je bent een Schot(se) en ontmoet een leeftijdgenoot uit Nederland. Je bent benieuwd naar zijn/haar studie. </a:t>
            </a:r>
          </a:p>
          <a:p>
            <a:pPr marL="342900" indent="-342900">
              <a:lnSpc>
                <a:spcPct val="100000"/>
              </a:lnSpc>
              <a:buFont typeface="Arial" panose="020B0604020202020204" pitchFamily="34" charset="0"/>
              <a:buChar char="•"/>
            </a:pPr>
            <a:r>
              <a:rPr lang="nl-NL" sz="2400" dirty="0"/>
              <a:t>Vraag je gesprekspartner welke studie hij/zij volgt.</a:t>
            </a:r>
          </a:p>
          <a:p>
            <a:pPr marL="342900" indent="-342900">
              <a:lnSpc>
                <a:spcPct val="100000"/>
              </a:lnSpc>
              <a:buFont typeface="Arial" panose="020B0604020202020204" pitchFamily="34" charset="0"/>
              <a:buChar char="•"/>
            </a:pPr>
            <a:r>
              <a:rPr lang="nl-NL" sz="2400" dirty="0"/>
              <a:t>Vraag hoe lang hij/zij al op deze school zit.</a:t>
            </a:r>
          </a:p>
          <a:p>
            <a:pPr marL="342900" indent="-342900">
              <a:lnSpc>
                <a:spcPct val="100000"/>
              </a:lnSpc>
              <a:buFont typeface="Arial" panose="020B0604020202020204" pitchFamily="34" charset="0"/>
              <a:buChar char="•"/>
            </a:pPr>
            <a:r>
              <a:rPr lang="nl-NL" sz="2400" dirty="0"/>
              <a:t>Vraag waartoe hij/zij wordt opgeleid.</a:t>
            </a:r>
          </a:p>
          <a:p>
            <a:pPr marL="342900" indent="-342900">
              <a:lnSpc>
                <a:spcPct val="100000"/>
              </a:lnSpc>
              <a:buFont typeface="Arial" panose="020B0604020202020204" pitchFamily="34" charset="0"/>
              <a:buChar char="•"/>
            </a:pPr>
            <a:r>
              <a:rPr lang="nl-NL" sz="2400" dirty="0"/>
              <a:t>Vraag wat hij/zij leuk vindt aan de opleiding.</a:t>
            </a:r>
          </a:p>
          <a:p>
            <a:pPr marL="342900" indent="-342900">
              <a:lnSpc>
                <a:spcPct val="100000"/>
              </a:lnSpc>
              <a:buFont typeface="Arial" panose="020B0604020202020204" pitchFamily="34" charset="0"/>
              <a:buChar char="•"/>
            </a:pPr>
            <a:r>
              <a:rPr lang="nl-NL" sz="2400" dirty="0"/>
              <a:t>Vraag wat hij/zij minder leuk vindt aan de opleiding.</a:t>
            </a:r>
          </a:p>
          <a:p>
            <a:pPr marL="342900" indent="-342900">
              <a:lnSpc>
                <a:spcPct val="100000"/>
              </a:lnSpc>
              <a:buFont typeface="Arial" panose="020B0604020202020204" pitchFamily="34" charset="0"/>
              <a:buChar char="•"/>
            </a:pPr>
            <a:r>
              <a:rPr lang="nl-NL" sz="2400" dirty="0"/>
              <a:t>Vraag welke vaardigheden hij/zij leert tijdens de opleiding.</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Talking</a:t>
            </a:r>
            <a:r>
              <a:rPr lang="nl-NL" sz="6000" dirty="0"/>
              <a:t> </a:t>
            </a:r>
            <a:r>
              <a:rPr lang="nl-NL" sz="6000" dirty="0" err="1"/>
              <a:t>about</a:t>
            </a:r>
            <a:r>
              <a:rPr lang="nl-NL" sz="6000" dirty="0"/>
              <a:t> </a:t>
            </a:r>
            <a:r>
              <a:rPr lang="nl-NL" sz="6000" dirty="0" err="1"/>
              <a:t>your</a:t>
            </a:r>
            <a:r>
              <a:rPr lang="nl-NL" sz="6000" dirty="0"/>
              <a:t> </a:t>
            </a:r>
            <a:r>
              <a:rPr lang="nl-NL" sz="6000" dirty="0" err="1"/>
              <a:t>education</a:t>
            </a:r>
            <a:r>
              <a:rPr lang="nl-NL" sz="6000" dirty="0"/>
              <a:t> - A</a:t>
            </a:r>
          </a:p>
        </p:txBody>
      </p:sp>
    </p:spTree>
    <p:extLst>
      <p:ext uri="{BB962C8B-B14F-4D97-AF65-F5344CB8AC3E}">
        <p14:creationId xmlns:p14="http://schemas.microsoft.com/office/powerpoint/2010/main" val="3000074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011219"/>
            <a:ext cx="9052560" cy="3216536"/>
          </a:xfrm>
        </p:spPr>
        <p:txBody>
          <a:bodyPr>
            <a:noAutofit/>
          </a:bodyPr>
          <a:lstStyle/>
          <a:p>
            <a:pPr>
              <a:lnSpc>
                <a:spcPct val="100000"/>
              </a:lnSpc>
            </a:pPr>
            <a:r>
              <a:rPr lang="nl-NL" sz="2200" dirty="0"/>
              <a:t>Tijdens een vakantie in Schotland ontmoet je een leeftijdgenoot uit Schotland. Hij/zij is benieuwd naar je studie. </a:t>
            </a:r>
          </a:p>
          <a:p>
            <a:pPr marL="342900" indent="-342900">
              <a:lnSpc>
                <a:spcPct val="100000"/>
              </a:lnSpc>
              <a:buFont typeface="Arial" panose="020B0604020202020204" pitchFamily="34" charset="0"/>
              <a:buChar char="•"/>
            </a:pPr>
            <a:r>
              <a:rPr lang="nl-NL" sz="2200" dirty="0"/>
              <a:t>Vertel dat je op Helicon zit in Tilburg, een stad in het zuiden van Nederland. Vertel dat dat een </a:t>
            </a:r>
            <a:r>
              <a:rPr lang="nl-NL" sz="2200" dirty="0" err="1"/>
              <a:t>MBO-school</a:t>
            </a:r>
            <a:r>
              <a:rPr lang="nl-NL" sz="2200" dirty="0"/>
              <a:t> is.</a:t>
            </a:r>
          </a:p>
          <a:p>
            <a:pPr marL="342900" indent="-342900">
              <a:lnSpc>
                <a:spcPct val="100000"/>
              </a:lnSpc>
              <a:buFont typeface="Arial" panose="020B0604020202020204" pitchFamily="34" charset="0"/>
              <a:buChar char="•"/>
            </a:pPr>
            <a:r>
              <a:rPr lang="nl-NL" sz="2200" dirty="0"/>
              <a:t>Vertel hoe lang je al op Helicon Tilburg zit.</a:t>
            </a:r>
          </a:p>
          <a:p>
            <a:pPr marL="342900" indent="-342900">
              <a:lnSpc>
                <a:spcPct val="100000"/>
              </a:lnSpc>
              <a:buFont typeface="Arial" panose="020B0604020202020204" pitchFamily="34" charset="0"/>
              <a:buChar char="•"/>
            </a:pPr>
            <a:r>
              <a:rPr lang="nl-NL" sz="2200" dirty="0"/>
              <a:t>Vertel dat je wordt opgeleid tot Adviseur duurzame leefomgeving.</a:t>
            </a:r>
          </a:p>
          <a:p>
            <a:pPr marL="342900" indent="-342900">
              <a:lnSpc>
                <a:spcPct val="100000"/>
              </a:lnSpc>
              <a:buFont typeface="Arial" panose="020B0604020202020204" pitchFamily="34" charset="0"/>
              <a:buChar char="•"/>
            </a:pPr>
            <a:r>
              <a:rPr lang="nl-NL" sz="2200" dirty="0"/>
              <a:t>Vertel minimaal twee dingen die je leuk vindt aan de opleiding.</a:t>
            </a:r>
          </a:p>
          <a:p>
            <a:pPr marL="342900" indent="-342900">
              <a:lnSpc>
                <a:spcPct val="100000"/>
              </a:lnSpc>
              <a:buFont typeface="Arial" panose="020B0604020202020204" pitchFamily="34" charset="0"/>
              <a:buChar char="•"/>
            </a:pPr>
            <a:r>
              <a:rPr lang="nl-NL" sz="2200" dirty="0"/>
              <a:t>Vertel minimaal twee dingen die je minder leuk vindt aan de opleiding.</a:t>
            </a:r>
          </a:p>
          <a:p>
            <a:pPr marL="342900" indent="-342900">
              <a:lnSpc>
                <a:spcPct val="100000"/>
              </a:lnSpc>
              <a:buFont typeface="Arial" panose="020B0604020202020204" pitchFamily="34" charset="0"/>
              <a:buChar char="•"/>
            </a:pPr>
            <a:r>
              <a:rPr lang="nl-NL" sz="2200" dirty="0"/>
              <a:t>Noem minimaal drie vaardigheden die je leert tijdens de opleiding.</a:t>
            </a:r>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Talking</a:t>
            </a:r>
            <a:r>
              <a:rPr lang="nl-NL" sz="6000" dirty="0"/>
              <a:t> </a:t>
            </a:r>
            <a:r>
              <a:rPr lang="nl-NL" sz="6000" dirty="0" err="1"/>
              <a:t>about</a:t>
            </a:r>
            <a:r>
              <a:rPr lang="nl-NL" sz="6000" dirty="0"/>
              <a:t> </a:t>
            </a:r>
            <a:r>
              <a:rPr lang="nl-NL" sz="6000" dirty="0" err="1"/>
              <a:t>your</a:t>
            </a:r>
            <a:r>
              <a:rPr lang="nl-NL" sz="6000" dirty="0"/>
              <a:t> </a:t>
            </a:r>
            <a:r>
              <a:rPr lang="nl-NL" sz="6000" dirty="0" err="1"/>
              <a:t>education</a:t>
            </a:r>
            <a:r>
              <a:rPr lang="nl-NL" sz="6000" dirty="0"/>
              <a:t> - b</a:t>
            </a:r>
          </a:p>
        </p:txBody>
      </p:sp>
    </p:spTree>
    <p:extLst>
      <p:ext uri="{BB962C8B-B14F-4D97-AF65-F5344CB8AC3E}">
        <p14:creationId xmlns:p14="http://schemas.microsoft.com/office/powerpoint/2010/main" val="3765841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Telephone </a:t>
            </a:r>
            <a:r>
              <a:rPr lang="nl-NL" dirty="0" err="1"/>
              <a:t>conversations</a:t>
            </a:r>
            <a:endParaRPr lang="nl-NL" dirty="0"/>
          </a:p>
        </p:txBody>
      </p:sp>
    </p:spTree>
    <p:extLst>
      <p:ext uri="{BB962C8B-B14F-4D97-AF65-F5344CB8AC3E}">
        <p14:creationId xmlns:p14="http://schemas.microsoft.com/office/powerpoint/2010/main" val="4121425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solidFill>
                  <a:schemeClr val="tx1"/>
                </a:solidFill>
              </a:rPr>
              <a:t>Starting</a:t>
            </a:r>
            <a:r>
              <a:rPr lang="nl-NL" sz="6000" dirty="0">
                <a:solidFill>
                  <a:schemeClr val="tx1"/>
                </a:solidFill>
              </a:rPr>
              <a:t> a </a:t>
            </a:r>
            <a:r>
              <a:rPr lang="nl-NL" sz="6000" dirty="0" err="1">
                <a:solidFill>
                  <a:schemeClr val="tx1"/>
                </a:solidFill>
              </a:rPr>
              <a:t>telephone</a:t>
            </a:r>
            <a:r>
              <a:rPr lang="nl-NL" sz="6000" dirty="0">
                <a:solidFill>
                  <a:schemeClr val="tx1"/>
                </a:solidFill>
              </a:rPr>
              <a:t> </a:t>
            </a:r>
            <a:r>
              <a:rPr lang="nl-NL" sz="6000" dirty="0" err="1">
                <a:solidFill>
                  <a:schemeClr val="tx1"/>
                </a:solidFill>
              </a:rPr>
              <a:t>conversation</a:t>
            </a:r>
            <a:endParaRPr lang="nl-NL" sz="6000" dirty="0">
              <a:solidFill>
                <a:schemeClr val="tx1"/>
              </a:solidFill>
            </a:endParaRP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3663832680"/>
              </p:ext>
            </p:extLst>
          </p:nvPr>
        </p:nvGraphicFramePr>
        <p:xfrm>
          <a:off x="2254422" y="1247887"/>
          <a:ext cx="9410356" cy="5125720"/>
        </p:xfrm>
        <a:graphic>
          <a:graphicData uri="http://schemas.openxmlformats.org/drawingml/2006/table">
            <a:tbl>
              <a:tblPr firstRow="1" bandRow="1">
                <a:tableStyleId>{5C22544A-7EE6-4342-B048-85BDC9FD1C3A}</a:tableStyleId>
              </a:tblPr>
              <a:tblGrid>
                <a:gridCol w="4245232">
                  <a:extLst>
                    <a:ext uri="{9D8B030D-6E8A-4147-A177-3AD203B41FA5}">
                      <a16:colId xmlns:a16="http://schemas.microsoft.com/office/drawing/2014/main" val="1223978072"/>
                    </a:ext>
                  </a:extLst>
                </a:gridCol>
                <a:gridCol w="5165124">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tc>
                  <a:txBody>
                    <a:bodyPr/>
                    <a:lstStyle/>
                    <a:p>
                      <a:pPr>
                        <a:spcAft>
                          <a:spcPts val="0"/>
                        </a:spcAft>
                      </a:pPr>
                      <a:r>
                        <a:rPr lang="nl-NL" sz="2000" i="1"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Rice&amp;Beans</a:t>
                      </a:r>
                      <a:r>
                        <a:rPr lang="nl-NL" sz="2400" dirty="0">
                          <a:effectLst/>
                          <a:latin typeface="Calibri" panose="020F0502020204030204" pitchFamily="34" charset="0"/>
                          <a:ea typeface="Calibri" panose="020F0502020204030204" pitchFamily="34" charset="0"/>
                          <a:cs typeface="Times New Roman" panose="02020603050405020304" pitchFamily="18" charset="0"/>
                        </a:rPr>
                        <a:t> health store,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dirty="0">
                          <a:effectLst/>
                          <a:latin typeface="Calibri" panose="020F0502020204030204" pitchFamily="34" charset="0"/>
                          <a:ea typeface="Calibri" panose="020F0502020204030204" pitchFamily="34" charset="0"/>
                          <a:cs typeface="Times New Roman" panose="02020603050405020304" pitchFamily="18" charset="0"/>
                        </a:rPr>
                        <a:t> I help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My name is Yasmin Jones.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Helicon College.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it’s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first time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 Yasmin Jones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before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afternoon</a:t>
                      </a:r>
                      <a:r>
                        <a:rPr lang="nl-NL" sz="2400" dirty="0">
                          <a:effectLst/>
                          <a:latin typeface="Calibri" panose="020F0502020204030204" pitchFamily="34" charset="0"/>
                          <a:ea typeface="Calibri" panose="020F0502020204030204" pitchFamily="34" charset="0"/>
                          <a:cs typeface="Times New Roman" panose="02020603050405020304" pitchFamily="18" charset="0"/>
                        </a:rPr>
                        <a:t> Yasmin,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because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looking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internship</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right person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317925">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Sorry,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didn’t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catch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surname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tell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again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shall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say is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My name is Yasmin Jones.</a:t>
                      </a:r>
                    </a:p>
                  </a:txBody>
                  <a:tcPr marL="68580" marR="68580" marT="0" marB="0"/>
                </a:tc>
                <a:extLst>
                  <a:ext uri="{0D108BD9-81ED-4DB2-BD59-A6C34878D82A}">
                    <a16:rowId xmlns:a16="http://schemas.microsoft.com/office/drawing/2014/main" val="432213984"/>
                  </a:ext>
                </a:extLst>
              </a:tr>
            </a:tbl>
          </a:graphicData>
        </a:graphic>
      </p:graphicFrame>
    </p:spTree>
    <p:extLst>
      <p:ext uri="{BB962C8B-B14F-4D97-AF65-F5344CB8AC3E}">
        <p14:creationId xmlns:p14="http://schemas.microsoft.com/office/powerpoint/2010/main" val="1571776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solidFill>
                  <a:schemeClr val="tx1"/>
                </a:solidFill>
              </a:rPr>
              <a:t>Starting</a:t>
            </a:r>
            <a:r>
              <a:rPr lang="nl-NL" sz="6000" dirty="0">
                <a:solidFill>
                  <a:schemeClr val="tx1"/>
                </a:solidFill>
              </a:rPr>
              <a:t> a </a:t>
            </a:r>
            <a:r>
              <a:rPr lang="nl-NL" sz="6000" dirty="0" err="1">
                <a:solidFill>
                  <a:schemeClr val="tx1"/>
                </a:solidFill>
              </a:rPr>
              <a:t>telephone</a:t>
            </a:r>
            <a:r>
              <a:rPr lang="nl-NL" sz="6000" dirty="0">
                <a:solidFill>
                  <a:schemeClr val="tx1"/>
                </a:solidFill>
              </a:rPr>
              <a:t> </a:t>
            </a:r>
            <a:r>
              <a:rPr lang="nl-NL" sz="6000" dirty="0" err="1">
                <a:solidFill>
                  <a:schemeClr val="tx1"/>
                </a:solidFill>
              </a:rPr>
              <a:t>conversation</a:t>
            </a:r>
            <a:endParaRPr lang="nl-NL" sz="6000" dirty="0">
              <a:solidFill>
                <a:schemeClr val="tx1"/>
              </a:solidFill>
            </a:endParaRP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995124551"/>
              </p:ext>
            </p:extLst>
          </p:nvPr>
        </p:nvGraphicFramePr>
        <p:xfrm>
          <a:off x="2254422" y="1247887"/>
          <a:ext cx="9410356" cy="5571197"/>
        </p:xfrm>
        <a:graphic>
          <a:graphicData uri="http://schemas.openxmlformats.org/drawingml/2006/table">
            <a:tbl>
              <a:tblPr firstRow="1" bandRow="1">
                <a:tableStyleId>{5C22544A-7EE6-4342-B048-85BDC9FD1C3A}</a:tableStyleId>
              </a:tblPr>
              <a:tblGrid>
                <a:gridCol w="4245232">
                  <a:extLst>
                    <a:ext uri="{9D8B030D-6E8A-4147-A177-3AD203B41FA5}">
                      <a16:colId xmlns:a16="http://schemas.microsoft.com/office/drawing/2014/main" val="1223978072"/>
                    </a:ext>
                  </a:extLst>
                </a:gridCol>
                <a:gridCol w="5165124">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tc>
                  <a:txBody>
                    <a:bodyPr/>
                    <a:lstStyle/>
                    <a:p>
                      <a:pPr>
                        <a:spcAft>
                          <a:spcPts val="0"/>
                        </a:spcAft>
                      </a:pPr>
                      <a:r>
                        <a:rPr lang="nl-NL" sz="2000" i="1"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6422701"/>
                  </a:ext>
                </a:extLst>
              </a:tr>
              <a:tr h="467981">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spell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surname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 Y-A-S-M-I-N   J-O-N-E-S</a:t>
                      </a:r>
                    </a:p>
                  </a:txBody>
                  <a:tcPr marL="68580" marR="68580" marT="0" marB="0"/>
                </a:tc>
                <a:extLst>
                  <a:ext uri="{0D108BD9-81ED-4DB2-BD59-A6C34878D82A}">
                    <a16:rowId xmlns:a16="http://schemas.microsoft.com/office/drawing/2014/main" val="4213949817"/>
                  </a:ext>
                </a:extLst>
              </a:tr>
              <a:tr h="422030">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connect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put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through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connect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Is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available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Is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Is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around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085572316"/>
                  </a:ext>
                </a:extLst>
              </a:tr>
              <a:tr h="445477">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ask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is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concerning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ask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(name)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possiblities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of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internship</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Rice&amp;Beans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1537840229"/>
                  </a:ext>
                </a:extLst>
              </a:tr>
              <a:tr h="44547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Of course,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put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through</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1764971"/>
                  </a:ext>
                </a:extLst>
              </a:tr>
            </a:tbl>
          </a:graphicData>
        </a:graphic>
      </p:graphicFrame>
    </p:spTree>
    <p:extLst>
      <p:ext uri="{BB962C8B-B14F-4D97-AF65-F5344CB8AC3E}">
        <p14:creationId xmlns:p14="http://schemas.microsoft.com/office/powerpoint/2010/main" val="1199382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a:t>Telephone </a:t>
            </a:r>
            <a:r>
              <a:rPr lang="nl-NL" sz="6000" dirty="0" err="1"/>
              <a:t>conversations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020620811"/>
              </p:ext>
            </p:extLst>
          </p:nvPr>
        </p:nvGraphicFramePr>
        <p:xfrm>
          <a:off x="2254421" y="1247886"/>
          <a:ext cx="9487306" cy="5484120"/>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475521">
                <a:tc>
                  <a:txBody>
                    <a:bodyPr/>
                    <a:lstStyle/>
                    <a:p>
                      <a:pPr>
                        <a:spcAft>
                          <a:spcPts val="0"/>
                        </a:spcAft>
                      </a:pPr>
                      <a:r>
                        <a:rPr lang="nl-NL" sz="2000"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extLst>
                  <a:ext uri="{0D108BD9-81ED-4DB2-BD59-A6C34878D82A}">
                    <a16:rowId xmlns:a16="http://schemas.microsoft.com/office/drawing/2014/main" val="3226422701"/>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early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morning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late 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evening/at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lunchtime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but….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9380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didn’t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have time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earlier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No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glad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took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long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get back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No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happy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hear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20539">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free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talk?/Have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minute?/Is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time?</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Have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 bad time?</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Sure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help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help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The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reason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phoning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Tell me more….</a:t>
                      </a:r>
                    </a:p>
                  </a:txBody>
                  <a:tcPr marL="68580" marR="68580" marT="0" marB="0"/>
                </a:tc>
                <a:extLst>
                  <a:ext uri="{0D108BD9-81ED-4DB2-BD59-A6C34878D82A}">
                    <a16:rowId xmlns:a16="http://schemas.microsoft.com/office/drawing/2014/main" val="3716580352"/>
                  </a:ext>
                </a:extLst>
              </a:tr>
            </a:tbl>
          </a:graphicData>
        </a:graphic>
      </p:graphicFrame>
    </p:spTree>
    <p:extLst>
      <p:ext uri="{BB962C8B-B14F-4D97-AF65-F5344CB8AC3E}">
        <p14:creationId xmlns:p14="http://schemas.microsoft.com/office/powerpoint/2010/main" val="2682347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a:t>Telephone </a:t>
            </a:r>
            <a:r>
              <a:rPr lang="nl-NL" sz="6000" dirty="0" err="1"/>
              <a:t>conversations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3473706137"/>
              </p:ext>
            </p:extLst>
          </p:nvPr>
        </p:nvGraphicFramePr>
        <p:xfrm>
          <a:off x="2254421" y="1247886"/>
          <a:ext cx="9487306" cy="5071134"/>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475521">
                <a:tc>
                  <a:txBody>
                    <a:bodyPr/>
                    <a:lstStyle/>
                    <a:p>
                      <a:pPr>
                        <a:spcAft>
                          <a:spcPts val="0"/>
                        </a:spcAft>
                      </a:pPr>
                      <a:r>
                        <a:rPr lang="nl-NL" sz="2000" dirty="0" err="1">
                          <a:effectLst/>
                          <a:latin typeface="Calibri" panose="020F0502020204030204" pitchFamily="34" charset="0"/>
                          <a:ea typeface="Calibri" panose="020F0502020204030204" pitchFamily="34" charset="0"/>
                          <a:cs typeface="Times New Roman" panose="02020603050405020304" pitchFamily="18" charset="0"/>
                        </a:rPr>
                        <a:t>Caller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Receiver</a:t>
                      </a:r>
                    </a:p>
                  </a:txBody>
                  <a:tcPr marL="68580" marR="68580" marT="0" marB="0"/>
                </a:tc>
                <a:extLst>
                  <a:ext uri="{0D108BD9-81ED-4DB2-BD59-A6C34878D82A}">
                    <a16:rowId xmlns:a16="http://schemas.microsoft.com/office/drawing/2014/main" val="3226422701"/>
                  </a:ext>
                </a:extLst>
              </a:tr>
              <a:tr h="938013">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interrupt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but…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Sorry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just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want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say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9380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mind…?</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Not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problem</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need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discuss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with</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colleagues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get back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on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938013">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answers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questions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much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time.</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was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really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helpful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much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advice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calling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have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any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additional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questions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feel free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contact me.</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We’ll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be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in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touch</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20539">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Enjoy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day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Have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good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day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enjoy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day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same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bl>
          </a:graphicData>
        </a:graphic>
      </p:graphicFrame>
    </p:spTree>
    <p:extLst>
      <p:ext uri="{BB962C8B-B14F-4D97-AF65-F5344CB8AC3E}">
        <p14:creationId xmlns:p14="http://schemas.microsoft.com/office/powerpoint/2010/main" val="236714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Language </a:t>
            </a:r>
            <a:r>
              <a:rPr lang="nl-NL" dirty="0" err="1"/>
              <a:t>practice</a:t>
            </a:r>
            <a:endParaRPr lang="nl-NL" dirty="0"/>
          </a:p>
        </p:txBody>
      </p:sp>
    </p:spTree>
    <p:extLst>
      <p:ext uri="{BB962C8B-B14F-4D97-AF65-F5344CB8AC3E}">
        <p14:creationId xmlns:p14="http://schemas.microsoft.com/office/powerpoint/2010/main" val="497858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200" b="1" dirty="0"/>
              <a:t>Receiver: </a:t>
            </a:r>
            <a:r>
              <a:rPr lang="nl-NL" sz="2200" dirty="0"/>
              <a:t>Je werkt bij design company en ontvangt een telefoontje van een student over de vormgeving van hun schoolkrant. </a:t>
            </a:r>
          </a:p>
          <a:p>
            <a:pPr marL="342900" indent="-342900">
              <a:lnSpc>
                <a:spcPct val="100000"/>
              </a:lnSpc>
              <a:buFont typeface="Arial" panose="020B0604020202020204" pitchFamily="34" charset="0"/>
              <a:buChar char="•"/>
            </a:pPr>
            <a:r>
              <a:rPr lang="nl-NL" sz="2200" dirty="0"/>
              <a:t>Neem op met de naam van het bedrijf (mag je zelf verzinnen) en je eigen naam. </a:t>
            </a:r>
          </a:p>
          <a:p>
            <a:pPr marL="342900" indent="-342900">
              <a:lnSpc>
                <a:spcPct val="100000"/>
              </a:lnSpc>
              <a:buFont typeface="Arial" panose="020B0604020202020204" pitchFamily="34" charset="0"/>
              <a:buChar char="•"/>
            </a:pPr>
            <a:r>
              <a:rPr lang="nl-NL" sz="2200" dirty="0"/>
              <a:t>Vraag of de krant een digitale of gedrukte krant wordt. </a:t>
            </a:r>
          </a:p>
          <a:p>
            <a:pPr marL="342900" indent="-342900">
              <a:lnSpc>
                <a:spcPct val="100000"/>
              </a:lnSpc>
              <a:buFont typeface="Arial" panose="020B0604020202020204" pitchFamily="34" charset="0"/>
              <a:buChar char="•"/>
            </a:pPr>
            <a:r>
              <a:rPr lang="nl-NL" sz="2200" dirty="0"/>
              <a:t>Vraag hoeveel pagina’s de schoolkrant heeft en of ze de vormgeving in kleur of zwart-wit willen?</a:t>
            </a:r>
          </a:p>
          <a:p>
            <a:pPr marL="342900" indent="-342900">
              <a:lnSpc>
                <a:spcPct val="100000"/>
              </a:lnSpc>
              <a:buFont typeface="Arial" panose="020B0604020202020204" pitchFamily="34" charset="0"/>
              <a:buChar char="•"/>
            </a:pPr>
            <a:r>
              <a:rPr lang="nl-NL" sz="2200" dirty="0"/>
              <a:t>Vertel dat je intern even moet overleggen en dat je een mail zult sturen met de offerte.</a:t>
            </a:r>
          </a:p>
          <a:p>
            <a:pPr marL="342900" indent="-342900">
              <a:lnSpc>
                <a:spcPct val="100000"/>
              </a:lnSpc>
              <a:buFont typeface="Arial" panose="020B0604020202020204" pitchFamily="34" charset="0"/>
              <a:buChar char="•"/>
            </a:pPr>
            <a:r>
              <a:rPr lang="nl-NL" sz="2200" dirty="0"/>
              <a:t>Bedank de beller en wens hem/haar ook een prettige dag.</a:t>
            </a:r>
          </a:p>
          <a:p>
            <a:pPr>
              <a:lnSpc>
                <a:spcPct val="100000"/>
              </a:lnSpc>
            </a:pPr>
            <a:r>
              <a:rPr lang="nl-NL" sz="22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a</a:t>
            </a:r>
          </a:p>
        </p:txBody>
      </p:sp>
    </p:spTree>
    <p:extLst>
      <p:ext uri="{BB962C8B-B14F-4D97-AF65-F5344CB8AC3E}">
        <p14:creationId xmlns:p14="http://schemas.microsoft.com/office/powerpoint/2010/main" val="4103102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b="1" dirty="0"/>
              <a:t>Receiver: </a:t>
            </a:r>
            <a:r>
              <a:rPr lang="nl-NL" dirty="0"/>
              <a:t>Je bent verantwoordelijk voor het ontwerp van de schoolkrant. Jullie hebben een klein budget en kunnen een ontwerpbureau inhuren. Je belt met een bureau om een offerte op te vragen.</a:t>
            </a:r>
          </a:p>
          <a:p>
            <a:pPr marL="342900" indent="-342900">
              <a:lnSpc>
                <a:spcPct val="100000"/>
              </a:lnSpc>
              <a:buFont typeface="Arial" panose="020B0604020202020204" pitchFamily="34" charset="0"/>
              <a:buChar char="•"/>
            </a:pPr>
            <a:r>
              <a:rPr lang="nl-NL" dirty="0"/>
              <a:t>Begroet degene die opneemt en stel jezelf voor. Vertel op welke school je zit. Vertel dat jullie een schoolkrant maken en dat je een budget hebt om deze vorm te geven.</a:t>
            </a:r>
          </a:p>
          <a:p>
            <a:pPr marL="342900" indent="-342900">
              <a:lnSpc>
                <a:spcPct val="100000"/>
              </a:lnSpc>
              <a:buFont typeface="Arial" panose="020B0604020202020204" pitchFamily="34" charset="0"/>
              <a:buChar char="•"/>
            </a:pPr>
            <a:r>
              <a:rPr lang="nl-NL" dirty="0"/>
              <a:t>Geef antwoord op de vraag van de medewerker van het ontwerpbureau.</a:t>
            </a:r>
          </a:p>
          <a:p>
            <a:pPr marL="342900" indent="-342900">
              <a:lnSpc>
                <a:spcPct val="100000"/>
              </a:lnSpc>
              <a:buFont typeface="Arial" panose="020B0604020202020204" pitchFamily="34" charset="0"/>
              <a:buChar char="•"/>
            </a:pPr>
            <a:r>
              <a:rPr lang="nl-NL" dirty="0"/>
              <a:t>Geef antwoord op de tweede vraag. Als het een gedrukte krant worde – dan in zwart-wit. Als het een digitale krant wordt dan in kleur. </a:t>
            </a:r>
          </a:p>
          <a:p>
            <a:pPr marL="342900" indent="-342900">
              <a:lnSpc>
                <a:spcPct val="100000"/>
              </a:lnSpc>
              <a:buFont typeface="Arial" panose="020B0604020202020204" pitchFamily="34" charset="0"/>
              <a:buChar char="•"/>
            </a:pPr>
            <a:r>
              <a:rPr lang="nl-NL" dirty="0"/>
              <a:t>Vraag of het bureau een offerte kan sturen. </a:t>
            </a:r>
          </a:p>
          <a:p>
            <a:pPr marL="342900" indent="-342900">
              <a:lnSpc>
                <a:spcPct val="100000"/>
              </a:lnSpc>
              <a:buFont typeface="Arial" panose="020B0604020202020204" pitchFamily="34" charset="0"/>
              <a:buChar char="•"/>
            </a:pPr>
            <a:r>
              <a:rPr lang="nl-NL" dirty="0"/>
              <a:t>Bedank de beller en wens hem/haar ook een prettige dag.</a:t>
            </a:r>
          </a:p>
          <a:p>
            <a:pPr>
              <a:lnSpc>
                <a:spcPct val="100000"/>
              </a:lnSpc>
            </a:pPr>
            <a:r>
              <a:rPr lang="nl-NL"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b</a:t>
            </a:r>
          </a:p>
        </p:txBody>
      </p:sp>
    </p:spTree>
    <p:extLst>
      <p:ext uri="{BB962C8B-B14F-4D97-AF65-F5344CB8AC3E}">
        <p14:creationId xmlns:p14="http://schemas.microsoft.com/office/powerpoint/2010/main" val="4212373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A bit of </a:t>
            </a:r>
            <a:r>
              <a:rPr lang="nl-NL" dirty="0" err="1"/>
              <a:t>grammar</a:t>
            </a:r>
            <a:endParaRPr lang="nl-NL" dirty="0"/>
          </a:p>
        </p:txBody>
      </p:sp>
    </p:spTree>
    <p:extLst>
      <p:ext uri="{BB962C8B-B14F-4D97-AF65-F5344CB8AC3E}">
        <p14:creationId xmlns:p14="http://schemas.microsoft.com/office/powerpoint/2010/main" val="1107949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a:t>Receiver: </a:t>
            </a:r>
            <a:r>
              <a:rPr lang="nl-NL" sz="2400" dirty="0"/>
              <a:t>Je werkt bij schildersbedrijf </a:t>
            </a:r>
            <a:r>
              <a:rPr lang="nl-NL" sz="2400" dirty="0" err="1"/>
              <a:t>PrettyPaints</a:t>
            </a:r>
            <a:r>
              <a:rPr lang="nl-NL" sz="2400" dirty="0"/>
              <a:t> en ontvangt een telefoontje over een afspraak met een schilder. </a:t>
            </a:r>
          </a:p>
          <a:p>
            <a:pPr marL="342900" indent="-342900">
              <a:lnSpc>
                <a:spcPct val="100000"/>
              </a:lnSpc>
              <a:buFont typeface="Arial" panose="020B0604020202020204" pitchFamily="34" charset="0"/>
              <a:buChar char="•"/>
            </a:pPr>
            <a:r>
              <a:rPr lang="nl-NL" sz="2400" dirty="0"/>
              <a:t>Neem op met de naam van het bedrijf en je eigen naam. </a:t>
            </a:r>
          </a:p>
          <a:p>
            <a:pPr marL="342900" indent="-342900">
              <a:lnSpc>
                <a:spcPct val="100000"/>
              </a:lnSpc>
              <a:buFont typeface="Arial" panose="020B0604020202020204" pitchFamily="34" charset="0"/>
              <a:buChar char="•"/>
            </a:pPr>
            <a:r>
              <a:rPr lang="nl-NL" sz="2400" dirty="0"/>
              <a:t>Vraag of de beller doorverbonden wil worden met een specifieke schilder.</a:t>
            </a:r>
          </a:p>
          <a:p>
            <a:pPr marL="342900" indent="-342900">
              <a:lnSpc>
                <a:spcPct val="100000"/>
              </a:lnSpc>
              <a:buFont typeface="Arial" panose="020B0604020202020204" pitchFamily="34" charset="0"/>
              <a:buChar char="•"/>
            </a:pPr>
            <a:r>
              <a:rPr lang="nl-NL" sz="2400" dirty="0"/>
              <a:t>Zeg dat je hem/haar zal doorverbinden met James Stewart.</a:t>
            </a:r>
          </a:p>
          <a:p>
            <a:pPr marL="342900" indent="-342900">
              <a:lnSpc>
                <a:spcPct val="100000"/>
              </a:lnSpc>
              <a:buFont typeface="Arial" panose="020B0604020202020204" pitchFamily="34" charset="0"/>
              <a:buChar char="•"/>
            </a:pPr>
            <a:r>
              <a:rPr lang="nl-NL" sz="2400" dirty="0"/>
              <a:t>Bedank de beller en wens hem/haar ook een prettige dag.</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a</a:t>
            </a:r>
          </a:p>
        </p:txBody>
      </p:sp>
    </p:spTree>
    <p:extLst>
      <p:ext uri="{BB962C8B-B14F-4D97-AF65-F5344CB8AC3E}">
        <p14:creationId xmlns:p14="http://schemas.microsoft.com/office/powerpoint/2010/main" val="3531105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err="1"/>
              <a:t>Caller</a:t>
            </a:r>
            <a:r>
              <a:rPr lang="nl-NL" sz="2400" b="1" dirty="0"/>
              <a:t>: </a:t>
            </a:r>
            <a:r>
              <a:rPr lang="nl-NL" sz="2400" dirty="0"/>
              <a:t>Je werkt bij een bedrijf en moet het schildersbedrijf bellen om een afspraak te maken met een schilder. </a:t>
            </a:r>
          </a:p>
          <a:p>
            <a:pPr marL="342900" indent="-342900">
              <a:lnSpc>
                <a:spcPct val="100000"/>
              </a:lnSpc>
              <a:buFont typeface="Arial" panose="020B0604020202020204" pitchFamily="34" charset="0"/>
              <a:buChar char="•"/>
            </a:pPr>
            <a:r>
              <a:rPr lang="nl-NL" sz="2400" dirty="0"/>
              <a:t>Begroet degene die opneemt en stel jezelf voor.</a:t>
            </a:r>
          </a:p>
          <a:p>
            <a:pPr marL="342900" indent="-342900">
              <a:lnSpc>
                <a:spcPct val="100000"/>
              </a:lnSpc>
              <a:buFont typeface="Arial" panose="020B0604020202020204" pitchFamily="34" charset="0"/>
              <a:buChar char="•"/>
            </a:pPr>
            <a:r>
              <a:rPr lang="nl-NL" sz="2400" dirty="0"/>
              <a:t>Vertel dat je een afspraak wilt maken met een schilder.</a:t>
            </a:r>
          </a:p>
          <a:p>
            <a:pPr marL="342900" indent="-342900">
              <a:lnSpc>
                <a:spcPct val="100000"/>
              </a:lnSpc>
              <a:buFont typeface="Arial" panose="020B0604020202020204" pitchFamily="34" charset="0"/>
              <a:buChar char="•"/>
            </a:pPr>
            <a:r>
              <a:rPr lang="nl-NL" sz="2400" dirty="0"/>
              <a:t>Vertel dat je graag doorverbonden wilt worden met James Stewart. </a:t>
            </a:r>
          </a:p>
          <a:p>
            <a:pPr marL="342900" indent="-342900">
              <a:lnSpc>
                <a:spcPct val="100000"/>
              </a:lnSpc>
              <a:buFont typeface="Arial" panose="020B0604020202020204" pitchFamily="34" charset="0"/>
              <a:buChar char="•"/>
            </a:pPr>
            <a:r>
              <a:rPr lang="nl-NL" sz="2400" dirty="0"/>
              <a:t>Bedank de receptionist(e) en wens hem/haar een prettige dag.</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b</a:t>
            </a:r>
          </a:p>
        </p:txBody>
      </p:sp>
    </p:spTree>
    <p:extLst>
      <p:ext uri="{BB962C8B-B14F-4D97-AF65-F5344CB8AC3E}">
        <p14:creationId xmlns:p14="http://schemas.microsoft.com/office/powerpoint/2010/main" val="1159061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a:t>Receiver: </a:t>
            </a:r>
            <a:r>
              <a:rPr lang="nl-NL" sz="2400" dirty="0"/>
              <a:t>Je werkt bij Jongerenwerk </a:t>
            </a:r>
            <a:r>
              <a:rPr lang="nl-NL" sz="2400" dirty="0" err="1"/>
              <a:t>ActionYouth</a:t>
            </a:r>
            <a:r>
              <a:rPr lang="nl-NL" sz="2400" dirty="0"/>
              <a:t> en ontvangt een telefoontje over een stageplek. </a:t>
            </a:r>
          </a:p>
          <a:p>
            <a:pPr marL="342900" indent="-342900">
              <a:lnSpc>
                <a:spcPct val="100000"/>
              </a:lnSpc>
              <a:buFont typeface="Arial" panose="020B0604020202020204" pitchFamily="34" charset="0"/>
              <a:buChar char="•"/>
            </a:pPr>
            <a:r>
              <a:rPr lang="nl-NL" sz="2400" dirty="0"/>
              <a:t>Neem op met de naam van de organisatie en je eigen naam. </a:t>
            </a:r>
          </a:p>
          <a:p>
            <a:pPr marL="342900" indent="-342900">
              <a:lnSpc>
                <a:spcPct val="100000"/>
              </a:lnSpc>
              <a:buFont typeface="Arial" panose="020B0604020202020204" pitchFamily="34" charset="0"/>
              <a:buChar char="•"/>
            </a:pPr>
            <a:r>
              <a:rPr lang="nl-NL" sz="2400" dirty="0"/>
              <a:t>Vraag of de beller doorverbonden wil worden met een specifieke contactpersoon.</a:t>
            </a:r>
          </a:p>
          <a:p>
            <a:pPr marL="342900" indent="-342900">
              <a:lnSpc>
                <a:spcPct val="100000"/>
              </a:lnSpc>
              <a:buFont typeface="Arial" panose="020B0604020202020204" pitchFamily="34" charset="0"/>
              <a:buChar char="•"/>
            </a:pPr>
            <a:r>
              <a:rPr lang="nl-NL" sz="2400" dirty="0"/>
              <a:t>Zeg dat je hem/haar zal doorverbinden met Lisa Wright.</a:t>
            </a:r>
          </a:p>
          <a:p>
            <a:pPr marL="342900" indent="-342900">
              <a:lnSpc>
                <a:spcPct val="100000"/>
              </a:lnSpc>
              <a:buFont typeface="Arial" panose="020B0604020202020204" pitchFamily="34" charset="0"/>
              <a:buChar char="•"/>
            </a:pPr>
            <a:r>
              <a:rPr lang="nl-NL" sz="2400" dirty="0"/>
              <a:t>Bedank de beller en wens hem/haar ook een prettige dag.</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a</a:t>
            </a:r>
          </a:p>
        </p:txBody>
      </p:sp>
    </p:spTree>
    <p:extLst>
      <p:ext uri="{BB962C8B-B14F-4D97-AF65-F5344CB8AC3E}">
        <p14:creationId xmlns:p14="http://schemas.microsoft.com/office/powerpoint/2010/main" val="1843871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err="1"/>
              <a:t>Caller</a:t>
            </a:r>
            <a:r>
              <a:rPr lang="nl-NL" sz="2400" b="1" dirty="0"/>
              <a:t>: </a:t>
            </a:r>
            <a:r>
              <a:rPr lang="nl-NL" sz="2400" dirty="0"/>
              <a:t>Voor school moet je een stageplek regelen bij een organisatie in Engeland. Je belt de organisatie en vraagt om doorverbonden te worden met je contactpersoon. </a:t>
            </a:r>
          </a:p>
          <a:p>
            <a:pPr marL="342900" indent="-342900">
              <a:lnSpc>
                <a:spcPct val="100000"/>
              </a:lnSpc>
              <a:buFont typeface="Arial" panose="020B0604020202020204" pitchFamily="34" charset="0"/>
              <a:buChar char="•"/>
            </a:pPr>
            <a:r>
              <a:rPr lang="nl-NL" sz="2400" dirty="0"/>
              <a:t>Begroet degene die opneemt en stel jezelf voor.</a:t>
            </a:r>
          </a:p>
          <a:p>
            <a:pPr marL="342900" indent="-342900">
              <a:lnSpc>
                <a:spcPct val="100000"/>
              </a:lnSpc>
              <a:buFont typeface="Arial" panose="020B0604020202020204" pitchFamily="34" charset="0"/>
              <a:buChar char="•"/>
            </a:pPr>
            <a:r>
              <a:rPr lang="nl-NL" sz="2400" dirty="0"/>
              <a:t>Vertel dat je belt over een mogelijke stageplaats. </a:t>
            </a:r>
          </a:p>
          <a:p>
            <a:pPr marL="342900" indent="-342900">
              <a:lnSpc>
                <a:spcPct val="100000"/>
              </a:lnSpc>
              <a:buFont typeface="Arial" panose="020B0604020202020204" pitchFamily="34" charset="0"/>
              <a:buChar char="•"/>
            </a:pPr>
            <a:r>
              <a:rPr lang="nl-NL" sz="2400" dirty="0"/>
              <a:t>Vertel dat je van school de naam Lisa Wright hebt doorgekregen. Vraag of je doorverbonden kunt worden met Lisa Wright. </a:t>
            </a:r>
          </a:p>
          <a:p>
            <a:pPr marL="342900" indent="-342900">
              <a:lnSpc>
                <a:spcPct val="100000"/>
              </a:lnSpc>
              <a:buFont typeface="Arial" panose="020B0604020202020204" pitchFamily="34" charset="0"/>
              <a:buChar char="•"/>
            </a:pPr>
            <a:r>
              <a:rPr lang="nl-NL" sz="2400" dirty="0"/>
              <a:t>Bedank de receptionist(e) en wens hem/haar een prettige dag.</a:t>
            </a: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b</a:t>
            </a:r>
          </a:p>
        </p:txBody>
      </p:sp>
    </p:spTree>
    <p:extLst>
      <p:ext uri="{BB962C8B-B14F-4D97-AF65-F5344CB8AC3E}">
        <p14:creationId xmlns:p14="http://schemas.microsoft.com/office/powerpoint/2010/main" val="40319743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b="1" dirty="0"/>
              <a:t>Receiver: </a:t>
            </a:r>
            <a:r>
              <a:rPr lang="nl-NL" sz="2400" dirty="0"/>
              <a:t>Je werkt als teamleider bij Jongerenwerk </a:t>
            </a:r>
            <a:r>
              <a:rPr lang="nl-NL" sz="2400" dirty="0" err="1"/>
              <a:t>ActionYouth</a:t>
            </a:r>
            <a:r>
              <a:rPr lang="nl-NL" sz="2400" dirty="0"/>
              <a:t> en ontvangt een telefoontje over een stageplek. </a:t>
            </a:r>
          </a:p>
          <a:p>
            <a:pPr marL="342900" indent="-342900">
              <a:lnSpc>
                <a:spcPct val="100000"/>
              </a:lnSpc>
              <a:buFont typeface="Arial" panose="020B0604020202020204" pitchFamily="34" charset="0"/>
              <a:buChar char="•"/>
            </a:pPr>
            <a:r>
              <a:rPr lang="nl-NL" sz="2400" dirty="0"/>
              <a:t>Neem op met de naam van de organisatie en je eigen naam (Lisa Wright). </a:t>
            </a:r>
          </a:p>
          <a:p>
            <a:pPr marL="342900" indent="-342900">
              <a:lnSpc>
                <a:spcPct val="100000"/>
              </a:lnSpc>
              <a:buFont typeface="Arial" panose="020B0604020202020204" pitchFamily="34" charset="0"/>
              <a:buChar char="•"/>
            </a:pPr>
            <a:r>
              <a:rPr lang="nl-NL" sz="2400" dirty="0"/>
              <a:t>Vraag wat je kan doen voor de beller.</a:t>
            </a:r>
          </a:p>
          <a:p>
            <a:pPr marL="342900" indent="-342900">
              <a:lnSpc>
                <a:spcPct val="100000"/>
              </a:lnSpc>
              <a:buFont typeface="Arial" panose="020B0604020202020204" pitchFamily="34" charset="0"/>
              <a:buChar char="•"/>
            </a:pPr>
            <a:r>
              <a:rPr lang="nl-NL" sz="2400" dirty="0"/>
              <a:t>Vraag wat voor opleiding hij/zij doet.</a:t>
            </a:r>
          </a:p>
          <a:p>
            <a:pPr marL="342900" indent="-342900">
              <a:lnSpc>
                <a:spcPct val="100000"/>
              </a:lnSpc>
              <a:buFont typeface="Arial" panose="020B0604020202020204" pitchFamily="34" charset="0"/>
              <a:buChar char="•"/>
            </a:pPr>
            <a:r>
              <a:rPr lang="nl-NL" sz="2400" dirty="0"/>
              <a:t>Vraag wanneer hij/zij stage wil komen lopen.</a:t>
            </a:r>
          </a:p>
          <a:p>
            <a:pPr marL="342900" indent="-342900">
              <a:lnSpc>
                <a:spcPct val="100000"/>
              </a:lnSpc>
              <a:buFont typeface="Arial" panose="020B0604020202020204" pitchFamily="34" charset="0"/>
              <a:buChar char="•"/>
            </a:pPr>
            <a:r>
              <a:rPr lang="nl-NL" sz="2400" dirty="0"/>
              <a:t>Vraag wat hij/zij wil leren.</a:t>
            </a:r>
          </a:p>
          <a:p>
            <a:pPr marL="342900" indent="-342900">
              <a:lnSpc>
                <a:spcPct val="100000"/>
              </a:lnSpc>
              <a:buFont typeface="Arial" panose="020B0604020202020204" pitchFamily="34" charset="0"/>
              <a:buChar char="•"/>
            </a:pPr>
            <a:r>
              <a:rPr lang="nl-NL" sz="2400" dirty="0"/>
              <a:t>Vertel de beller dat je met een collega wilt overleggen en hem/haar binnenkort een e-mail stuurt.</a:t>
            </a:r>
          </a:p>
          <a:p>
            <a:pPr marL="342900" indent="-342900">
              <a:lnSpc>
                <a:spcPct val="100000"/>
              </a:lnSpc>
              <a:buFont typeface="Arial" panose="020B0604020202020204" pitchFamily="34" charset="0"/>
              <a:buChar char="•"/>
            </a:pPr>
            <a:r>
              <a:rPr lang="nl-NL" sz="2400" dirty="0"/>
              <a:t>Wens de beller een prettige dag en zeg dat je contact onderhoudt.</a:t>
            </a: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a</a:t>
            </a:r>
          </a:p>
        </p:txBody>
      </p:sp>
    </p:spTree>
    <p:extLst>
      <p:ext uri="{BB962C8B-B14F-4D97-AF65-F5344CB8AC3E}">
        <p14:creationId xmlns:p14="http://schemas.microsoft.com/office/powerpoint/2010/main" val="1159778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011219"/>
            <a:ext cx="9052560" cy="3216536"/>
          </a:xfrm>
        </p:spPr>
        <p:txBody>
          <a:bodyPr>
            <a:noAutofit/>
          </a:bodyPr>
          <a:lstStyle/>
          <a:p>
            <a:pPr>
              <a:lnSpc>
                <a:spcPct val="100000"/>
              </a:lnSpc>
            </a:pPr>
            <a:r>
              <a:rPr lang="nl-NL" sz="2100" b="1" dirty="0" err="1"/>
              <a:t>Caller</a:t>
            </a:r>
            <a:r>
              <a:rPr lang="nl-NL" sz="2100" b="1" dirty="0"/>
              <a:t>: </a:t>
            </a:r>
            <a:r>
              <a:rPr lang="nl-NL" sz="2100" dirty="0"/>
              <a:t>Je zoekt een stageplek en wordt doorverbonden met de teamleider van Jongerenwerk </a:t>
            </a:r>
            <a:r>
              <a:rPr lang="nl-NL" sz="2100" dirty="0" err="1"/>
              <a:t>ActionYouth</a:t>
            </a:r>
            <a:r>
              <a:rPr lang="nl-NL" sz="2100" dirty="0"/>
              <a:t> en ontvangt een telefoontje over een stageplek. </a:t>
            </a:r>
          </a:p>
          <a:p>
            <a:pPr marL="342900" indent="-342900">
              <a:lnSpc>
                <a:spcPct val="100000"/>
              </a:lnSpc>
              <a:buFont typeface="Arial" panose="020B0604020202020204" pitchFamily="34" charset="0"/>
              <a:buChar char="•"/>
            </a:pPr>
            <a:r>
              <a:rPr lang="nl-NL" sz="2100" dirty="0"/>
              <a:t>Je begroet Lisa Wright. Je stelt jezelf voor en vertelt van welke school je bent. Je vertelt dat je haar naam hebt doorgekregen van je school. </a:t>
            </a:r>
          </a:p>
          <a:p>
            <a:pPr marL="342900" indent="-342900">
              <a:lnSpc>
                <a:spcPct val="100000"/>
              </a:lnSpc>
              <a:buFont typeface="Arial" panose="020B0604020202020204" pitchFamily="34" charset="0"/>
              <a:buChar char="•"/>
            </a:pPr>
            <a:r>
              <a:rPr lang="nl-NL" sz="2100" dirty="0"/>
              <a:t>Vertel dat je op zoek bent naar een stageplaats.</a:t>
            </a:r>
          </a:p>
          <a:p>
            <a:pPr marL="342900" indent="-342900">
              <a:lnSpc>
                <a:spcPct val="100000"/>
              </a:lnSpc>
              <a:buFont typeface="Arial" panose="020B0604020202020204" pitchFamily="34" charset="0"/>
              <a:buChar char="•"/>
            </a:pPr>
            <a:r>
              <a:rPr lang="nl-NL" sz="2100" dirty="0"/>
              <a:t>Vertel dat je op Helicon in Tilburg zit, dat het een MBO school is en wat je specialisatie is.</a:t>
            </a:r>
          </a:p>
          <a:p>
            <a:pPr marL="342900" indent="-342900">
              <a:lnSpc>
                <a:spcPct val="100000"/>
              </a:lnSpc>
              <a:buFont typeface="Arial" panose="020B0604020202020204" pitchFamily="34" charset="0"/>
              <a:buChar char="•"/>
            </a:pPr>
            <a:r>
              <a:rPr lang="nl-NL" sz="2100" dirty="0"/>
              <a:t>Vertel dat je 10 weken stage wilt lopen; van 12 april </a:t>
            </a:r>
            <a:r>
              <a:rPr lang="nl-NL" sz="2100" dirty="0" err="1"/>
              <a:t>tm</a:t>
            </a:r>
            <a:r>
              <a:rPr lang="nl-NL" sz="2100" dirty="0"/>
              <a:t> 18 juni.</a:t>
            </a:r>
          </a:p>
          <a:p>
            <a:pPr marL="342900" indent="-342900">
              <a:lnSpc>
                <a:spcPct val="100000"/>
              </a:lnSpc>
              <a:buFont typeface="Arial" panose="020B0604020202020204" pitchFamily="34" charset="0"/>
              <a:buChar char="•"/>
            </a:pPr>
            <a:r>
              <a:rPr lang="nl-NL" sz="2100" dirty="0"/>
              <a:t>Vertel dat je vooral wilt leren hoe ze in Engeland omgaan met jongeren. </a:t>
            </a:r>
          </a:p>
          <a:p>
            <a:pPr marL="342900" indent="-342900">
              <a:lnSpc>
                <a:spcPct val="100000"/>
              </a:lnSpc>
              <a:buFont typeface="Arial" panose="020B0604020202020204" pitchFamily="34" charset="0"/>
              <a:buChar char="•"/>
            </a:pPr>
            <a:r>
              <a:rPr lang="nl-NL" sz="2100" dirty="0"/>
              <a:t>Bedank Lisa en vertel haar dat ze contact met je kan opnemen als ze vragen heeft.</a:t>
            </a:r>
          </a:p>
          <a:p>
            <a:pPr marL="342900" indent="-342900">
              <a:lnSpc>
                <a:spcPct val="100000"/>
              </a:lnSpc>
              <a:buFont typeface="Arial" panose="020B0604020202020204" pitchFamily="34" charset="0"/>
              <a:buChar char="•"/>
            </a:pPr>
            <a:r>
              <a:rPr lang="nl-NL" sz="2100" dirty="0"/>
              <a:t>Wens Lisa een prettige dag en zeg dat je uitziet naar haar e-mail.</a:t>
            </a:r>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Phone </a:t>
            </a:r>
            <a:r>
              <a:rPr lang="nl-NL" sz="6000" dirty="0" err="1"/>
              <a:t>conversation</a:t>
            </a:r>
            <a:r>
              <a:rPr lang="nl-NL" sz="6000" dirty="0"/>
              <a:t> at </a:t>
            </a:r>
            <a:r>
              <a:rPr lang="nl-NL" sz="6000" dirty="0" err="1"/>
              <a:t>work</a:t>
            </a:r>
            <a:r>
              <a:rPr lang="nl-NL" sz="6000" dirty="0"/>
              <a:t> - B</a:t>
            </a:r>
          </a:p>
        </p:txBody>
      </p:sp>
    </p:spTree>
    <p:extLst>
      <p:ext uri="{BB962C8B-B14F-4D97-AF65-F5344CB8AC3E}">
        <p14:creationId xmlns:p14="http://schemas.microsoft.com/office/powerpoint/2010/main" val="2141394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fontScale="90000"/>
          </a:bodyPr>
          <a:lstStyle/>
          <a:p>
            <a:r>
              <a:rPr lang="nl-NL" sz="6000" dirty="0" err="1"/>
              <a:t>Who</a:t>
            </a:r>
            <a:r>
              <a:rPr lang="nl-NL" sz="6000" dirty="0"/>
              <a:t>, </a:t>
            </a:r>
            <a:r>
              <a:rPr lang="nl-NL" sz="6000" dirty="0" err="1"/>
              <a:t>what</a:t>
            </a:r>
            <a:r>
              <a:rPr lang="nl-NL" sz="6000" dirty="0"/>
              <a:t>, </a:t>
            </a:r>
            <a:r>
              <a:rPr lang="nl-NL" sz="6000" dirty="0" err="1"/>
              <a:t>where</a:t>
            </a:r>
            <a:r>
              <a:rPr lang="nl-NL" sz="6000" dirty="0"/>
              <a:t>, </a:t>
            </a:r>
            <a:r>
              <a:rPr lang="nl-NL" sz="6000" dirty="0" err="1"/>
              <a:t>when</a:t>
            </a:r>
            <a:r>
              <a:rPr lang="nl-NL" sz="6000" dirty="0"/>
              <a:t>, </a:t>
            </a:r>
            <a:r>
              <a:rPr lang="nl-NL" sz="6000" dirty="0" err="1"/>
              <a:t>why</a:t>
            </a:r>
            <a:r>
              <a:rPr lang="nl-NL" sz="6000" dirty="0"/>
              <a:t>, </a:t>
            </a:r>
            <a:r>
              <a:rPr lang="nl-NL" sz="6000" dirty="0" err="1"/>
              <a:t>how</a:t>
            </a:r>
            <a:r>
              <a:rPr lang="nl-NL" sz="6000" dirty="0"/>
              <a:t>?</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1391457748"/>
              </p:ext>
            </p:extLst>
          </p:nvPr>
        </p:nvGraphicFramePr>
        <p:xfrm>
          <a:off x="2254421" y="1247887"/>
          <a:ext cx="9487306" cy="4554070"/>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461085">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Wie kan ik vragen over….?</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ask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46616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Wat betekent….?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does ….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mean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56224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Waar kan ik de …. vinden?</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Where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48393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Wanneer begint de pauze?</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When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does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break start?</a:t>
                      </a:r>
                    </a:p>
                  </a:txBody>
                  <a:tcPr marL="68580" marR="68580" marT="0" marB="0"/>
                </a:tc>
                <a:extLst>
                  <a:ext uri="{0D108BD9-81ED-4DB2-BD59-A6C34878D82A}">
                    <a16:rowId xmlns:a16="http://schemas.microsoft.com/office/drawing/2014/main" val="4213949817"/>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Waarom is de deadline morgen?</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deadline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tomorrow</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165803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Hoe pak ik …. aan?</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How do I do…..?</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How do I approach….?</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How do I tackle…?</a:t>
                      </a:r>
                    </a:p>
                  </a:txBody>
                  <a:tcPr marL="68580" marR="68580" marT="0" marB="0"/>
                </a:tc>
                <a:extLst>
                  <a:ext uri="{0D108BD9-81ED-4DB2-BD59-A6C34878D82A}">
                    <a16:rowId xmlns:a16="http://schemas.microsoft.com/office/drawing/2014/main" val="13805919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0419066"/>
                  </a:ext>
                </a:extLst>
              </a:tr>
            </a:tbl>
          </a:graphicData>
        </a:graphic>
      </p:graphicFrame>
    </p:spTree>
    <p:extLst>
      <p:ext uri="{BB962C8B-B14F-4D97-AF65-F5344CB8AC3E}">
        <p14:creationId xmlns:p14="http://schemas.microsoft.com/office/powerpoint/2010/main" val="2802933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In a meeting</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743066082"/>
              </p:ext>
            </p:extLst>
          </p:nvPr>
        </p:nvGraphicFramePr>
        <p:xfrm>
          <a:off x="2254422" y="1247886"/>
          <a:ext cx="9237362" cy="5407767"/>
        </p:xfrm>
        <a:graphic>
          <a:graphicData uri="http://schemas.openxmlformats.org/drawingml/2006/table">
            <a:tbl>
              <a:tblPr firstRow="1" bandRow="1">
                <a:tableStyleId>{5C22544A-7EE6-4342-B048-85BDC9FD1C3A}</a:tableStyleId>
              </a:tblPr>
              <a:tblGrid>
                <a:gridCol w="4739502">
                  <a:extLst>
                    <a:ext uri="{9D8B030D-6E8A-4147-A177-3AD203B41FA5}">
                      <a16:colId xmlns:a16="http://schemas.microsoft.com/office/drawing/2014/main" val="1223978072"/>
                    </a:ext>
                  </a:extLst>
                </a:gridCol>
                <a:gridCol w="4497860">
                  <a:extLst>
                    <a:ext uri="{9D8B030D-6E8A-4147-A177-3AD203B41FA5}">
                      <a16:colId xmlns:a16="http://schemas.microsoft.com/office/drawing/2014/main" val="3751572771"/>
                    </a:ext>
                  </a:extLst>
                </a:gridCol>
              </a:tblGrid>
              <a:tr h="395974">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Zou u dat alstublieft kunnen herhalen?</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repeat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Volgens mij….</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opinion….</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believe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begrijp het niet.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weet niet wat.... betekent.</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understand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know</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 means.</a:t>
                      </a:r>
                    </a:p>
                  </a:txBody>
                  <a:tcPr marL="68580" marR="68580" marT="0" marB="0"/>
                </a:tc>
                <a:extLst>
                  <a:ext uri="{0D108BD9-81ED-4DB2-BD59-A6C34878D82A}">
                    <a16:rowId xmlns:a16="http://schemas.microsoft.com/office/drawing/2014/main" val="4213949817"/>
                  </a:ext>
                </a:extLst>
              </a:tr>
              <a:tr h="473933">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Wat betekent….?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does …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mean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716580352"/>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ben het met je eens./</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vind dat je gelijk hebt.</a:t>
                      </a:r>
                    </a:p>
                    <a:p>
                      <a:pPr>
                        <a:spcAft>
                          <a:spcPts val="0"/>
                        </a:spcAft>
                      </a:pP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agree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with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are right.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absolutely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correct.</a:t>
                      </a:r>
                    </a:p>
                  </a:txBody>
                  <a:tcPr marL="68580" marR="68580" marT="0" marB="0"/>
                </a:tc>
                <a:extLst>
                  <a:ext uri="{0D108BD9-81ED-4DB2-BD59-A6C34878D82A}">
                    <a16:rowId xmlns:a16="http://schemas.microsoft.com/office/drawing/2014/main" val="3932250536"/>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Daar ben ik het niet mee eens.</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agree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disagree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with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think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are wrong.</a:t>
                      </a:r>
                    </a:p>
                  </a:txBody>
                  <a:tcPr marL="68580" marR="68580" marT="0" marB="0"/>
                </a:tc>
                <a:extLst>
                  <a:ext uri="{0D108BD9-81ED-4DB2-BD59-A6C34878D82A}">
                    <a16:rowId xmlns:a16="http://schemas.microsoft.com/office/drawing/2014/main" val="3036972156"/>
                  </a:ext>
                </a:extLst>
              </a:tr>
            </a:tbl>
          </a:graphicData>
        </a:graphic>
      </p:graphicFrame>
    </p:spTree>
    <p:extLst>
      <p:ext uri="{BB962C8B-B14F-4D97-AF65-F5344CB8AC3E}">
        <p14:creationId xmlns:p14="http://schemas.microsoft.com/office/powerpoint/2010/main" val="1294427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bent de baas van een bedrijf en je wilt het gebouw rood schilderen. In een vergadering met je medewerkers vraag je één van hen om zijn/haar mening. </a:t>
            </a:r>
          </a:p>
          <a:p>
            <a:pPr marL="342900" indent="-342900">
              <a:lnSpc>
                <a:spcPct val="100000"/>
              </a:lnSpc>
              <a:buFont typeface="Arial" panose="020B0604020202020204" pitchFamily="34" charset="0"/>
              <a:buChar char="•"/>
            </a:pPr>
            <a:r>
              <a:rPr lang="nl-NL" sz="2400" dirty="0"/>
              <a:t>Vertel de medewerkers wat je van plan bent.</a:t>
            </a:r>
          </a:p>
          <a:p>
            <a:pPr marL="342900" indent="-342900">
              <a:lnSpc>
                <a:spcPct val="100000"/>
              </a:lnSpc>
              <a:buFont typeface="Arial" panose="020B0604020202020204" pitchFamily="34" charset="0"/>
              <a:buChar char="•"/>
            </a:pPr>
            <a:r>
              <a:rPr lang="nl-NL" sz="2400" dirty="0"/>
              <a:t>Vraag één van de medewerkers om zijn/haar mening.</a:t>
            </a:r>
          </a:p>
          <a:p>
            <a:pPr marL="342900" indent="-342900">
              <a:lnSpc>
                <a:spcPct val="100000"/>
              </a:lnSpc>
              <a:buFont typeface="Arial" panose="020B0604020202020204" pitchFamily="34" charset="0"/>
              <a:buChar char="•"/>
            </a:pPr>
            <a:r>
              <a:rPr lang="nl-NL" sz="2400" dirty="0"/>
              <a:t>Vraag de medewerker om de schilder te bellen.</a:t>
            </a:r>
          </a:p>
          <a:p>
            <a:pPr marL="342900" indent="-342900">
              <a:lnSpc>
                <a:spcPct val="100000"/>
              </a:lnSpc>
              <a:buFont typeface="Arial" panose="020B0604020202020204" pitchFamily="34" charset="0"/>
              <a:buChar char="•"/>
            </a:pPr>
            <a:r>
              <a:rPr lang="nl-NL" sz="2400" dirty="0"/>
              <a:t>Beantwoord eventuele vragen van de medewerker.</a:t>
            </a:r>
          </a:p>
          <a:p>
            <a:pPr marL="342900" indent="-342900">
              <a:lnSpc>
                <a:spcPct val="100000"/>
              </a:lnSpc>
              <a:buFont typeface="Arial" panose="020B0604020202020204" pitchFamily="34" charset="0"/>
              <a:buChar char="•"/>
            </a:pPr>
            <a:r>
              <a:rPr lang="nl-NL" sz="2400" dirty="0"/>
              <a:t>Beëindig het gesprek.</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Giving</a:t>
            </a:r>
            <a:r>
              <a:rPr lang="nl-NL" sz="6000" dirty="0"/>
              <a:t> </a:t>
            </a:r>
            <a:r>
              <a:rPr lang="nl-NL" sz="6000" dirty="0" err="1"/>
              <a:t>your</a:t>
            </a:r>
            <a:r>
              <a:rPr lang="nl-NL" sz="6000" dirty="0"/>
              <a:t> opinion at </a:t>
            </a:r>
            <a:r>
              <a:rPr lang="nl-NL" sz="6000" dirty="0" err="1"/>
              <a:t>work</a:t>
            </a:r>
            <a:r>
              <a:rPr lang="nl-NL" sz="6000" dirty="0"/>
              <a:t> - A</a:t>
            </a:r>
          </a:p>
        </p:txBody>
      </p:sp>
    </p:spTree>
    <p:extLst>
      <p:ext uri="{BB962C8B-B14F-4D97-AF65-F5344CB8AC3E}">
        <p14:creationId xmlns:p14="http://schemas.microsoft.com/office/powerpoint/2010/main" val="2814083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hebt een vergadering met je baas en collega’s. Je baas vertelt iedereen dat hij het gebouw rood wil schilderen. Hij vraagt om jouw mening.</a:t>
            </a:r>
          </a:p>
          <a:p>
            <a:pPr marL="342900" indent="-342900">
              <a:lnSpc>
                <a:spcPct val="100000"/>
              </a:lnSpc>
              <a:buFont typeface="Arial" panose="020B0604020202020204" pitchFamily="34" charset="0"/>
              <a:buChar char="•"/>
            </a:pPr>
            <a:r>
              <a:rPr lang="nl-NL" sz="2400" dirty="0"/>
              <a:t>Geef je mening als daarom gevraagd wordt.</a:t>
            </a:r>
          </a:p>
          <a:p>
            <a:pPr marL="342900" indent="-342900">
              <a:lnSpc>
                <a:spcPct val="100000"/>
              </a:lnSpc>
              <a:buFont typeface="Arial" panose="020B0604020202020204" pitchFamily="34" charset="0"/>
              <a:buChar char="•"/>
            </a:pPr>
            <a:r>
              <a:rPr lang="nl-NL" sz="2400" dirty="0"/>
              <a:t>Vertel je baas dat je het niet goed begrepen hebt en vraag hem/haar de vraag te herhalen.</a:t>
            </a:r>
          </a:p>
          <a:p>
            <a:pPr marL="342900" indent="-342900">
              <a:lnSpc>
                <a:spcPct val="100000"/>
              </a:lnSpc>
              <a:buFont typeface="Arial" panose="020B0604020202020204" pitchFamily="34" charset="0"/>
              <a:buChar char="•"/>
            </a:pPr>
            <a:r>
              <a:rPr lang="nl-NL" sz="2400" dirty="0"/>
              <a:t>Vraag je baas wanneer hij/zij wil dat je de schilder belt.</a:t>
            </a:r>
          </a:p>
          <a:p>
            <a:pPr marL="342900" indent="-342900">
              <a:lnSpc>
                <a:spcPct val="100000"/>
              </a:lnSpc>
              <a:buFont typeface="Arial" panose="020B0604020202020204" pitchFamily="34" charset="0"/>
              <a:buChar char="•"/>
            </a:pPr>
            <a:r>
              <a:rPr lang="nl-NL" sz="2400" dirty="0"/>
              <a:t>Beëindig het gesprek.</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Giving</a:t>
            </a:r>
            <a:r>
              <a:rPr lang="nl-NL" sz="6000" dirty="0"/>
              <a:t> </a:t>
            </a:r>
            <a:r>
              <a:rPr lang="nl-NL" sz="6000" dirty="0" err="1"/>
              <a:t>your</a:t>
            </a:r>
            <a:r>
              <a:rPr lang="nl-NL" sz="6000" dirty="0"/>
              <a:t> opinion at </a:t>
            </a:r>
            <a:r>
              <a:rPr lang="nl-NL" sz="6000" dirty="0" err="1"/>
              <a:t>work</a:t>
            </a:r>
            <a:r>
              <a:rPr lang="nl-NL" sz="6000" dirty="0"/>
              <a:t> - b</a:t>
            </a:r>
          </a:p>
        </p:txBody>
      </p:sp>
    </p:spTree>
    <p:extLst>
      <p:ext uri="{BB962C8B-B14F-4D97-AF65-F5344CB8AC3E}">
        <p14:creationId xmlns:p14="http://schemas.microsoft.com/office/powerpoint/2010/main" val="3155026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61742"/>
            <a:ext cx="9052560" cy="5374586"/>
          </a:xfrm>
        </p:spPr>
        <p:txBody>
          <a:bodyPr>
            <a:noAutofit/>
          </a:bodyPr>
          <a:lstStyle/>
          <a:p>
            <a:pPr>
              <a:lnSpc>
                <a:spcPct val="100000"/>
              </a:lnSpc>
            </a:pPr>
            <a:r>
              <a:rPr lang="nl-NL" dirty="0"/>
              <a:t>Je gebruikt de present perfect als iets in het verleden begonnen is en nog steeds aan de gang is, of als iets nog steeds zichtbaar is. </a:t>
            </a:r>
          </a:p>
          <a:p>
            <a:pPr>
              <a:lnSpc>
                <a:spcPct val="100000"/>
              </a:lnSpc>
            </a:pPr>
            <a:r>
              <a:rPr lang="nl-NL" dirty="0"/>
              <a:t>Bijv. als je wilt vertellen: </a:t>
            </a:r>
          </a:p>
          <a:p>
            <a:pPr marL="342900" indent="-342900">
              <a:lnSpc>
                <a:spcPct val="100000"/>
              </a:lnSpc>
              <a:buFont typeface="Arial" panose="020B0604020202020204" pitchFamily="34" charset="0"/>
              <a:buChar char="•"/>
            </a:pPr>
            <a:r>
              <a:rPr lang="nl-NL" dirty="0"/>
              <a:t>Hoe lang je al op deze school zit.</a:t>
            </a:r>
          </a:p>
          <a:p>
            <a:pPr marL="342900" indent="-342900">
              <a:lnSpc>
                <a:spcPct val="100000"/>
              </a:lnSpc>
              <a:buFont typeface="Arial" panose="020B0604020202020204" pitchFamily="34" charset="0"/>
              <a:buChar char="•"/>
            </a:pPr>
            <a:r>
              <a:rPr lang="nl-NL" dirty="0"/>
              <a:t>Hoe lang je al woont waar je woont.</a:t>
            </a:r>
          </a:p>
          <a:p>
            <a:pPr marL="342900" indent="-342900">
              <a:lnSpc>
                <a:spcPct val="100000"/>
              </a:lnSpc>
              <a:buFont typeface="Arial" panose="020B0604020202020204" pitchFamily="34" charset="0"/>
              <a:buChar char="•"/>
            </a:pPr>
            <a:r>
              <a:rPr lang="nl-NL" dirty="0"/>
              <a:t>Hoe lang je al een bepaalde hobby doet.</a:t>
            </a:r>
          </a:p>
          <a:p>
            <a:pPr marL="342900" indent="-342900">
              <a:lnSpc>
                <a:spcPct val="100000"/>
              </a:lnSpc>
              <a:buFont typeface="Arial" panose="020B0604020202020204" pitchFamily="34" charset="0"/>
              <a:buChar char="•"/>
            </a:pPr>
            <a:r>
              <a:rPr lang="nl-NL" dirty="0"/>
              <a:t>Als je je haar hebt geverfd.</a:t>
            </a:r>
          </a:p>
          <a:p>
            <a:pPr>
              <a:lnSpc>
                <a:spcPct val="100000"/>
              </a:lnSpc>
            </a:pPr>
            <a:r>
              <a:rPr lang="nl-NL" dirty="0"/>
              <a:t>De present perfect wordt gevormd door </a:t>
            </a:r>
            <a:r>
              <a:rPr lang="nl-NL" dirty="0" err="1"/>
              <a:t>to</a:t>
            </a:r>
            <a:r>
              <a:rPr lang="nl-NL" dirty="0"/>
              <a:t> have + voltooid deelwoord.</a:t>
            </a:r>
          </a:p>
          <a:p>
            <a:pPr>
              <a:lnSpc>
                <a:spcPct val="100000"/>
              </a:lnSpc>
            </a:pPr>
            <a:r>
              <a:rPr lang="nl-NL" dirty="0"/>
              <a:t>Voltooid deelwoord:</a:t>
            </a:r>
          </a:p>
          <a:p>
            <a:pPr>
              <a:lnSpc>
                <a:spcPct val="100000"/>
              </a:lnSpc>
            </a:pPr>
            <a:r>
              <a:rPr lang="nl-NL" dirty="0"/>
              <a:t>+ </a:t>
            </a:r>
            <a:r>
              <a:rPr lang="nl-NL" b="1" dirty="0" err="1"/>
              <a:t>ed</a:t>
            </a:r>
            <a:r>
              <a:rPr lang="nl-NL" dirty="0"/>
              <a:t>: I </a:t>
            </a:r>
            <a:r>
              <a:rPr lang="nl-NL" b="1" dirty="0"/>
              <a:t>have </a:t>
            </a:r>
            <a:r>
              <a:rPr lang="nl-NL" b="1" dirty="0" err="1"/>
              <a:t>lived</a:t>
            </a:r>
            <a:r>
              <a:rPr lang="nl-NL" dirty="0"/>
              <a:t> </a:t>
            </a:r>
            <a:r>
              <a:rPr lang="nl-NL" dirty="0" err="1"/>
              <a:t>here</a:t>
            </a:r>
            <a:r>
              <a:rPr lang="nl-NL" dirty="0"/>
              <a:t> </a:t>
            </a:r>
            <a:r>
              <a:rPr lang="nl-NL" dirty="0" err="1"/>
              <a:t>since</a:t>
            </a:r>
            <a:r>
              <a:rPr lang="nl-NL" dirty="0"/>
              <a:t> 2016.</a:t>
            </a:r>
          </a:p>
          <a:p>
            <a:pPr>
              <a:lnSpc>
                <a:spcPct val="100000"/>
              </a:lnSpc>
            </a:pPr>
            <a:r>
              <a:rPr lang="nl-NL" b="1" dirty="0"/>
              <a:t>3</a:t>
            </a:r>
            <a:r>
              <a:rPr lang="nl-NL" b="1" baseline="30000" dirty="0"/>
              <a:t>e</a:t>
            </a:r>
            <a:r>
              <a:rPr lang="nl-NL" b="1" dirty="0"/>
              <a:t> rijtje</a:t>
            </a:r>
            <a:r>
              <a:rPr lang="nl-NL" dirty="0"/>
              <a:t> (</a:t>
            </a:r>
            <a:r>
              <a:rPr lang="nl-NL" dirty="0" err="1"/>
              <a:t>to</a:t>
            </a:r>
            <a:r>
              <a:rPr lang="nl-NL" dirty="0"/>
              <a:t> </a:t>
            </a:r>
            <a:r>
              <a:rPr lang="nl-NL" dirty="0" err="1"/>
              <a:t>sing</a:t>
            </a:r>
            <a:r>
              <a:rPr lang="nl-NL" dirty="0"/>
              <a:t> – sang – </a:t>
            </a:r>
            <a:r>
              <a:rPr lang="nl-NL" dirty="0" err="1"/>
              <a:t>sung</a:t>
            </a:r>
            <a:r>
              <a:rPr lang="nl-NL" dirty="0"/>
              <a:t>): </a:t>
            </a:r>
            <a:r>
              <a:rPr lang="nl-NL" dirty="0" err="1"/>
              <a:t>She</a:t>
            </a:r>
            <a:r>
              <a:rPr lang="nl-NL" dirty="0"/>
              <a:t> </a:t>
            </a:r>
            <a:r>
              <a:rPr lang="nl-NL" b="1" dirty="0"/>
              <a:t>has </a:t>
            </a:r>
            <a:r>
              <a:rPr lang="nl-NL" b="1" dirty="0" err="1"/>
              <a:t>sung</a:t>
            </a:r>
            <a:r>
              <a:rPr lang="nl-NL" b="1" dirty="0"/>
              <a:t> </a:t>
            </a:r>
            <a:r>
              <a:rPr lang="nl-NL" dirty="0"/>
              <a:t>in </a:t>
            </a:r>
            <a:r>
              <a:rPr lang="nl-NL" dirty="0" err="1"/>
              <a:t>the</a:t>
            </a:r>
            <a:r>
              <a:rPr lang="nl-NL" dirty="0"/>
              <a:t> </a:t>
            </a:r>
            <a:r>
              <a:rPr lang="nl-NL" dirty="0" err="1"/>
              <a:t>choir</a:t>
            </a:r>
            <a:r>
              <a:rPr lang="nl-NL" dirty="0"/>
              <a:t> </a:t>
            </a:r>
            <a:r>
              <a:rPr lang="nl-NL" dirty="0" err="1"/>
              <a:t>for</a:t>
            </a:r>
            <a:r>
              <a:rPr lang="nl-NL" dirty="0"/>
              <a:t> 3 </a:t>
            </a:r>
            <a:r>
              <a:rPr lang="nl-NL" dirty="0" err="1"/>
              <a:t>years</a:t>
            </a:r>
            <a:r>
              <a:rPr lang="nl-NL" dirty="0"/>
              <a:t> </a:t>
            </a:r>
            <a:r>
              <a:rPr lang="nl-NL" dirty="0" err="1"/>
              <a:t>now</a:t>
            </a:r>
            <a:r>
              <a:rPr lang="nl-NL" dirty="0"/>
              <a:t>.</a:t>
            </a:r>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Present perfect</a:t>
            </a:r>
          </a:p>
        </p:txBody>
      </p:sp>
    </p:spTree>
    <p:extLst>
      <p:ext uri="{BB962C8B-B14F-4D97-AF65-F5344CB8AC3E}">
        <p14:creationId xmlns:p14="http://schemas.microsoft.com/office/powerpoint/2010/main" val="39027093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011219"/>
            <a:ext cx="9052560" cy="3216536"/>
          </a:xfrm>
        </p:spPr>
        <p:txBody>
          <a:bodyPr>
            <a:noAutofit/>
          </a:bodyPr>
          <a:lstStyle/>
          <a:p>
            <a:pPr>
              <a:lnSpc>
                <a:spcPct val="100000"/>
              </a:lnSpc>
            </a:pPr>
            <a:r>
              <a:rPr lang="nl-NL" sz="2400" dirty="0"/>
              <a:t>Tijdens een bijeenkomst op school vraag je een docent hoe hij/zij het zou vinden als jij en een aantal klasgenoten een schoolkrant beginnen.</a:t>
            </a:r>
          </a:p>
          <a:p>
            <a:pPr marL="342900" indent="-342900">
              <a:lnSpc>
                <a:spcPct val="100000"/>
              </a:lnSpc>
              <a:buFont typeface="Arial" panose="020B0604020202020204" pitchFamily="34" charset="0"/>
              <a:buChar char="•"/>
            </a:pPr>
            <a:r>
              <a:rPr lang="nl-NL" sz="2400" dirty="0"/>
              <a:t>Begroet je docent en vraag of hij/zij even tijd heeft.</a:t>
            </a:r>
          </a:p>
          <a:p>
            <a:pPr marL="342900" indent="-342900">
              <a:lnSpc>
                <a:spcPct val="100000"/>
              </a:lnSpc>
              <a:buFont typeface="Arial" panose="020B0604020202020204" pitchFamily="34" charset="0"/>
              <a:buChar char="•"/>
            </a:pPr>
            <a:r>
              <a:rPr lang="nl-NL" sz="2400" dirty="0"/>
              <a:t>Vertel hem dat je samen met een aantal klasgenoten een schoolkrant wilt beginnen. Vraag je docent wat hij/zij daarvan vindt. </a:t>
            </a:r>
          </a:p>
          <a:p>
            <a:pPr marL="342900" indent="-342900">
              <a:lnSpc>
                <a:spcPct val="100000"/>
              </a:lnSpc>
              <a:buFont typeface="Arial" panose="020B0604020202020204" pitchFamily="34" charset="0"/>
              <a:buChar char="•"/>
            </a:pPr>
            <a:r>
              <a:rPr lang="nl-NL" sz="2400" dirty="0"/>
              <a:t>Reageer op de mening van je docent en vraag of hij/zij jullie wil helpen.</a:t>
            </a:r>
          </a:p>
          <a:p>
            <a:pPr marL="342900" indent="-342900">
              <a:lnSpc>
                <a:spcPct val="100000"/>
              </a:lnSpc>
              <a:buFont typeface="Arial" panose="020B0604020202020204" pitchFamily="34" charset="0"/>
              <a:buChar char="•"/>
            </a:pPr>
            <a:r>
              <a:rPr lang="nl-NL" sz="2400" dirty="0"/>
              <a:t>Zeg dat je dat begrijpt, bedank je docent en beëindig het gesprek.</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Giving</a:t>
            </a:r>
            <a:r>
              <a:rPr lang="nl-NL" sz="6000" dirty="0"/>
              <a:t> </a:t>
            </a:r>
            <a:r>
              <a:rPr lang="nl-NL" sz="6000" dirty="0" err="1"/>
              <a:t>your</a:t>
            </a:r>
            <a:r>
              <a:rPr lang="nl-NL" sz="6000" dirty="0"/>
              <a:t> opinion at school - A</a:t>
            </a:r>
          </a:p>
        </p:txBody>
      </p:sp>
    </p:spTree>
    <p:extLst>
      <p:ext uri="{BB962C8B-B14F-4D97-AF65-F5344CB8AC3E}">
        <p14:creationId xmlns:p14="http://schemas.microsoft.com/office/powerpoint/2010/main" val="4252543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011219"/>
            <a:ext cx="9052560" cy="3216536"/>
          </a:xfrm>
        </p:spPr>
        <p:txBody>
          <a:bodyPr>
            <a:noAutofit/>
          </a:bodyPr>
          <a:lstStyle/>
          <a:p>
            <a:pPr>
              <a:lnSpc>
                <a:spcPct val="100000"/>
              </a:lnSpc>
            </a:pPr>
            <a:r>
              <a:rPr lang="nl-NL" sz="2400" dirty="0"/>
              <a:t>Tijdens een bijeenkomst op school vraagt een student je hoe jij het zou vinden als hij/zij met een aantal klasgenoten een schoolkrant begint.</a:t>
            </a:r>
          </a:p>
          <a:p>
            <a:pPr marL="342900" indent="-342900">
              <a:lnSpc>
                <a:spcPct val="100000"/>
              </a:lnSpc>
              <a:buFont typeface="Arial" panose="020B0604020202020204" pitchFamily="34" charset="0"/>
              <a:buChar char="•"/>
            </a:pPr>
            <a:r>
              <a:rPr lang="nl-NL" sz="2400" dirty="0"/>
              <a:t>Begroet de student en zeg dat je natuurlijk even tijd hebt.</a:t>
            </a:r>
          </a:p>
          <a:p>
            <a:pPr marL="342900" indent="-342900">
              <a:lnSpc>
                <a:spcPct val="100000"/>
              </a:lnSpc>
              <a:buFont typeface="Arial" panose="020B0604020202020204" pitchFamily="34" charset="0"/>
              <a:buChar char="•"/>
            </a:pPr>
            <a:r>
              <a:rPr lang="nl-NL" sz="2400" dirty="0"/>
              <a:t>Vertel de student dat je het een uitstekend idee vindt. </a:t>
            </a:r>
          </a:p>
          <a:p>
            <a:pPr marL="342900" indent="-342900">
              <a:lnSpc>
                <a:spcPct val="100000"/>
              </a:lnSpc>
              <a:buFont typeface="Arial" panose="020B0604020202020204" pitchFamily="34" charset="0"/>
              <a:buChar char="•"/>
            </a:pPr>
            <a:r>
              <a:rPr lang="nl-NL" sz="2400" dirty="0"/>
              <a:t>Vertel de student dat je best wil helpen, maar dat je daar helaas weinig tijd voor hebt. Maar dat je de eerste versie van de krant wel wilt lezen om er feedback op te geven.</a:t>
            </a:r>
          </a:p>
          <a:p>
            <a:pPr marL="342900" indent="-342900">
              <a:lnSpc>
                <a:spcPct val="100000"/>
              </a:lnSpc>
              <a:buFont typeface="Arial" panose="020B0604020202020204" pitchFamily="34" charset="0"/>
              <a:buChar char="•"/>
            </a:pPr>
            <a:r>
              <a:rPr lang="nl-NL" sz="2400" dirty="0"/>
              <a:t>Wens de student veel succes.</a:t>
            </a:r>
          </a:p>
          <a:p>
            <a:pPr>
              <a:lnSpc>
                <a:spcPct val="100000"/>
              </a:lnSpc>
            </a:pPr>
            <a:r>
              <a:rPr lang="nl-NL" sz="2400" dirty="0"/>
              <a:t>Schrijf de zinnen op die je nodig hebt in dit gesprek. Oefen ze en oefen het gesprek. Bedenk manieren om het gesprek verder uit te breiden naar minimaal 2 minuten.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Giving</a:t>
            </a:r>
            <a:r>
              <a:rPr lang="nl-NL" sz="6000" dirty="0"/>
              <a:t> </a:t>
            </a:r>
            <a:r>
              <a:rPr lang="nl-NL" sz="6000" dirty="0" err="1"/>
              <a:t>your</a:t>
            </a:r>
            <a:r>
              <a:rPr lang="nl-NL" sz="6000" dirty="0"/>
              <a:t> opinion at school - B</a:t>
            </a:r>
          </a:p>
        </p:txBody>
      </p:sp>
    </p:spTree>
    <p:extLst>
      <p:ext uri="{BB962C8B-B14F-4D97-AF65-F5344CB8AC3E}">
        <p14:creationId xmlns:p14="http://schemas.microsoft.com/office/powerpoint/2010/main" val="187394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dirty="0"/>
              <a:t>Ik werk hier al 2 jaar.</a:t>
            </a:r>
          </a:p>
          <a:p>
            <a:pPr>
              <a:lnSpc>
                <a:spcPct val="100000"/>
              </a:lnSpc>
            </a:pPr>
            <a:r>
              <a:rPr lang="nl-NL" dirty="0"/>
              <a:t>Lisa voetbalt al sinds haar achtste.</a:t>
            </a:r>
          </a:p>
          <a:p>
            <a:pPr>
              <a:lnSpc>
                <a:spcPct val="100000"/>
              </a:lnSpc>
            </a:pPr>
            <a:r>
              <a:rPr lang="nl-NL" dirty="0"/>
              <a:t>Luke is al jaren mijn kapper.</a:t>
            </a:r>
          </a:p>
          <a:p>
            <a:pPr>
              <a:lnSpc>
                <a:spcPct val="100000"/>
              </a:lnSpc>
            </a:pPr>
            <a:r>
              <a:rPr lang="nl-NL" dirty="0"/>
              <a:t>Mary woont al 5 jaar in London.</a:t>
            </a:r>
          </a:p>
          <a:p>
            <a:pPr>
              <a:lnSpc>
                <a:spcPct val="100000"/>
              </a:lnSpc>
            </a:pPr>
            <a:r>
              <a:rPr lang="nl-NL" dirty="0"/>
              <a:t>Harry heeft het huis geverfd.</a:t>
            </a:r>
          </a:p>
          <a:p>
            <a:pPr>
              <a:lnSpc>
                <a:spcPct val="100000"/>
              </a:lnSpc>
            </a:pPr>
            <a:endParaRPr lang="nl-NL" dirty="0"/>
          </a:p>
          <a:p>
            <a:pPr>
              <a:lnSpc>
                <a:spcPct val="100000"/>
              </a:lnSpc>
            </a:pPr>
            <a:endParaRPr lang="nl-NL"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Present perfect - </a:t>
            </a:r>
            <a:r>
              <a:rPr lang="nl-NL" sz="6000" dirty="0" err="1"/>
              <a:t>exercise</a:t>
            </a:r>
            <a:endParaRPr lang="nl-NL" sz="6000" dirty="0"/>
          </a:p>
        </p:txBody>
      </p:sp>
    </p:spTree>
    <p:extLst>
      <p:ext uri="{BB962C8B-B14F-4D97-AF65-F5344CB8AC3E}">
        <p14:creationId xmlns:p14="http://schemas.microsoft.com/office/powerpoint/2010/main" val="1181916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dirty="0"/>
              <a:t>Ik werk hier al 2 jaar.</a:t>
            </a:r>
          </a:p>
          <a:p>
            <a:pPr>
              <a:lnSpc>
                <a:spcPct val="100000"/>
              </a:lnSpc>
            </a:pPr>
            <a:r>
              <a:rPr lang="nl-NL" i="1" dirty="0"/>
              <a:t>I have </a:t>
            </a:r>
            <a:r>
              <a:rPr lang="nl-NL" i="1" dirty="0" err="1"/>
              <a:t>worked</a:t>
            </a:r>
            <a:r>
              <a:rPr lang="nl-NL" i="1" dirty="0"/>
              <a:t> </a:t>
            </a:r>
            <a:r>
              <a:rPr lang="nl-NL" i="1" dirty="0" err="1"/>
              <a:t>here</a:t>
            </a:r>
            <a:r>
              <a:rPr lang="nl-NL" i="1" dirty="0"/>
              <a:t> </a:t>
            </a:r>
            <a:r>
              <a:rPr lang="nl-NL" i="1" dirty="0" err="1"/>
              <a:t>for</a:t>
            </a:r>
            <a:r>
              <a:rPr lang="nl-NL" i="1" dirty="0"/>
              <a:t> 2 </a:t>
            </a:r>
            <a:r>
              <a:rPr lang="nl-NL" i="1" dirty="0" err="1"/>
              <a:t>years</a:t>
            </a:r>
            <a:r>
              <a:rPr lang="nl-NL" i="1" dirty="0"/>
              <a:t> </a:t>
            </a:r>
            <a:r>
              <a:rPr lang="nl-NL" i="1" dirty="0" err="1"/>
              <a:t>now</a:t>
            </a:r>
            <a:r>
              <a:rPr lang="nl-NL" i="1" dirty="0"/>
              <a:t>.</a:t>
            </a:r>
          </a:p>
          <a:p>
            <a:pPr>
              <a:lnSpc>
                <a:spcPct val="100000"/>
              </a:lnSpc>
            </a:pPr>
            <a:r>
              <a:rPr lang="nl-NL" i="1" dirty="0"/>
              <a:t>I have been </a:t>
            </a:r>
            <a:r>
              <a:rPr lang="nl-NL" i="1" dirty="0" err="1"/>
              <a:t>working</a:t>
            </a:r>
            <a:r>
              <a:rPr lang="nl-NL" i="1" dirty="0"/>
              <a:t> </a:t>
            </a:r>
            <a:r>
              <a:rPr lang="nl-NL" i="1" dirty="0" err="1"/>
              <a:t>here</a:t>
            </a:r>
            <a:r>
              <a:rPr lang="nl-NL" i="1" dirty="0"/>
              <a:t> </a:t>
            </a:r>
            <a:r>
              <a:rPr lang="nl-NL" i="1" dirty="0" err="1"/>
              <a:t>for</a:t>
            </a:r>
            <a:r>
              <a:rPr lang="nl-NL" i="1" dirty="0"/>
              <a:t> 2 </a:t>
            </a:r>
            <a:r>
              <a:rPr lang="nl-NL" i="1" dirty="0" err="1"/>
              <a:t>years</a:t>
            </a:r>
            <a:r>
              <a:rPr lang="nl-NL" i="1" dirty="0"/>
              <a:t> </a:t>
            </a:r>
            <a:r>
              <a:rPr lang="nl-NL" i="1" dirty="0" err="1"/>
              <a:t>now</a:t>
            </a:r>
            <a:r>
              <a:rPr lang="nl-NL" i="1" dirty="0"/>
              <a:t>. </a:t>
            </a:r>
          </a:p>
          <a:p>
            <a:pPr>
              <a:lnSpc>
                <a:spcPct val="100000"/>
              </a:lnSpc>
            </a:pPr>
            <a:endParaRPr lang="nl-NL" dirty="0"/>
          </a:p>
          <a:p>
            <a:pPr>
              <a:lnSpc>
                <a:spcPct val="100000"/>
              </a:lnSpc>
            </a:pPr>
            <a:r>
              <a:rPr lang="nl-NL" dirty="0"/>
              <a:t>Lisa voetbalt al sinds haar achtste.</a:t>
            </a:r>
          </a:p>
          <a:p>
            <a:pPr>
              <a:lnSpc>
                <a:spcPct val="100000"/>
              </a:lnSpc>
            </a:pPr>
            <a:r>
              <a:rPr lang="nl-NL" i="1" dirty="0"/>
              <a:t>Lisa has </a:t>
            </a:r>
            <a:r>
              <a:rPr lang="nl-NL" i="1" dirty="0" err="1"/>
              <a:t>played</a:t>
            </a:r>
            <a:r>
              <a:rPr lang="nl-NL" i="1" dirty="0"/>
              <a:t> </a:t>
            </a:r>
            <a:r>
              <a:rPr lang="nl-NL" i="1" dirty="0" err="1"/>
              <a:t>football</a:t>
            </a:r>
            <a:r>
              <a:rPr lang="nl-NL" i="1" dirty="0"/>
              <a:t> </a:t>
            </a:r>
            <a:r>
              <a:rPr lang="nl-NL" i="1" dirty="0" err="1"/>
              <a:t>since</a:t>
            </a:r>
            <a:r>
              <a:rPr lang="nl-NL" i="1" dirty="0"/>
              <a:t> </a:t>
            </a:r>
            <a:r>
              <a:rPr lang="nl-NL" i="1" dirty="0" err="1"/>
              <a:t>she</a:t>
            </a:r>
            <a:r>
              <a:rPr lang="nl-NL" i="1" dirty="0"/>
              <a:t> was 8 </a:t>
            </a:r>
            <a:r>
              <a:rPr lang="nl-NL" i="1" dirty="0" err="1"/>
              <a:t>years</a:t>
            </a:r>
            <a:r>
              <a:rPr lang="nl-NL" i="1" dirty="0"/>
              <a:t> </a:t>
            </a:r>
            <a:r>
              <a:rPr lang="nl-NL" i="1" dirty="0" err="1"/>
              <a:t>old</a:t>
            </a:r>
            <a:r>
              <a:rPr lang="nl-NL" i="1" dirty="0"/>
              <a:t>.</a:t>
            </a:r>
          </a:p>
          <a:p>
            <a:pPr>
              <a:lnSpc>
                <a:spcPct val="100000"/>
              </a:lnSpc>
            </a:pPr>
            <a:endParaRPr lang="nl-NL" dirty="0"/>
          </a:p>
          <a:p>
            <a:pPr>
              <a:lnSpc>
                <a:spcPct val="100000"/>
              </a:lnSpc>
            </a:pPr>
            <a:r>
              <a:rPr lang="nl-NL" dirty="0"/>
              <a:t>Luke is al jaren mijn kapper.</a:t>
            </a:r>
          </a:p>
          <a:p>
            <a:pPr>
              <a:lnSpc>
                <a:spcPct val="100000"/>
              </a:lnSpc>
            </a:pPr>
            <a:r>
              <a:rPr lang="nl-NL" i="1" dirty="0"/>
              <a:t>Luke has been </a:t>
            </a:r>
            <a:r>
              <a:rPr lang="nl-NL" i="1" dirty="0" err="1"/>
              <a:t>my</a:t>
            </a:r>
            <a:r>
              <a:rPr lang="nl-NL" i="1" dirty="0"/>
              <a:t> hairdresser </a:t>
            </a:r>
            <a:r>
              <a:rPr lang="nl-NL" i="1" dirty="0" err="1"/>
              <a:t>for</a:t>
            </a:r>
            <a:r>
              <a:rPr lang="nl-NL" i="1" dirty="0"/>
              <a:t> </a:t>
            </a:r>
            <a:r>
              <a:rPr lang="nl-NL" i="1" dirty="0" err="1"/>
              <a:t>years</a:t>
            </a:r>
            <a:r>
              <a:rPr lang="nl-NL" i="1" dirty="0"/>
              <a:t>.</a:t>
            </a:r>
          </a:p>
          <a:p>
            <a:pPr>
              <a:lnSpc>
                <a:spcPct val="100000"/>
              </a:lnSpc>
            </a:pPr>
            <a:endParaRPr lang="nl-NL" dirty="0"/>
          </a:p>
          <a:p>
            <a:pPr>
              <a:lnSpc>
                <a:spcPct val="100000"/>
              </a:lnSpc>
            </a:pPr>
            <a:r>
              <a:rPr lang="nl-NL" dirty="0"/>
              <a:t>Mary woont 5 jaar in London.</a:t>
            </a:r>
          </a:p>
          <a:p>
            <a:pPr>
              <a:lnSpc>
                <a:spcPct val="100000"/>
              </a:lnSpc>
            </a:pPr>
            <a:r>
              <a:rPr lang="nl-NL" i="1" dirty="0"/>
              <a:t>Mary has </a:t>
            </a:r>
            <a:r>
              <a:rPr lang="nl-NL" i="1" dirty="0" err="1"/>
              <a:t>lived</a:t>
            </a:r>
            <a:r>
              <a:rPr lang="nl-NL" i="1" dirty="0"/>
              <a:t> in London </a:t>
            </a:r>
            <a:r>
              <a:rPr lang="nl-NL" i="1" dirty="0" err="1"/>
              <a:t>for</a:t>
            </a:r>
            <a:r>
              <a:rPr lang="nl-NL" i="1" dirty="0"/>
              <a:t> 5 </a:t>
            </a:r>
            <a:r>
              <a:rPr lang="nl-NL" i="1" dirty="0" err="1"/>
              <a:t>years</a:t>
            </a:r>
            <a:r>
              <a:rPr lang="nl-NL" i="1" dirty="0"/>
              <a:t>.</a:t>
            </a:r>
          </a:p>
          <a:p>
            <a:pPr>
              <a:lnSpc>
                <a:spcPct val="100000"/>
              </a:lnSpc>
            </a:pPr>
            <a:r>
              <a:rPr lang="nl-NL" i="1" dirty="0"/>
              <a:t>Harry has </a:t>
            </a:r>
            <a:r>
              <a:rPr lang="nl-NL" i="1" dirty="0" err="1"/>
              <a:t>painted</a:t>
            </a:r>
            <a:r>
              <a:rPr lang="nl-NL" i="1" dirty="0"/>
              <a:t> </a:t>
            </a:r>
            <a:r>
              <a:rPr lang="nl-NL" i="1" dirty="0" err="1"/>
              <a:t>the</a:t>
            </a:r>
            <a:r>
              <a:rPr lang="nl-NL" i="1" dirty="0"/>
              <a:t> house.</a:t>
            </a:r>
          </a:p>
          <a:p>
            <a:pPr>
              <a:lnSpc>
                <a:spcPct val="100000"/>
              </a:lnSpc>
            </a:pPr>
            <a:endParaRPr lang="nl-NL" dirty="0"/>
          </a:p>
          <a:p>
            <a:pPr>
              <a:lnSpc>
                <a:spcPct val="100000"/>
              </a:lnSpc>
            </a:pPr>
            <a:endParaRPr lang="nl-NL"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Present perfect - </a:t>
            </a:r>
            <a:r>
              <a:rPr lang="nl-NL" sz="6000" dirty="0" err="1"/>
              <a:t>exercise</a:t>
            </a:r>
            <a:endParaRPr lang="nl-NL" sz="6000" dirty="0"/>
          </a:p>
        </p:txBody>
      </p:sp>
    </p:spTree>
    <p:extLst>
      <p:ext uri="{BB962C8B-B14F-4D97-AF65-F5344CB8AC3E}">
        <p14:creationId xmlns:p14="http://schemas.microsoft.com/office/powerpoint/2010/main" val="4291054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err="1"/>
              <a:t>Talking</a:t>
            </a:r>
            <a:r>
              <a:rPr lang="nl-NL" dirty="0"/>
              <a:t> </a:t>
            </a:r>
            <a:r>
              <a:rPr lang="nl-NL" dirty="0" err="1"/>
              <a:t>about</a:t>
            </a:r>
            <a:r>
              <a:rPr lang="nl-NL" dirty="0"/>
              <a:t> </a:t>
            </a:r>
            <a:r>
              <a:rPr lang="nl-NL" dirty="0" err="1"/>
              <a:t>your</a:t>
            </a:r>
            <a:r>
              <a:rPr lang="nl-NL" dirty="0"/>
              <a:t> </a:t>
            </a:r>
            <a:r>
              <a:rPr lang="nl-NL" dirty="0" err="1"/>
              <a:t>education</a:t>
            </a:r>
            <a:endParaRPr lang="nl-NL" dirty="0"/>
          </a:p>
        </p:txBody>
      </p:sp>
    </p:spTree>
    <p:extLst>
      <p:ext uri="{BB962C8B-B14F-4D97-AF65-F5344CB8AC3E}">
        <p14:creationId xmlns:p14="http://schemas.microsoft.com/office/powerpoint/2010/main" val="188117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Talking</a:t>
            </a:r>
            <a:r>
              <a:rPr lang="nl-NL" sz="6000" dirty="0"/>
              <a:t> </a:t>
            </a:r>
            <a:r>
              <a:rPr lang="nl-NL" sz="6000" dirty="0" err="1"/>
              <a:t>about</a:t>
            </a:r>
            <a:r>
              <a:rPr lang="nl-NL" sz="6000" dirty="0"/>
              <a:t> </a:t>
            </a:r>
            <a:r>
              <a:rPr lang="nl-NL" sz="6000" dirty="0" err="1"/>
              <a:t>your</a:t>
            </a:r>
            <a:r>
              <a:rPr lang="nl-NL" sz="6000" dirty="0"/>
              <a:t> </a:t>
            </a:r>
            <a:r>
              <a:rPr lang="nl-NL" sz="6000" dirty="0" err="1"/>
              <a:t>education</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070336079"/>
              </p:ext>
            </p:extLst>
          </p:nvPr>
        </p:nvGraphicFramePr>
        <p:xfrm>
          <a:off x="2254422" y="1247886"/>
          <a:ext cx="9237362" cy="5134253"/>
        </p:xfrm>
        <a:graphic>
          <a:graphicData uri="http://schemas.openxmlformats.org/drawingml/2006/table">
            <a:tbl>
              <a:tblPr firstRow="1" bandRow="1">
                <a:tableStyleId>{5C22544A-7EE6-4342-B048-85BDC9FD1C3A}</a:tableStyleId>
              </a:tblPr>
              <a:tblGrid>
                <a:gridCol w="4407635">
                  <a:extLst>
                    <a:ext uri="{9D8B030D-6E8A-4147-A177-3AD203B41FA5}">
                      <a16:colId xmlns:a16="http://schemas.microsoft.com/office/drawing/2014/main" val="1223978072"/>
                    </a:ext>
                  </a:extLst>
                </a:gridCol>
                <a:gridCol w="4829727">
                  <a:extLst>
                    <a:ext uri="{9D8B030D-6E8A-4147-A177-3AD203B41FA5}">
                      <a16:colId xmlns:a16="http://schemas.microsoft.com/office/drawing/2014/main" val="3751572771"/>
                    </a:ext>
                  </a:extLst>
                </a:gridCol>
              </a:tblGrid>
              <a:tr h="395974">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427536">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studeer op Helicon, in Tilburg, Nederland.</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study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Helicon College, in Tilburg,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city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in The Netherlands.</a:t>
                      </a:r>
                    </a:p>
                  </a:txBody>
                  <a:tcPr marL="68580" marR="68580" marT="0" marB="0"/>
                </a:tc>
                <a:extLst>
                  <a:ext uri="{0D108BD9-81ED-4DB2-BD59-A6C34878D82A}">
                    <a16:rowId xmlns:a16="http://schemas.microsoft.com/office/drawing/2014/main" val="4184376209"/>
                  </a:ext>
                </a:extLst>
              </a:tr>
              <a:tr h="427536">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Helicon is een MBO school.</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Helicon College is a school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Vocational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Education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383931730"/>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We worden opgeleid tot Adviseur duurzame leefomgeving.</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We 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trained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become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Sustainable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environment consultants.</a:t>
                      </a:r>
                    </a:p>
                  </a:txBody>
                  <a:tcPr marL="68580" marR="68580" marT="0" marB="0"/>
                </a:tc>
                <a:extLst>
                  <a:ext uri="{0D108BD9-81ED-4DB2-BD59-A6C34878D82A}">
                    <a16:rowId xmlns:a16="http://schemas.microsoft.com/office/drawing/2014/main" val="432213984"/>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Mijn specialisatie is</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My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specialisation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is:</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Lifestyle / Leisure &amp;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Enterainment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Social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work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 Water &amp; energy /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Biobased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economy</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949817"/>
                  </a:ext>
                </a:extLst>
              </a:tr>
              <a:tr h="473933">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Mijn vaardigheden zijn..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My skills are…. </a:t>
                      </a:r>
                    </a:p>
                  </a:txBody>
                  <a:tcPr marL="68580" marR="68580" marT="0" marB="0"/>
                </a:tc>
                <a:extLst>
                  <a:ext uri="{0D108BD9-81ED-4DB2-BD59-A6C34878D82A}">
                    <a16:rowId xmlns:a16="http://schemas.microsoft.com/office/drawing/2014/main" val="3716580352"/>
                  </a:ext>
                </a:extLst>
              </a:tr>
              <a:tr h="557166">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wil graag ….. leren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learn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932250536"/>
                  </a:ext>
                </a:extLst>
              </a:tr>
            </a:tbl>
          </a:graphicData>
        </a:graphic>
      </p:graphicFrame>
    </p:spTree>
    <p:extLst>
      <p:ext uri="{BB962C8B-B14F-4D97-AF65-F5344CB8AC3E}">
        <p14:creationId xmlns:p14="http://schemas.microsoft.com/office/powerpoint/2010/main" val="3453339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endParaRPr lang="nl-NL" dirty="0"/>
          </a:p>
          <a:p>
            <a:pPr>
              <a:lnSpc>
                <a:spcPct val="100000"/>
              </a:lnSpc>
            </a:pPr>
            <a:endParaRPr lang="nl-NL"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skills</a:t>
            </a:r>
          </a:p>
        </p:txBody>
      </p:sp>
      <p:sp>
        <p:nvSpPr>
          <p:cNvPr id="4" name="Tijdelijke aanduiding voor tekst 2">
            <a:extLst>
              <a:ext uri="{FF2B5EF4-FFF2-40B4-BE49-F238E27FC236}">
                <a16:creationId xmlns:a16="http://schemas.microsoft.com/office/drawing/2014/main" id="{D930796F-426B-4D4E-A2D9-C05CB90AC748}"/>
              </a:ext>
            </a:extLst>
          </p:cNvPr>
          <p:cNvSpPr txBox="1">
            <a:spLocks/>
          </p:cNvSpPr>
          <p:nvPr/>
        </p:nvSpPr>
        <p:spPr>
          <a:xfrm>
            <a:off x="2167665" y="1011219"/>
            <a:ext cx="9052560" cy="3216536"/>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9pPr>
          </a:lstStyle>
          <a:p>
            <a:r>
              <a:rPr lang="nl-NL" sz="2400" dirty="0" err="1"/>
              <a:t>Interpersonal</a:t>
            </a:r>
            <a:r>
              <a:rPr lang="nl-NL" sz="2400" dirty="0"/>
              <a:t> skills</a:t>
            </a:r>
          </a:p>
          <a:p>
            <a:r>
              <a:rPr lang="nl-NL" sz="2400" dirty="0" err="1"/>
              <a:t>Leadership</a:t>
            </a:r>
            <a:endParaRPr lang="nl-NL" sz="2400" dirty="0"/>
          </a:p>
          <a:p>
            <a:r>
              <a:rPr lang="nl-NL" sz="2400" dirty="0"/>
              <a:t>Communication</a:t>
            </a:r>
          </a:p>
          <a:p>
            <a:r>
              <a:rPr lang="nl-NL" sz="2400" dirty="0"/>
              <a:t>Active </a:t>
            </a:r>
            <a:r>
              <a:rPr lang="nl-NL" sz="2400" dirty="0" err="1"/>
              <a:t>listening</a:t>
            </a:r>
            <a:endParaRPr lang="nl-NL" sz="2400" dirty="0"/>
          </a:p>
          <a:p>
            <a:r>
              <a:rPr lang="nl-NL" sz="2400" dirty="0" err="1"/>
              <a:t>Work</a:t>
            </a:r>
            <a:r>
              <a:rPr lang="nl-NL" sz="2400" dirty="0"/>
              <a:t> </a:t>
            </a:r>
            <a:r>
              <a:rPr lang="nl-NL" sz="2400" dirty="0" err="1"/>
              <a:t>ethic</a:t>
            </a:r>
            <a:endParaRPr lang="nl-NL" sz="2400" dirty="0"/>
          </a:p>
          <a:p>
            <a:r>
              <a:rPr lang="nl-NL" sz="2400" dirty="0" err="1"/>
              <a:t>Problem</a:t>
            </a:r>
            <a:r>
              <a:rPr lang="nl-NL" sz="2400" dirty="0"/>
              <a:t> </a:t>
            </a:r>
            <a:r>
              <a:rPr lang="nl-NL" sz="2400" dirty="0" err="1"/>
              <a:t>solving</a:t>
            </a:r>
            <a:endParaRPr lang="nl-NL" sz="2400" dirty="0"/>
          </a:p>
          <a:p>
            <a:r>
              <a:rPr lang="nl-NL" sz="2400" dirty="0"/>
              <a:t>Teamwork skills/</a:t>
            </a:r>
            <a:r>
              <a:rPr lang="nl-NL" sz="2400" dirty="0" err="1"/>
              <a:t>collaboration</a:t>
            </a:r>
            <a:r>
              <a:rPr lang="nl-NL" sz="2400" dirty="0"/>
              <a:t> skills</a:t>
            </a:r>
          </a:p>
          <a:p>
            <a:r>
              <a:rPr lang="nl-NL" sz="2400" dirty="0" err="1"/>
              <a:t>Persistence</a:t>
            </a:r>
            <a:endParaRPr lang="nl-NL" sz="2400" dirty="0"/>
          </a:p>
          <a:p>
            <a:pPr>
              <a:lnSpc>
                <a:spcPct val="100000"/>
              </a:lnSpc>
            </a:pPr>
            <a:endParaRPr lang="nl-NL" sz="1800" dirty="0"/>
          </a:p>
          <a:p>
            <a:pPr>
              <a:lnSpc>
                <a:spcPct val="100000"/>
              </a:lnSpc>
            </a:pPr>
            <a:endParaRPr lang="nl-NL" sz="1800" dirty="0"/>
          </a:p>
        </p:txBody>
      </p:sp>
    </p:spTree>
    <p:extLst>
      <p:ext uri="{BB962C8B-B14F-4D97-AF65-F5344CB8AC3E}">
        <p14:creationId xmlns:p14="http://schemas.microsoft.com/office/powerpoint/2010/main" val="243538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Language </a:t>
            </a:r>
            <a:r>
              <a:rPr lang="nl-NL" dirty="0" err="1"/>
              <a:t>practice</a:t>
            </a:r>
            <a:endParaRPr lang="nl-NL" dirty="0"/>
          </a:p>
        </p:txBody>
      </p:sp>
    </p:spTree>
    <p:extLst>
      <p:ext uri="{BB962C8B-B14F-4D97-AF65-F5344CB8AC3E}">
        <p14:creationId xmlns:p14="http://schemas.microsoft.com/office/powerpoint/2010/main" val="1573176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Hout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out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out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{1B678C7F-9105-AF4C-B176-01BE2461D364}tf10001070</Template>
  <TotalTime>23186</TotalTime>
  <Words>2934</Words>
  <Application>Microsoft Macintosh PowerPoint</Application>
  <PresentationFormat>Breedbeeld</PresentationFormat>
  <Paragraphs>321</Paragraphs>
  <Slides>31</Slides>
  <Notes>16</Notes>
  <HiddenSlides>10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31</vt:i4>
      </vt:variant>
    </vt:vector>
  </HeadingPairs>
  <TitlesOfParts>
    <vt:vector size="39" baseType="lpstr">
      <vt:lpstr>Arial</vt:lpstr>
      <vt:lpstr>Calibri</vt:lpstr>
      <vt:lpstr>Rockwell</vt:lpstr>
      <vt:lpstr>Rockwell Condensed</vt:lpstr>
      <vt:lpstr>Rockwell Extra Bold</vt:lpstr>
      <vt:lpstr>Times New Roman</vt:lpstr>
      <vt:lpstr>Wingdings</vt:lpstr>
      <vt:lpstr>Houttype</vt:lpstr>
      <vt:lpstr>B1-A2 talking about your education Phone conversations</vt:lpstr>
      <vt:lpstr>A bit of grammar</vt:lpstr>
      <vt:lpstr>Present perfect</vt:lpstr>
      <vt:lpstr>Present perfect - exercise</vt:lpstr>
      <vt:lpstr>Present perfect - exercise</vt:lpstr>
      <vt:lpstr>Talking about your education</vt:lpstr>
      <vt:lpstr>Talking about your education</vt:lpstr>
      <vt:lpstr>skills</vt:lpstr>
      <vt:lpstr>Language practice</vt:lpstr>
      <vt:lpstr>Talking about your education - A</vt:lpstr>
      <vt:lpstr>Talking about your education - b</vt:lpstr>
      <vt:lpstr>Telephone conversations</vt:lpstr>
      <vt:lpstr>Starting a telephone conversation</vt:lpstr>
      <vt:lpstr>Starting a telephone conversation</vt:lpstr>
      <vt:lpstr>Telephone conversations</vt:lpstr>
      <vt:lpstr>Telephone conversations</vt:lpstr>
      <vt:lpstr>Language practice</vt:lpstr>
      <vt:lpstr>Phone conversation at work - a</vt:lpstr>
      <vt:lpstr>Phone conversation at work - b</vt:lpstr>
      <vt:lpstr>Phone conversation at work - a</vt:lpstr>
      <vt:lpstr>Phone conversation at work - b</vt:lpstr>
      <vt:lpstr>Phone conversation at work - a</vt:lpstr>
      <vt:lpstr>Phone conversation at work - b</vt:lpstr>
      <vt:lpstr>Phone conversation at work - a</vt:lpstr>
      <vt:lpstr>Phone conversation at work - B</vt:lpstr>
      <vt:lpstr>Who, what, where, when, why, how?</vt:lpstr>
      <vt:lpstr>In a meeting</vt:lpstr>
      <vt:lpstr>Giving your opinion at work - A</vt:lpstr>
      <vt:lpstr>Giving your opinion at work - b</vt:lpstr>
      <vt:lpstr>Giving your opinion at school - A</vt:lpstr>
      <vt:lpstr>Giving your opinion at school - B</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 Thursday</dc:title>
  <dc:creator>nathalie keunen</dc:creator>
  <cp:lastModifiedBy>nathalie keunen</cp:lastModifiedBy>
  <cp:revision>202</cp:revision>
  <cp:lastPrinted>2020-11-12T13:33:30Z</cp:lastPrinted>
  <dcterms:created xsi:type="dcterms:W3CDTF">2020-09-03T05:43:53Z</dcterms:created>
  <dcterms:modified xsi:type="dcterms:W3CDTF">2020-11-24T11:01:13Z</dcterms:modified>
</cp:coreProperties>
</file>