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88" r:id="rId5"/>
    <p:sldId id="287" r:id="rId6"/>
    <p:sldId id="275" r:id="rId7"/>
    <p:sldId id="276" r:id="rId8"/>
    <p:sldId id="286" r:id="rId9"/>
    <p:sldId id="285" r:id="rId10"/>
    <p:sldId id="278" r:id="rId11"/>
    <p:sldId id="284" r:id="rId12"/>
    <p:sldId id="282" r:id="rId13"/>
    <p:sldId id="279" r:id="rId14"/>
    <p:sldId id="280"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427117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242663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71281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421090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86945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234489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358640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15694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260392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92911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30E50D5-2AA0-4BBD-98D7-BF6514F90535}" type="datetimeFigureOut">
              <a:rPr lang="nl-NL" smtClean="0"/>
              <a:t>17-11-2020</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8AED2E8-4D54-4A7F-A8A1-6B3069914F8C}" type="slidenum">
              <a:rPr lang="nl-NL" smtClean="0"/>
              <a:t>‹nr.›</a:t>
            </a:fld>
            <a:endParaRPr lang="nl-NL" dirty="0"/>
          </a:p>
        </p:txBody>
      </p:sp>
    </p:spTree>
    <p:extLst>
      <p:ext uri="{BB962C8B-B14F-4D97-AF65-F5344CB8AC3E}">
        <p14:creationId xmlns:p14="http://schemas.microsoft.com/office/powerpoint/2010/main" val="48084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E50D5-2AA0-4BBD-98D7-BF6514F90535}" type="datetimeFigureOut">
              <a:rPr lang="nl-NL" smtClean="0"/>
              <a:t>17-11-2020</a:t>
            </a:fld>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ED2E8-4D54-4A7F-A8A1-6B3069914F8C}" type="slidenum">
              <a:rPr lang="nl-NL" smtClean="0"/>
              <a:t>‹nr.›</a:t>
            </a:fld>
            <a:endParaRPr lang="nl-NL" dirty="0"/>
          </a:p>
        </p:txBody>
      </p:sp>
    </p:spTree>
    <p:extLst>
      <p:ext uri="{BB962C8B-B14F-4D97-AF65-F5344CB8AC3E}">
        <p14:creationId xmlns:p14="http://schemas.microsoft.com/office/powerpoint/2010/main" val="1063252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v9Wdf-RwLcs" TargetMode="External"/><Relationship Id="rId2" Type="http://schemas.openxmlformats.org/officeDocument/2006/relationships/slideLayout" Target="../slideLayouts/slideLayout2.xml"/><Relationship Id="rId1" Type="http://schemas.openxmlformats.org/officeDocument/2006/relationships/video" Target="https://www.youtube.com/embed/v9Wdf-RwLcs?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570EE1-060B-46F7-87BE-D3F2A71E6E37}"/>
              </a:ext>
            </a:extLst>
          </p:cNvPr>
          <p:cNvPicPr>
            <a:picLocks noChangeAspect="1"/>
          </p:cNvPicPr>
          <p:nvPr/>
        </p:nvPicPr>
        <p:blipFill rotWithShape="1">
          <a:blip r:embed="rId2"/>
          <a:srcRect t="8907"/>
          <a:stretch/>
        </p:blipFill>
        <p:spPr>
          <a:xfrm>
            <a:off x="20" y="10"/>
            <a:ext cx="12191980" cy="6857990"/>
          </a:xfrm>
          <a:prstGeom prst="rect">
            <a:avLst/>
          </a:prstGeom>
        </p:spPr>
      </p:pic>
      <p:sp>
        <p:nvSpPr>
          <p:cNvPr id="2" name="Titel 1">
            <a:extLst>
              <a:ext uri="{FF2B5EF4-FFF2-40B4-BE49-F238E27FC236}">
                <a16:creationId xmlns:a16="http://schemas.microsoft.com/office/drawing/2014/main" id="{B8F8ADE4-DBE8-4785-B690-30A37C75FAC6}"/>
              </a:ext>
            </a:extLst>
          </p:cNvPr>
          <p:cNvSpPr>
            <a:spLocks noGrp="1"/>
          </p:cNvSpPr>
          <p:nvPr>
            <p:ph type="ctrTitle"/>
          </p:nvPr>
        </p:nvSpPr>
        <p:spPr>
          <a:xfrm>
            <a:off x="8022021" y="3231931"/>
            <a:ext cx="3852041" cy="1834056"/>
          </a:xfrm>
        </p:spPr>
        <p:txBody>
          <a:bodyPr>
            <a:normAutofit/>
          </a:bodyPr>
          <a:lstStyle/>
          <a:p>
            <a:r>
              <a:rPr lang="nl-NL" sz="4000" dirty="0">
                <a:solidFill>
                  <a:srgbClr val="FFFF00"/>
                </a:solidFill>
              </a:rPr>
              <a:t>Ademhaling</a:t>
            </a:r>
          </a:p>
        </p:txBody>
      </p:sp>
      <p:sp>
        <p:nvSpPr>
          <p:cNvPr id="3" name="Ondertitel 2">
            <a:extLst>
              <a:ext uri="{FF2B5EF4-FFF2-40B4-BE49-F238E27FC236}">
                <a16:creationId xmlns:a16="http://schemas.microsoft.com/office/drawing/2014/main" id="{AFC1F8F6-BACE-41AB-AD76-A8B7CEBCA0EB}"/>
              </a:ext>
            </a:extLst>
          </p:cNvPr>
          <p:cNvSpPr>
            <a:spLocks noGrp="1"/>
          </p:cNvSpPr>
          <p:nvPr>
            <p:ph type="subTitle" idx="1"/>
          </p:nvPr>
        </p:nvSpPr>
        <p:spPr>
          <a:xfrm>
            <a:off x="7782910" y="5242675"/>
            <a:ext cx="4330262" cy="683284"/>
          </a:xfrm>
        </p:spPr>
        <p:txBody>
          <a:bodyPr>
            <a:normAutofit/>
          </a:bodyPr>
          <a:lstStyle/>
          <a:p>
            <a:r>
              <a:rPr lang="nl-NL" sz="2000" dirty="0">
                <a:solidFill>
                  <a:srgbClr val="FFFF00"/>
                </a:solidFill>
              </a:rPr>
              <a:t>Anatomie en fysiologie H4</a:t>
            </a:r>
          </a:p>
        </p:txBody>
      </p:sp>
    </p:spTree>
    <p:extLst>
      <p:ext uri="{BB962C8B-B14F-4D97-AF65-F5344CB8AC3E}">
        <p14:creationId xmlns:p14="http://schemas.microsoft.com/office/powerpoint/2010/main" val="315169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8DA5C-ED94-4BAB-95B8-EC9106B4715F}"/>
              </a:ext>
            </a:extLst>
          </p:cNvPr>
          <p:cNvSpPr>
            <a:spLocks noGrp="1"/>
          </p:cNvSpPr>
          <p:nvPr>
            <p:ph type="title"/>
          </p:nvPr>
        </p:nvSpPr>
        <p:spPr/>
        <p:txBody>
          <a:bodyPr>
            <a:normAutofit/>
          </a:bodyPr>
          <a:lstStyle/>
          <a:p>
            <a:r>
              <a:rPr lang="nl-NL" sz="4000" dirty="0">
                <a:solidFill>
                  <a:srgbClr val="0070C0"/>
                </a:solidFill>
                <a:latin typeface="+mn-lt"/>
              </a:rPr>
              <a:t>3. Strottenhoofd (larynx)</a:t>
            </a:r>
          </a:p>
        </p:txBody>
      </p:sp>
      <p:sp>
        <p:nvSpPr>
          <p:cNvPr id="3" name="Tijdelijke aanduiding voor inhoud 2">
            <a:extLst>
              <a:ext uri="{FF2B5EF4-FFF2-40B4-BE49-F238E27FC236}">
                <a16:creationId xmlns:a16="http://schemas.microsoft.com/office/drawing/2014/main" id="{91903F4B-B4B9-4111-ACE0-17B2030AF652}"/>
              </a:ext>
            </a:extLst>
          </p:cNvPr>
          <p:cNvSpPr>
            <a:spLocks noGrp="1"/>
          </p:cNvSpPr>
          <p:nvPr>
            <p:ph idx="1"/>
          </p:nvPr>
        </p:nvSpPr>
        <p:spPr/>
        <p:txBody>
          <a:bodyPr>
            <a:normAutofit/>
          </a:bodyPr>
          <a:lstStyle/>
          <a:p>
            <a:pPr marL="0" indent="0">
              <a:buNone/>
            </a:pPr>
            <a:r>
              <a:rPr lang="nl-NL" b="1" dirty="0"/>
              <a:t>Bouw strottenhoofd</a:t>
            </a:r>
          </a:p>
          <a:p>
            <a:r>
              <a:rPr lang="nl-NL" dirty="0"/>
              <a:t>schildbeenkraakbeen (vooruitstekende punt adamsappel)</a:t>
            </a:r>
          </a:p>
          <a:p>
            <a:r>
              <a:rPr lang="nl-NL" dirty="0"/>
              <a:t>ringkraakbeen</a:t>
            </a:r>
          </a:p>
          <a:p>
            <a:r>
              <a:rPr lang="nl-NL" dirty="0"/>
              <a:t>twee bekervormige kraakbeentjes (belangrijke rol bij het aanspannen van de stembanden en het vergroten of verkleinen van de stemspleet). </a:t>
            </a:r>
          </a:p>
          <a:p>
            <a:endParaRPr lang="nl-NL" dirty="0"/>
          </a:p>
          <a:p>
            <a:pPr marL="0" indent="0">
              <a:buNone/>
            </a:pPr>
            <a:r>
              <a:rPr lang="nl-NL" b="1" dirty="0"/>
              <a:t>Strotklepje:</a:t>
            </a:r>
            <a:r>
              <a:rPr lang="nl-NL" dirty="0"/>
              <a:t> sluit tijdens het slikken de luchtpijp af</a:t>
            </a:r>
          </a:p>
          <a:p>
            <a:pPr marL="0" indent="0">
              <a:buNone/>
            </a:pPr>
            <a:endParaRPr lang="nl-NL" dirty="0"/>
          </a:p>
          <a:p>
            <a:endParaRPr lang="nl-NL" dirty="0"/>
          </a:p>
          <a:p>
            <a:endParaRPr lang="nl-NL" dirty="0"/>
          </a:p>
          <a:p>
            <a:endParaRPr lang="nl-NL" dirty="0"/>
          </a:p>
        </p:txBody>
      </p:sp>
      <p:sp>
        <p:nvSpPr>
          <p:cNvPr id="4" name="Rechthoek 3">
            <a:extLst>
              <a:ext uri="{FF2B5EF4-FFF2-40B4-BE49-F238E27FC236}">
                <a16:creationId xmlns:a16="http://schemas.microsoft.com/office/drawing/2014/main" id="{D1DDB52F-54F9-4B46-BE77-B2FDD57361FA}"/>
              </a:ext>
            </a:extLst>
          </p:cNvPr>
          <p:cNvSpPr/>
          <p:nvPr/>
        </p:nvSpPr>
        <p:spPr>
          <a:xfrm>
            <a:off x="5713042" y="3244334"/>
            <a:ext cx="184731" cy="369332"/>
          </a:xfrm>
          <a:prstGeom prst="rect">
            <a:avLst/>
          </a:prstGeom>
        </p:spPr>
        <p:txBody>
          <a:bodyPr wrap="none">
            <a:spAutoFit/>
          </a:bodyPr>
          <a:lstStyle/>
          <a:p>
            <a:endParaRPr lang="nl-NL" dirty="0"/>
          </a:p>
        </p:txBody>
      </p:sp>
    </p:spTree>
    <p:extLst>
      <p:ext uri="{BB962C8B-B14F-4D97-AF65-F5344CB8AC3E}">
        <p14:creationId xmlns:p14="http://schemas.microsoft.com/office/powerpoint/2010/main" val="112416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C458-B764-47EB-BB97-58514D58924B}"/>
              </a:ext>
            </a:extLst>
          </p:cNvPr>
          <p:cNvSpPr>
            <a:spLocks noGrp="1"/>
          </p:cNvSpPr>
          <p:nvPr>
            <p:ph type="title"/>
          </p:nvPr>
        </p:nvSpPr>
        <p:spPr/>
        <p:txBody>
          <a:bodyPr>
            <a:normAutofit/>
          </a:bodyPr>
          <a:lstStyle/>
          <a:p>
            <a:r>
              <a:rPr lang="nl-NL" sz="4000" dirty="0">
                <a:solidFill>
                  <a:srgbClr val="0070C0"/>
                </a:solidFill>
              </a:rPr>
              <a:t>3. Strottenhoofd (larynx)</a:t>
            </a:r>
          </a:p>
        </p:txBody>
      </p:sp>
      <p:sp>
        <p:nvSpPr>
          <p:cNvPr id="3" name="Tijdelijke aanduiding voor inhoud 2">
            <a:extLst>
              <a:ext uri="{FF2B5EF4-FFF2-40B4-BE49-F238E27FC236}">
                <a16:creationId xmlns:a16="http://schemas.microsoft.com/office/drawing/2014/main" id="{A7AC6A6A-0A81-473D-85D5-9F8269BBB9E9}"/>
              </a:ext>
            </a:extLst>
          </p:cNvPr>
          <p:cNvSpPr>
            <a:spLocks noGrp="1"/>
          </p:cNvSpPr>
          <p:nvPr>
            <p:ph idx="1"/>
          </p:nvPr>
        </p:nvSpPr>
        <p:spPr/>
        <p:txBody>
          <a:bodyPr/>
          <a:lstStyle/>
          <a:p>
            <a:r>
              <a:rPr lang="nl-NL" b="1" dirty="0"/>
              <a:t>Stembanden:</a:t>
            </a:r>
            <a:r>
              <a:rPr lang="nl-NL" dirty="0"/>
              <a:t> (door uitgeademde lucht worden de stembanden in trilling gebracht). https://youtu.be/v9Wdf-RwLcs</a:t>
            </a:r>
          </a:p>
          <a:p>
            <a:pPr marL="0" indent="0">
              <a:buNone/>
            </a:pPr>
            <a:endParaRPr lang="nl-NL" dirty="0">
              <a:hlinkClick r:id="rId3"/>
            </a:endParaRPr>
          </a:p>
          <a:p>
            <a:pPr marL="0" indent="0">
              <a:buNone/>
            </a:pPr>
            <a:r>
              <a:rPr lang="nl-NL" dirty="0">
                <a:hlinkClick r:id="rId3"/>
              </a:rPr>
              <a:t>https://youtu.be/v9Wdf-RwLcs</a:t>
            </a:r>
            <a:endParaRPr lang="nl-NL" dirty="0"/>
          </a:p>
          <a:p>
            <a:endParaRPr lang="nl-NL" dirty="0"/>
          </a:p>
          <a:p>
            <a:endParaRPr lang="nl-NL" dirty="0"/>
          </a:p>
          <a:p>
            <a:endParaRPr lang="nl-NL" dirty="0"/>
          </a:p>
        </p:txBody>
      </p:sp>
      <p:pic>
        <p:nvPicPr>
          <p:cNvPr id="4" name="Afbeelding 3">
            <a:extLst>
              <a:ext uri="{FF2B5EF4-FFF2-40B4-BE49-F238E27FC236}">
                <a16:creationId xmlns:a16="http://schemas.microsoft.com/office/drawing/2014/main" id="{6E116A27-D48E-4715-9E12-58996BF7A3B3}"/>
              </a:ext>
            </a:extLst>
          </p:cNvPr>
          <p:cNvPicPr>
            <a:picLocks noChangeAspect="1"/>
          </p:cNvPicPr>
          <p:nvPr/>
        </p:nvPicPr>
        <p:blipFill>
          <a:blip r:embed="rId4"/>
          <a:stretch>
            <a:fillRect/>
          </a:stretch>
        </p:blipFill>
        <p:spPr>
          <a:xfrm>
            <a:off x="6006228" y="2677622"/>
            <a:ext cx="5220572" cy="3407030"/>
          </a:xfrm>
          <a:prstGeom prst="rect">
            <a:avLst/>
          </a:prstGeom>
        </p:spPr>
      </p:pic>
      <p:pic>
        <p:nvPicPr>
          <p:cNvPr id="7" name="Onlinemedia 6" title="Vocal Folds">
            <a:hlinkClick r:id="" action="ppaction://media"/>
            <a:extLst>
              <a:ext uri="{FF2B5EF4-FFF2-40B4-BE49-F238E27FC236}">
                <a16:creationId xmlns:a16="http://schemas.microsoft.com/office/drawing/2014/main" id="{BAF46A74-3C90-415B-B95F-CE914D638069}"/>
              </a:ext>
            </a:extLst>
          </p:cNvPr>
          <p:cNvPicPr>
            <a:picLocks noRot="1" noChangeAspect="1"/>
          </p:cNvPicPr>
          <p:nvPr>
            <a:videoFile r:link="rId1"/>
          </p:nvPr>
        </p:nvPicPr>
        <p:blipFill>
          <a:blip r:embed="rId5"/>
          <a:stretch>
            <a:fillRect/>
          </a:stretch>
        </p:blipFill>
        <p:spPr>
          <a:xfrm>
            <a:off x="965200" y="2896812"/>
            <a:ext cx="4556760" cy="3415088"/>
          </a:xfrm>
          <a:prstGeom prst="rect">
            <a:avLst/>
          </a:prstGeom>
        </p:spPr>
      </p:pic>
    </p:spTree>
    <p:extLst>
      <p:ext uri="{BB962C8B-B14F-4D97-AF65-F5344CB8AC3E}">
        <p14:creationId xmlns:p14="http://schemas.microsoft.com/office/powerpoint/2010/main" val="36454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36E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B185571-DD2C-47D4-B852-ACD2995A8330}"/>
              </a:ext>
            </a:extLst>
          </p:cNvPr>
          <p:cNvSpPr>
            <a:spLocks noGrp="1"/>
          </p:cNvSpPr>
          <p:nvPr>
            <p:ph type="title"/>
          </p:nvPr>
        </p:nvSpPr>
        <p:spPr>
          <a:xfrm>
            <a:off x="524256" y="491260"/>
            <a:ext cx="6594189" cy="1625210"/>
          </a:xfrm>
        </p:spPr>
        <p:txBody>
          <a:bodyPr>
            <a:normAutofit/>
          </a:bodyPr>
          <a:lstStyle/>
          <a:p>
            <a:r>
              <a:rPr lang="nl-NL">
                <a:solidFill>
                  <a:srgbClr val="FFFFFF"/>
                </a:solidFill>
              </a:rPr>
              <a:t>Strottenhoofd (larynx)</a:t>
            </a:r>
            <a:br>
              <a:rPr lang="nl-NL">
                <a:solidFill>
                  <a:srgbClr val="FFFFFF"/>
                </a:solidFill>
              </a:rPr>
            </a:br>
            <a:r>
              <a:rPr lang="nl-NL">
                <a:solidFill>
                  <a:srgbClr val="FFFFFF"/>
                </a:solidFill>
              </a:rPr>
              <a:t>Toonhoogte en stemgeluid</a:t>
            </a:r>
          </a:p>
        </p:txBody>
      </p:sp>
      <p:pic>
        <p:nvPicPr>
          <p:cNvPr id="4" name="Afbeelding 3">
            <a:extLst>
              <a:ext uri="{FF2B5EF4-FFF2-40B4-BE49-F238E27FC236}">
                <a16:creationId xmlns:a16="http://schemas.microsoft.com/office/drawing/2014/main" id="{03731BE4-07F5-485E-A486-B9F72DDF4B21}"/>
              </a:ext>
            </a:extLst>
          </p:cNvPr>
          <p:cNvPicPr>
            <a:picLocks noChangeAspect="1"/>
          </p:cNvPicPr>
          <p:nvPr/>
        </p:nvPicPr>
        <p:blipFill rotWithShape="1">
          <a:blip r:embed="rId2"/>
          <a:srcRect l="22084" r="16505" b="-1"/>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3260251-A904-4577-A51A-0139D32FC6CA}"/>
              </a:ext>
            </a:extLst>
          </p:cNvPr>
          <p:cNvSpPr>
            <a:spLocks noGrp="1"/>
          </p:cNvSpPr>
          <p:nvPr>
            <p:ph idx="1"/>
          </p:nvPr>
        </p:nvSpPr>
        <p:spPr>
          <a:xfrm>
            <a:off x="8029319" y="917725"/>
            <a:ext cx="3424739" cy="4852362"/>
          </a:xfrm>
        </p:spPr>
        <p:txBody>
          <a:bodyPr anchor="ctr">
            <a:normAutofit/>
          </a:bodyPr>
          <a:lstStyle/>
          <a:p>
            <a:endParaRPr lang="nl-NL" sz="2000" dirty="0">
              <a:solidFill>
                <a:srgbClr val="FFFFFF"/>
              </a:solidFill>
            </a:endParaRPr>
          </a:p>
          <a:p>
            <a:r>
              <a:rPr lang="nl-NL" sz="2000" dirty="0">
                <a:solidFill>
                  <a:srgbClr val="FFFFFF"/>
                </a:solidFill>
              </a:rPr>
              <a:t>De toonhoogte is afhankelijk van de lengte en de spanning van de stembanden. </a:t>
            </a:r>
          </a:p>
          <a:p>
            <a:endParaRPr lang="nl-NL" sz="2000" dirty="0">
              <a:solidFill>
                <a:srgbClr val="FFFFFF"/>
              </a:solidFill>
            </a:endParaRPr>
          </a:p>
          <a:p>
            <a:r>
              <a:rPr lang="nl-NL" sz="2000" dirty="0">
                <a:solidFill>
                  <a:srgbClr val="FFFFFF"/>
                </a:solidFill>
              </a:rPr>
              <a:t>Het stemgeluid is niet alleen afhankelijk van de stembanden maar onder andere ook van mondholte, tong, lippen en neusholte. </a:t>
            </a:r>
          </a:p>
          <a:p>
            <a:endParaRPr lang="nl-NL" sz="2000" dirty="0">
              <a:solidFill>
                <a:srgbClr val="FFFFFF"/>
              </a:solidFill>
            </a:endParaRPr>
          </a:p>
          <a:p>
            <a:endParaRPr lang="nl-NL" sz="2000" dirty="0">
              <a:solidFill>
                <a:srgbClr val="FFFFFF"/>
              </a:solidFill>
            </a:endParaRPr>
          </a:p>
          <a:p>
            <a:endParaRPr lang="nl-NL" sz="2000" dirty="0">
              <a:solidFill>
                <a:srgbClr val="FFFFFF"/>
              </a:solidFill>
            </a:endParaRPr>
          </a:p>
          <a:p>
            <a:endParaRPr lang="nl-NL" sz="2000" dirty="0">
              <a:solidFill>
                <a:srgbClr val="FFFFFF"/>
              </a:solidFill>
            </a:endParaRPr>
          </a:p>
        </p:txBody>
      </p:sp>
    </p:spTree>
    <p:extLst>
      <p:ext uri="{BB962C8B-B14F-4D97-AF65-F5344CB8AC3E}">
        <p14:creationId xmlns:p14="http://schemas.microsoft.com/office/powerpoint/2010/main" val="406117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EC5B8-4877-45DD-9C75-B664B6C6E065}"/>
              </a:ext>
            </a:extLst>
          </p:cNvPr>
          <p:cNvSpPr>
            <a:spLocks noGrp="1"/>
          </p:cNvSpPr>
          <p:nvPr>
            <p:ph type="title"/>
          </p:nvPr>
        </p:nvSpPr>
        <p:spPr/>
        <p:txBody>
          <a:bodyPr>
            <a:normAutofit/>
          </a:bodyPr>
          <a:lstStyle/>
          <a:p>
            <a:r>
              <a:rPr lang="nl-NL" sz="4000" dirty="0">
                <a:solidFill>
                  <a:srgbClr val="0070C0"/>
                </a:solidFill>
                <a:latin typeface="+mn-lt"/>
              </a:rPr>
              <a:t>4. Luchtpijp (trachea)</a:t>
            </a:r>
          </a:p>
        </p:txBody>
      </p:sp>
      <p:sp>
        <p:nvSpPr>
          <p:cNvPr id="3" name="Tijdelijke aanduiding voor inhoud 2">
            <a:extLst>
              <a:ext uri="{FF2B5EF4-FFF2-40B4-BE49-F238E27FC236}">
                <a16:creationId xmlns:a16="http://schemas.microsoft.com/office/drawing/2014/main" id="{864C96E5-7B08-4D46-AD4C-518F8C7744AC}"/>
              </a:ext>
            </a:extLst>
          </p:cNvPr>
          <p:cNvSpPr>
            <a:spLocks noGrp="1"/>
          </p:cNvSpPr>
          <p:nvPr>
            <p:ph idx="1"/>
          </p:nvPr>
        </p:nvSpPr>
        <p:spPr/>
        <p:txBody>
          <a:bodyPr/>
          <a:lstStyle/>
          <a:p>
            <a:pPr marL="0" indent="0">
              <a:buNone/>
            </a:pPr>
            <a:r>
              <a:rPr lang="nl-NL" dirty="0"/>
              <a:t>Luchtpijp splitst in twee luchtpijptakken: een linker en een rechter bronchus (= luchtpijptak).  (bronchiën = beide)</a:t>
            </a:r>
          </a:p>
        </p:txBody>
      </p:sp>
      <p:pic>
        <p:nvPicPr>
          <p:cNvPr id="4" name="Afbeelding 3">
            <a:extLst>
              <a:ext uri="{FF2B5EF4-FFF2-40B4-BE49-F238E27FC236}">
                <a16:creationId xmlns:a16="http://schemas.microsoft.com/office/drawing/2014/main" id="{6A8B41C3-BD4A-404F-8760-3DB7ED5ECA51}"/>
              </a:ext>
            </a:extLst>
          </p:cNvPr>
          <p:cNvPicPr>
            <a:picLocks noChangeAspect="1"/>
          </p:cNvPicPr>
          <p:nvPr/>
        </p:nvPicPr>
        <p:blipFill>
          <a:blip r:embed="rId2"/>
          <a:stretch>
            <a:fillRect/>
          </a:stretch>
        </p:blipFill>
        <p:spPr>
          <a:xfrm>
            <a:off x="1304185" y="2942829"/>
            <a:ext cx="3604319" cy="3772296"/>
          </a:xfrm>
          <a:prstGeom prst="rect">
            <a:avLst/>
          </a:prstGeom>
        </p:spPr>
      </p:pic>
    </p:spTree>
    <p:extLst>
      <p:ext uri="{BB962C8B-B14F-4D97-AF65-F5344CB8AC3E}">
        <p14:creationId xmlns:p14="http://schemas.microsoft.com/office/powerpoint/2010/main" val="244992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7578FD-6A9B-4A66-8FF9-1D973EFF364E}"/>
              </a:ext>
            </a:extLst>
          </p:cNvPr>
          <p:cNvSpPr>
            <a:spLocks noGrp="1"/>
          </p:cNvSpPr>
          <p:nvPr>
            <p:ph type="title"/>
          </p:nvPr>
        </p:nvSpPr>
        <p:spPr>
          <a:xfrm>
            <a:off x="838200" y="585216"/>
            <a:ext cx="10515600" cy="1325563"/>
          </a:xfrm>
        </p:spPr>
        <p:txBody>
          <a:bodyPr>
            <a:normAutofit/>
          </a:bodyPr>
          <a:lstStyle/>
          <a:p>
            <a:r>
              <a:rPr lang="nl-NL" dirty="0">
                <a:solidFill>
                  <a:schemeClr val="bg1"/>
                </a:solidFill>
                <a:latin typeface="+mn-lt"/>
              </a:rPr>
              <a:t>5. Longen</a:t>
            </a:r>
          </a:p>
        </p:txBody>
      </p:sp>
      <p:pic>
        <p:nvPicPr>
          <p:cNvPr id="4" name="Afbeelding 3">
            <a:extLst>
              <a:ext uri="{FF2B5EF4-FFF2-40B4-BE49-F238E27FC236}">
                <a16:creationId xmlns:a16="http://schemas.microsoft.com/office/drawing/2014/main" id="{5C369EA1-9710-478D-B126-52585C0FCFDA}"/>
              </a:ext>
            </a:extLst>
          </p:cNvPr>
          <p:cNvPicPr>
            <a:picLocks noChangeAspect="1"/>
          </p:cNvPicPr>
          <p:nvPr/>
        </p:nvPicPr>
        <p:blipFill rotWithShape="1">
          <a:blip r:embed="rId2"/>
          <a:srcRect t="49" r="3" b="5669"/>
          <a:stretch/>
        </p:blipFill>
        <p:spPr>
          <a:xfrm>
            <a:off x="548639" y="2516777"/>
            <a:ext cx="5449119" cy="3198223"/>
          </a:xfrm>
          <a:prstGeom prst="rect">
            <a:avLst/>
          </a:prstGeom>
        </p:spPr>
      </p:pic>
      <p:sp>
        <p:nvSpPr>
          <p:cNvPr id="3" name="Tijdelijke aanduiding voor inhoud 2">
            <a:extLst>
              <a:ext uri="{FF2B5EF4-FFF2-40B4-BE49-F238E27FC236}">
                <a16:creationId xmlns:a16="http://schemas.microsoft.com/office/drawing/2014/main" id="{E8800F12-2565-4D68-8B2C-ABE6A7CB5DF1}"/>
              </a:ext>
            </a:extLst>
          </p:cNvPr>
          <p:cNvSpPr>
            <a:spLocks noGrp="1"/>
          </p:cNvSpPr>
          <p:nvPr>
            <p:ph idx="1"/>
          </p:nvPr>
        </p:nvSpPr>
        <p:spPr>
          <a:xfrm>
            <a:off x="5997758" y="2386585"/>
            <a:ext cx="5645603" cy="3790378"/>
          </a:xfrm>
        </p:spPr>
        <p:txBody>
          <a:bodyPr anchor="ctr">
            <a:normAutofit/>
          </a:bodyPr>
          <a:lstStyle/>
          <a:p>
            <a:pPr marL="0" indent="0">
              <a:buNone/>
            </a:pPr>
            <a:r>
              <a:rPr lang="nl-NL" sz="2400" dirty="0"/>
              <a:t>De linker en rechter bronchus vertakken zich net als een boom zodat er in elke long steeds kleinere luchtpijptakken ontstaan. De wand van deze takken bevat kraakbeenstukjes. Bij de kleinste en laatste vertakkingen, </a:t>
            </a:r>
            <a:r>
              <a:rPr lang="nl-NL" sz="2400" b="1" dirty="0"/>
              <a:t>de </a:t>
            </a:r>
            <a:r>
              <a:rPr lang="nl-NL" sz="2400" b="1" dirty="0" err="1"/>
              <a:t>bronchiolen</a:t>
            </a:r>
            <a:r>
              <a:rPr lang="nl-NL" sz="2400" dirty="0"/>
              <a:t>, ontbreekt in de wand het kraakbeen. Hier zorgen spiertjes voor het openhouden van de luchtweg. De </a:t>
            </a:r>
            <a:r>
              <a:rPr lang="nl-NL" sz="2400" dirty="0" err="1"/>
              <a:t>bronchiolen</a:t>
            </a:r>
            <a:r>
              <a:rPr lang="nl-NL" sz="2400" dirty="0"/>
              <a:t> eindigen in </a:t>
            </a:r>
            <a:r>
              <a:rPr lang="nl-NL" sz="2400" b="1" dirty="0"/>
              <a:t>longtrechters met longblaasjes</a:t>
            </a:r>
            <a:r>
              <a:rPr lang="nl-NL" sz="2400" dirty="0"/>
              <a:t>. Iedere long bevat zo’n 150 miljoen longblaasjes. </a:t>
            </a:r>
          </a:p>
        </p:txBody>
      </p:sp>
    </p:spTree>
    <p:extLst>
      <p:ext uri="{BB962C8B-B14F-4D97-AF65-F5344CB8AC3E}">
        <p14:creationId xmlns:p14="http://schemas.microsoft.com/office/powerpoint/2010/main" val="398031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6F592-4186-4268-A831-D2970B3E0DA5}"/>
              </a:ext>
            </a:extLst>
          </p:cNvPr>
          <p:cNvSpPr>
            <a:spLocks noGrp="1"/>
          </p:cNvSpPr>
          <p:nvPr>
            <p:ph type="title"/>
          </p:nvPr>
        </p:nvSpPr>
        <p:spPr/>
        <p:txBody>
          <a:bodyPr>
            <a:normAutofit/>
          </a:bodyPr>
          <a:lstStyle/>
          <a:p>
            <a:r>
              <a:rPr lang="nl-NL" sz="4000" dirty="0">
                <a:solidFill>
                  <a:srgbClr val="0070C0"/>
                </a:solidFill>
                <a:latin typeface="+mn-lt"/>
              </a:rPr>
              <a:t>Gaswisseling</a:t>
            </a:r>
          </a:p>
        </p:txBody>
      </p:sp>
      <p:sp>
        <p:nvSpPr>
          <p:cNvPr id="3" name="Tijdelijke aanduiding voor inhoud 2">
            <a:extLst>
              <a:ext uri="{FF2B5EF4-FFF2-40B4-BE49-F238E27FC236}">
                <a16:creationId xmlns:a16="http://schemas.microsoft.com/office/drawing/2014/main" id="{262B5C90-664D-465C-AA9B-22A5AFE746D7}"/>
              </a:ext>
            </a:extLst>
          </p:cNvPr>
          <p:cNvSpPr>
            <a:spLocks noGrp="1"/>
          </p:cNvSpPr>
          <p:nvPr>
            <p:ph idx="1"/>
          </p:nvPr>
        </p:nvSpPr>
        <p:spPr/>
        <p:txBody>
          <a:bodyPr/>
          <a:lstStyle/>
          <a:p>
            <a:pPr marL="0" indent="0">
              <a:buNone/>
            </a:pPr>
            <a:r>
              <a:rPr lang="nl-NL" b="1" dirty="0"/>
              <a:t>In de longblaasjes vindt uitwisseling van gassen plaats</a:t>
            </a:r>
            <a:r>
              <a:rPr lang="nl-NL" dirty="0"/>
              <a:t>.</a:t>
            </a:r>
          </a:p>
          <a:p>
            <a:r>
              <a:rPr lang="nl-NL" dirty="0"/>
              <a:t>Zuurstof opname uit ingeademde lucht (opname rode bloedcellen)</a:t>
            </a:r>
          </a:p>
          <a:p>
            <a:r>
              <a:rPr lang="nl-NL" dirty="0"/>
              <a:t>Koolstofdioxide (CO2) afgestaan</a:t>
            </a:r>
          </a:p>
          <a:p>
            <a:endParaRPr lang="nl-NL" dirty="0"/>
          </a:p>
          <a:p>
            <a:pPr marL="0" indent="0">
              <a:buNone/>
            </a:pPr>
            <a:r>
              <a:rPr lang="nl-NL" dirty="0"/>
              <a:t>Dit proces heeft diffusie</a:t>
            </a:r>
          </a:p>
          <a:p>
            <a:endParaRPr lang="nl-NL" dirty="0"/>
          </a:p>
        </p:txBody>
      </p:sp>
      <p:pic>
        <p:nvPicPr>
          <p:cNvPr id="5" name="Afbeelding 4">
            <a:extLst>
              <a:ext uri="{FF2B5EF4-FFF2-40B4-BE49-F238E27FC236}">
                <a16:creationId xmlns:a16="http://schemas.microsoft.com/office/drawing/2014/main" id="{D886D441-5559-454B-B194-B6504D6DE9F2}"/>
              </a:ext>
            </a:extLst>
          </p:cNvPr>
          <p:cNvPicPr>
            <a:picLocks noChangeAspect="1"/>
          </p:cNvPicPr>
          <p:nvPr/>
        </p:nvPicPr>
        <p:blipFill>
          <a:blip r:embed="rId2"/>
          <a:stretch>
            <a:fillRect/>
          </a:stretch>
        </p:blipFill>
        <p:spPr>
          <a:xfrm>
            <a:off x="6373495" y="3429000"/>
            <a:ext cx="4261473" cy="2664183"/>
          </a:xfrm>
          <a:prstGeom prst="rect">
            <a:avLst/>
          </a:prstGeom>
        </p:spPr>
      </p:pic>
    </p:spTree>
    <p:extLst>
      <p:ext uri="{BB962C8B-B14F-4D97-AF65-F5344CB8AC3E}">
        <p14:creationId xmlns:p14="http://schemas.microsoft.com/office/powerpoint/2010/main" val="334675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20602A-200B-4041-A070-E127FE7F202D}"/>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latin typeface="+mn-lt"/>
              </a:rPr>
              <a:t>Leerdoelen</a:t>
            </a:r>
          </a:p>
        </p:txBody>
      </p:sp>
      <p:sp>
        <p:nvSpPr>
          <p:cNvPr id="3" name="Tijdelijke aanduiding voor inhoud 2">
            <a:extLst>
              <a:ext uri="{FF2B5EF4-FFF2-40B4-BE49-F238E27FC236}">
                <a16:creationId xmlns:a16="http://schemas.microsoft.com/office/drawing/2014/main" id="{ACC4754E-45AA-43D0-A14D-9E6824BA5D2B}"/>
              </a:ext>
            </a:extLst>
          </p:cNvPr>
          <p:cNvSpPr>
            <a:spLocks noGrp="1"/>
          </p:cNvSpPr>
          <p:nvPr>
            <p:ph idx="1"/>
          </p:nvPr>
        </p:nvSpPr>
        <p:spPr>
          <a:xfrm>
            <a:off x="838200" y="2438400"/>
            <a:ext cx="10515600" cy="3738562"/>
          </a:xfrm>
        </p:spPr>
        <p:txBody>
          <a:bodyPr>
            <a:normAutofit/>
          </a:bodyPr>
          <a:lstStyle/>
          <a:p>
            <a:r>
              <a:rPr lang="nl-NL" sz="2600" dirty="0"/>
              <a:t>Wat wordt onder ademhaling verstaan?</a:t>
            </a:r>
          </a:p>
          <a:p>
            <a:r>
              <a:rPr lang="nl-NL" sz="2600" dirty="0"/>
              <a:t>Wat is de functie van ademhalen?</a:t>
            </a:r>
          </a:p>
          <a:p>
            <a:r>
              <a:rPr lang="nl-NL" sz="2600" dirty="0"/>
              <a:t>Wat wordt onder de ademhalingsweg verstaan?</a:t>
            </a:r>
          </a:p>
          <a:p>
            <a:r>
              <a:rPr lang="nl-NL" sz="2600" dirty="0"/>
              <a:t>Waarom kan je beter door je neus ademen dan door je mond?</a:t>
            </a:r>
          </a:p>
          <a:p>
            <a:r>
              <a:rPr lang="nl-NL" sz="2600" dirty="0"/>
              <a:t>Wat is de functie van twee bekerkraakbeentjes</a:t>
            </a:r>
          </a:p>
          <a:p>
            <a:r>
              <a:rPr lang="nl-NL" sz="2600" dirty="0"/>
              <a:t>Wat is de functie van het strottenklepje?</a:t>
            </a:r>
          </a:p>
          <a:p>
            <a:r>
              <a:rPr lang="nl-NL" sz="2600" dirty="0"/>
              <a:t>Wat is de functie van de huig?</a:t>
            </a:r>
          </a:p>
          <a:p>
            <a:endParaRPr lang="nl-NL" sz="2600" dirty="0"/>
          </a:p>
        </p:txBody>
      </p:sp>
    </p:spTree>
    <p:extLst>
      <p:ext uri="{BB962C8B-B14F-4D97-AF65-F5344CB8AC3E}">
        <p14:creationId xmlns:p14="http://schemas.microsoft.com/office/powerpoint/2010/main" val="361435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9E896-B82F-493D-A452-780F445DCDB9}"/>
              </a:ext>
            </a:extLst>
          </p:cNvPr>
          <p:cNvSpPr>
            <a:spLocks noGrp="1"/>
          </p:cNvSpPr>
          <p:nvPr>
            <p:ph type="title"/>
          </p:nvPr>
        </p:nvSpPr>
        <p:spPr/>
        <p:txBody>
          <a:bodyPr>
            <a:normAutofit/>
          </a:bodyPr>
          <a:lstStyle/>
          <a:p>
            <a:r>
              <a:rPr lang="nl-NL" sz="4000" dirty="0">
                <a:solidFill>
                  <a:srgbClr val="0070C0"/>
                </a:solidFill>
                <a:latin typeface="+mn-lt"/>
              </a:rPr>
              <a:t>Wat is de functie van de ademhaling?</a:t>
            </a:r>
          </a:p>
        </p:txBody>
      </p:sp>
      <p:pic>
        <p:nvPicPr>
          <p:cNvPr id="8" name="Tijdelijke aanduiding voor inhoud 7">
            <a:extLst>
              <a:ext uri="{FF2B5EF4-FFF2-40B4-BE49-F238E27FC236}">
                <a16:creationId xmlns:a16="http://schemas.microsoft.com/office/drawing/2014/main" id="{E054C9F0-5004-42ED-B3CD-1BE35221F799}"/>
              </a:ext>
            </a:extLst>
          </p:cNvPr>
          <p:cNvPicPr>
            <a:picLocks noGrp="1" noChangeAspect="1"/>
          </p:cNvPicPr>
          <p:nvPr>
            <p:ph idx="1"/>
          </p:nvPr>
        </p:nvPicPr>
        <p:blipFill>
          <a:blip r:embed="rId2"/>
          <a:stretch>
            <a:fillRect/>
          </a:stretch>
        </p:blipFill>
        <p:spPr>
          <a:xfrm>
            <a:off x="1081116" y="3556001"/>
            <a:ext cx="3970944" cy="2961641"/>
          </a:xfrm>
          <a:prstGeom prst="rect">
            <a:avLst/>
          </a:prstGeom>
        </p:spPr>
      </p:pic>
      <p:pic>
        <p:nvPicPr>
          <p:cNvPr id="7" name="Tijdelijke aanduiding voor inhoud 3">
            <a:extLst>
              <a:ext uri="{FF2B5EF4-FFF2-40B4-BE49-F238E27FC236}">
                <a16:creationId xmlns:a16="http://schemas.microsoft.com/office/drawing/2014/main" id="{E6A14D70-0F5D-4AAB-8DA8-9089BA363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42759"/>
            <a:ext cx="842772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09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4B5FB-0B6F-4D8E-BB49-E24078A057E1}"/>
              </a:ext>
            </a:extLst>
          </p:cNvPr>
          <p:cNvSpPr>
            <a:spLocks noGrp="1"/>
          </p:cNvSpPr>
          <p:nvPr>
            <p:ph type="title"/>
          </p:nvPr>
        </p:nvSpPr>
        <p:spPr/>
        <p:txBody>
          <a:bodyPr>
            <a:normAutofit/>
          </a:bodyPr>
          <a:lstStyle/>
          <a:p>
            <a:r>
              <a:rPr lang="nl-NL" sz="4000" dirty="0">
                <a:solidFill>
                  <a:srgbClr val="0070C0"/>
                </a:solidFill>
                <a:latin typeface="+mn-lt"/>
              </a:rPr>
              <a:t>Wat is ademhaling?</a:t>
            </a:r>
          </a:p>
        </p:txBody>
      </p:sp>
      <p:sp>
        <p:nvSpPr>
          <p:cNvPr id="3" name="Tijdelijke aanduiding voor inhoud 2">
            <a:extLst>
              <a:ext uri="{FF2B5EF4-FFF2-40B4-BE49-F238E27FC236}">
                <a16:creationId xmlns:a16="http://schemas.microsoft.com/office/drawing/2014/main" id="{D6A7DB2A-CD58-4D98-B2D6-EA937F70E4B2}"/>
              </a:ext>
            </a:extLst>
          </p:cNvPr>
          <p:cNvSpPr>
            <a:spLocks noGrp="1"/>
          </p:cNvSpPr>
          <p:nvPr>
            <p:ph idx="1"/>
          </p:nvPr>
        </p:nvSpPr>
        <p:spPr/>
        <p:txBody>
          <a:bodyPr/>
          <a:lstStyle/>
          <a:p>
            <a:pPr marL="0" indent="0">
              <a:buNone/>
            </a:pPr>
            <a:r>
              <a:rPr lang="nl-NL"/>
              <a:t>Onder ademhaling verstaan we dan ook het proces van inademing en uitademing waarbij zuurstof wordt opgenomen in het lichaam en waarbij koolstofdioxide wordt afgegeven. </a:t>
            </a:r>
            <a:endParaRPr lang="nl-NL" dirty="0"/>
          </a:p>
        </p:txBody>
      </p:sp>
      <p:pic>
        <p:nvPicPr>
          <p:cNvPr id="4" name="Afbeelding 3">
            <a:extLst>
              <a:ext uri="{FF2B5EF4-FFF2-40B4-BE49-F238E27FC236}">
                <a16:creationId xmlns:a16="http://schemas.microsoft.com/office/drawing/2014/main" id="{22AEBBFC-6A19-4BEA-8CEC-24E0FACAAB1A}"/>
              </a:ext>
            </a:extLst>
          </p:cNvPr>
          <p:cNvPicPr>
            <a:picLocks noChangeAspect="1"/>
          </p:cNvPicPr>
          <p:nvPr/>
        </p:nvPicPr>
        <p:blipFill>
          <a:blip r:embed="rId2"/>
          <a:stretch>
            <a:fillRect/>
          </a:stretch>
        </p:blipFill>
        <p:spPr>
          <a:xfrm>
            <a:off x="1251284" y="3186047"/>
            <a:ext cx="5455000" cy="3551637"/>
          </a:xfrm>
          <a:prstGeom prst="rect">
            <a:avLst/>
          </a:prstGeom>
        </p:spPr>
      </p:pic>
    </p:spTree>
    <p:extLst>
      <p:ext uri="{BB962C8B-B14F-4D97-AF65-F5344CB8AC3E}">
        <p14:creationId xmlns:p14="http://schemas.microsoft.com/office/powerpoint/2010/main" val="226967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B73D-B3C2-4E46-AC1E-986DAFD05472}"/>
              </a:ext>
            </a:extLst>
          </p:cNvPr>
          <p:cNvSpPr>
            <a:spLocks noGrp="1"/>
          </p:cNvSpPr>
          <p:nvPr>
            <p:ph type="title"/>
          </p:nvPr>
        </p:nvSpPr>
        <p:spPr/>
        <p:txBody>
          <a:bodyPr>
            <a:normAutofit/>
          </a:bodyPr>
          <a:lstStyle/>
          <a:p>
            <a:r>
              <a:rPr lang="nl-NL" sz="4000" dirty="0">
                <a:solidFill>
                  <a:srgbClr val="0070C0"/>
                </a:solidFill>
                <a:latin typeface="+mn-lt"/>
              </a:rPr>
              <a:t>Ademhalingsweg</a:t>
            </a:r>
          </a:p>
        </p:txBody>
      </p:sp>
      <p:sp>
        <p:nvSpPr>
          <p:cNvPr id="3" name="Tijdelijke aanduiding voor inhoud 2">
            <a:extLst>
              <a:ext uri="{FF2B5EF4-FFF2-40B4-BE49-F238E27FC236}">
                <a16:creationId xmlns:a16="http://schemas.microsoft.com/office/drawing/2014/main" id="{E9C6C445-00E6-42F4-938B-AD40B87FD253}"/>
              </a:ext>
            </a:extLst>
          </p:cNvPr>
          <p:cNvSpPr>
            <a:spLocks noGrp="1"/>
          </p:cNvSpPr>
          <p:nvPr>
            <p:ph idx="1"/>
          </p:nvPr>
        </p:nvSpPr>
        <p:spPr>
          <a:xfrm>
            <a:off x="752475" y="1725613"/>
            <a:ext cx="10515600" cy="4351338"/>
          </a:xfrm>
        </p:spPr>
        <p:txBody>
          <a:bodyPr/>
          <a:lstStyle/>
          <a:p>
            <a:pPr marL="0" indent="0">
              <a:buNone/>
            </a:pPr>
            <a:r>
              <a:rPr lang="nl-NL"/>
              <a:t>Als je lucht inademt wordt de volgende ademhalingsweg afgelegd: </a:t>
            </a:r>
          </a:p>
          <a:p>
            <a:pPr marL="514350" indent="-514350">
              <a:buFont typeface="+mj-lt"/>
              <a:buAutoNum type="arabicPeriod"/>
            </a:pPr>
            <a:r>
              <a:rPr lang="nl-NL"/>
              <a:t>neusholte (of mondholte), </a:t>
            </a:r>
          </a:p>
          <a:p>
            <a:pPr marL="514350" indent="-514350">
              <a:buFont typeface="+mj-lt"/>
              <a:buAutoNum type="arabicPeriod"/>
            </a:pPr>
            <a:r>
              <a:rPr lang="nl-NL"/>
              <a:t>keelholte, </a:t>
            </a:r>
          </a:p>
          <a:p>
            <a:pPr marL="514350" indent="-514350">
              <a:buFont typeface="+mj-lt"/>
              <a:buAutoNum type="arabicPeriod"/>
            </a:pPr>
            <a:r>
              <a:rPr lang="nl-NL"/>
              <a:t>strottenhoofd, </a:t>
            </a:r>
          </a:p>
          <a:p>
            <a:pPr marL="514350" indent="-514350">
              <a:buFont typeface="+mj-lt"/>
              <a:buAutoNum type="arabicPeriod"/>
            </a:pPr>
            <a:r>
              <a:rPr lang="nl-NL"/>
              <a:t>luchtpijp (die zich vertakt)</a:t>
            </a:r>
          </a:p>
          <a:p>
            <a:pPr marL="514350" indent="-514350">
              <a:buFont typeface="+mj-lt"/>
              <a:buAutoNum type="arabicPeriod"/>
            </a:pPr>
            <a:r>
              <a:rPr lang="nl-NL"/>
              <a:t>beide longen</a:t>
            </a:r>
            <a:endParaRPr lang="nl-NL" dirty="0"/>
          </a:p>
        </p:txBody>
      </p:sp>
    </p:spTree>
    <p:extLst>
      <p:ext uri="{BB962C8B-B14F-4D97-AF65-F5344CB8AC3E}">
        <p14:creationId xmlns:p14="http://schemas.microsoft.com/office/powerpoint/2010/main" val="83156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EA5F3-4FEC-442F-A3AC-D43799E3885E}"/>
              </a:ext>
            </a:extLst>
          </p:cNvPr>
          <p:cNvSpPr>
            <a:spLocks noGrp="1"/>
          </p:cNvSpPr>
          <p:nvPr>
            <p:ph type="title"/>
          </p:nvPr>
        </p:nvSpPr>
        <p:spPr/>
        <p:txBody>
          <a:bodyPr>
            <a:normAutofit/>
          </a:bodyPr>
          <a:lstStyle/>
          <a:p>
            <a:r>
              <a:rPr lang="nl-NL" sz="4000" b="1">
                <a:solidFill>
                  <a:srgbClr val="0070C0"/>
                </a:solidFill>
              </a:rPr>
              <a:t>Anatomie neusholte en keelholte</a:t>
            </a:r>
            <a:endParaRPr lang="nl-NL" sz="4000" b="1" dirty="0">
              <a:solidFill>
                <a:srgbClr val="0070C0"/>
              </a:solidFill>
            </a:endParaRPr>
          </a:p>
        </p:txBody>
      </p:sp>
      <p:sp>
        <p:nvSpPr>
          <p:cNvPr id="3" name="Tijdelijke aanduiding voor inhoud 2">
            <a:extLst>
              <a:ext uri="{FF2B5EF4-FFF2-40B4-BE49-F238E27FC236}">
                <a16:creationId xmlns:a16="http://schemas.microsoft.com/office/drawing/2014/main" id="{D63C4B3C-7625-422F-8DA3-799C9E8CE864}"/>
              </a:ext>
            </a:extLst>
          </p:cNvPr>
          <p:cNvSpPr>
            <a:spLocks noGrp="1"/>
          </p:cNvSpPr>
          <p:nvPr>
            <p:ph idx="1"/>
          </p:nvPr>
        </p:nvSpPr>
        <p:spPr/>
        <p:txBody>
          <a:bodyPr>
            <a:normAutofit lnSpcReduction="10000"/>
          </a:bodyPr>
          <a:lstStyle/>
          <a:p>
            <a:pPr marL="0" indent="0">
              <a:buNone/>
            </a:pPr>
            <a:r>
              <a:rPr lang="nl-NL"/>
              <a:t>1 = voorhoofdsholte (sinus frontalis)</a:t>
            </a:r>
          </a:p>
          <a:p>
            <a:pPr marL="0" indent="0">
              <a:buNone/>
            </a:pPr>
            <a:r>
              <a:rPr lang="nl-NL"/>
              <a:t>2 = neusamandel (adenoïd)</a:t>
            </a:r>
          </a:p>
          <a:p>
            <a:pPr marL="0" indent="0">
              <a:buNone/>
            </a:pPr>
            <a:r>
              <a:rPr lang="nl-NL"/>
              <a:t>3 = luchtpijp (trachea)</a:t>
            </a:r>
          </a:p>
          <a:p>
            <a:pPr marL="0" indent="0">
              <a:buNone/>
            </a:pPr>
            <a:r>
              <a:rPr lang="nl-NL"/>
              <a:t>4 = stembanden (pica vocalis)</a:t>
            </a:r>
          </a:p>
          <a:p>
            <a:pPr marL="0" indent="0">
              <a:buNone/>
            </a:pPr>
            <a:r>
              <a:rPr lang="nl-NL"/>
              <a:t>5 = strottenhoofd (larynx)</a:t>
            </a:r>
          </a:p>
          <a:p>
            <a:pPr marL="0" indent="0">
              <a:buNone/>
            </a:pPr>
            <a:r>
              <a:rPr lang="nl-NL"/>
              <a:t>6 = strotklepje (epiglottis)</a:t>
            </a:r>
          </a:p>
          <a:p>
            <a:pPr marL="0" indent="0">
              <a:buNone/>
            </a:pPr>
            <a:r>
              <a:rPr lang="nl-NL"/>
              <a:t>7 = neusholte (nasus)</a:t>
            </a:r>
          </a:p>
          <a:p>
            <a:pPr marL="0" indent="0">
              <a:buNone/>
            </a:pPr>
            <a:r>
              <a:rPr lang="nl-NL"/>
              <a:t>8=  neusschelp (concha(e)</a:t>
            </a:r>
          </a:p>
          <a:p>
            <a:pPr marL="0" indent="0">
              <a:buNone/>
            </a:pPr>
            <a:r>
              <a:rPr lang="nl-NL"/>
              <a:t>9 = keelamandel (tonsillen)</a:t>
            </a:r>
            <a:endParaRPr lang="nl-NL" dirty="0"/>
          </a:p>
        </p:txBody>
      </p:sp>
      <p:pic>
        <p:nvPicPr>
          <p:cNvPr id="4" name="Afbeelding 3">
            <a:extLst>
              <a:ext uri="{FF2B5EF4-FFF2-40B4-BE49-F238E27FC236}">
                <a16:creationId xmlns:a16="http://schemas.microsoft.com/office/drawing/2014/main" id="{098D57DE-EF4E-4E22-B2C1-D1973FC523F3}"/>
              </a:ext>
            </a:extLst>
          </p:cNvPr>
          <p:cNvPicPr>
            <a:picLocks noChangeAspect="1"/>
          </p:cNvPicPr>
          <p:nvPr/>
        </p:nvPicPr>
        <p:blipFill>
          <a:blip r:embed="rId2"/>
          <a:stretch>
            <a:fillRect/>
          </a:stretch>
        </p:blipFill>
        <p:spPr>
          <a:xfrm>
            <a:off x="6999167" y="1372734"/>
            <a:ext cx="3123185" cy="4575079"/>
          </a:xfrm>
          <a:prstGeom prst="rect">
            <a:avLst/>
          </a:prstGeom>
        </p:spPr>
      </p:pic>
      <p:cxnSp>
        <p:nvCxnSpPr>
          <p:cNvPr id="6" name="Rechte verbindingslijn met pijl 5">
            <a:extLst>
              <a:ext uri="{FF2B5EF4-FFF2-40B4-BE49-F238E27FC236}">
                <a16:creationId xmlns:a16="http://schemas.microsoft.com/office/drawing/2014/main" id="{B31E04D5-251A-4921-8293-6D17E547A7C4}"/>
              </a:ext>
            </a:extLst>
          </p:cNvPr>
          <p:cNvCxnSpPr>
            <a:cxnSpLocks/>
          </p:cNvCxnSpPr>
          <p:nvPr/>
        </p:nvCxnSpPr>
        <p:spPr>
          <a:xfrm flipH="1">
            <a:off x="5551716" y="4082143"/>
            <a:ext cx="3940627" cy="1643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4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51B2B-8961-40BB-8622-1B9764D3BB6E}"/>
              </a:ext>
            </a:extLst>
          </p:cNvPr>
          <p:cNvSpPr>
            <a:spLocks noGrp="1"/>
          </p:cNvSpPr>
          <p:nvPr>
            <p:ph type="title"/>
          </p:nvPr>
        </p:nvSpPr>
        <p:spPr/>
        <p:txBody>
          <a:bodyPr>
            <a:normAutofit/>
          </a:bodyPr>
          <a:lstStyle/>
          <a:p>
            <a:r>
              <a:rPr lang="nl-NL" sz="4000" b="1" dirty="0">
                <a:solidFill>
                  <a:srgbClr val="0070C0"/>
                </a:solidFill>
              </a:rPr>
              <a:t>1.Neusholte (nasus)</a:t>
            </a:r>
          </a:p>
        </p:txBody>
      </p:sp>
      <p:sp>
        <p:nvSpPr>
          <p:cNvPr id="3" name="Tijdelijke aanduiding voor inhoud 2">
            <a:extLst>
              <a:ext uri="{FF2B5EF4-FFF2-40B4-BE49-F238E27FC236}">
                <a16:creationId xmlns:a16="http://schemas.microsoft.com/office/drawing/2014/main" id="{5FF1A1D6-B296-40CE-82A3-9ABAE448B20F}"/>
              </a:ext>
            </a:extLst>
          </p:cNvPr>
          <p:cNvSpPr>
            <a:spLocks noGrp="1"/>
          </p:cNvSpPr>
          <p:nvPr>
            <p:ph idx="1"/>
          </p:nvPr>
        </p:nvSpPr>
        <p:spPr/>
        <p:txBody>
          <a:bodyPr>
            <a:normAutofit fontScale="92500" lnSpcReduction="10000"/>
          </a:bodyPr>
          <a:lstStyle/>
          <a:p>
            <a:pPr marL="0" indent="0">
              <a:buNone/>
            </a:pPr>
            <a:r>
              <a:rPr lang="nl-NL" b="1" dirty="0"/>
              <a:t>Voordeel neusademhaling </a:t>
            </a:r>
          </a:p>
          <a:p>
            <a:r>
              <a:rPr lang="nl-NL" dirty="0"/>
              <a:t>Ingeademde lucht wordt verwarmd en bevochtigd</a:t>
            </a:r>
          </a:p>
          <a:p>
            <a:r>
              <a:rPr lang="nl-NL" dirty="0"/>
              <a:t>Stofdeeltjes en micro-organismen (bacteriën en virussen) worden tegengehouden</a:t>
            </a:r>
          </a:p>
          <a:p>
            <a:r>
              <a:rPr lang="nl-NL" dirty="0"/>
              <a:t>Waarschuwing voor giftige gassen</a:t>
            </a:r>
          </a:p>
          <a:p>
            <a:endParaRPr lang="nl-NL" dirty="0"/>
          </a:p>
          <a:p>
            <a:pPr marL="0" indent="0">
              <a:buNone/>
            </a:pPr>
            <a:r>
              <a:rPr lang="nl-NL" b="1" dirty="0"/>
              <a:t>De neusbijholte staat in verbinding met enkele neusbijholten (sinussen)</a:t>
            </a:r>
          </a:p>
          <a:p>
            <a:pPr marL="0" indent="0">
              <a:buNone/>
            </a:pPr>
            <a:r>
              <a:rPr lang="nl-NL" dirty="0"/>
              <a:t>Nut: klankruimten voor stemvorming &amp; verwarming</a:t>
            </a:r>
          </a:p>
          <a:p>
            <a:r>
              <a:rPr lang="nl-NL" dirty="0"/>
              <a:t>bovenkaak</a:t>
            </a:r>
          </a:p>
          <a:p>
            <a:r>
              <a:rPr lang="nl-NL" dirty="0"/>
              <a:t>voorhoofdsbeen</a:t>
            </a:r>
          </a:p>
          <a:p>
            <a:endParaRPr lang="nl-NL" dirty="0"/>
          </a:p>
          <a:p>
            <a:endParaRPr lang="nl-NL" dirty="0"/>
          </a:p>
          <a:p>
            <a:pPr marL="0" indent="0">
              <a:buNone/>
            </a:pPr>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76519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A3BFC-2BD8-4A51-905F-A382518828EC}"/>
              </a:ext>
            </a:extLst>
          </p:cNvPr>
          <p:cNvSpPr>
            <a:spLocks noGrp="1"/>
          </p:cNvSpPr>
          <p:nvPr>
            <p:ph type="title"/>
          </p:nvPr>
        </p:nvSpPr>
        <p:spPr/>
        <p:txBody>
          <a:bodyPr>
            <a:normAutofit/>
          </a:bodyPr>
          <a:lstStyle/>
          <a:p>
            <a:r>
              <a:rPr lang="nl-NL" sz="4000" dirty="0">
                <a:solidFill>
                  <a:srgbClr val="0070C0"/>
                </a:solidFill>
                <a:latin typeface="+mn-lt"/>
              </a:rPr>
              <a:t>2. Keelholte (farynx)</a:t>
            </a:r>
          </a:p>
        </p:txBody>
      </p:sp>
      <p:sp>
        <p:nvSpPr>
          <p:cNvPr id="3" name="Tijdelijke aanduiding voor inhoud 2">
            <a:extLst>
              <a:ext uri="{FF2B5EF4-FFF2-40B4-BE49-F238E27FC236}">
                <a16:creationId xmlns:a16="http://schemas.microsoft.com/office/drawing/2014/main" id="{E7881184-E89E-4FA0-92B3-29B0DB773D2A}"/>
              </a:ext>
            </a:extLst>
          </p:cNvPr>
          <p:cNvSpPr>
            <a:spLocks noGrp="1"/>
          </p:cNvSpPr>
          <p:nvPr>
            <p:ph idx="1"/>
          </p:nvPr>
        </p:nvSpPr>
        <p:spPr/>
        <p:txBody>
          <a:bodyPr/>
          <a:lstStyle/>
          <a:p>
            <a:pPr marL="0" lvl="0" indent="0">
              <a:buNone/>
            </a:pPr>
            <a:r>
              <a:rPr lang="nl-NL" dirty="0">
                <a:solidFill>
                  <a:prstClr val="black"/>
                </a:solidFill>
              </a:rPr>
              <a:t>Naar beneden twee openingen</a:t>
            </a:r>
          </a:p>
          <a:p>
            <a:pPr marL="514350" lvl="0" indent="-514350">
              <a:buFont typeface="+mj-lt"/>
              <a:buAutoNum type="arabicPeriod"/>
            </a:pPr>
            <a:r>
              <a:rPr lang="nl-NL" dirty="0">
                <a:solidFill>
                  <a:prstClr val="black"/>
                </a:solidFill>
              </a:rPr>
              <a:t>strottenhoofd</a:t>
            </a:r>
          </a:p>
          <a:p>
            <a:pPr marL="514350" lvl="0" indent="-514350">
              <a:buFont typeface="+mj-lt"/>
              <a:buAutoNum type="arabicPeriod"/>
            </a:pPr>
            <a:r>
              <a:rPr lang="nl-NL" dirty="0">
                <a:solidFill>
                  <a:prstClr val="black"/>
                </a:solidFill>
              </a:rPr>
              <a:t>Slokdarm</a:t>
            </a:r>
          </a:p>
          <a:p>
            <a:pPr marL="0" lvl="0" indent="0">
              <a:buNone/>
            </a:pPr>
            <a:endParaRPr lang="nl-NL" dirty="0">
              <a:solidFill>
                <a:prstClr val="black"/>
              </a:solidFill>
            </a:endParaRPr>
          </a:p>
          <a:p>
            <a:pPr marL="0" lvl="0" indent="0">
              <a:buNone/>
            </a:pPr>
            <a:r>
              <a:rPr lang="nl-NL" dirty="0">
                <a:solidFill>
                  <a:prstClr val="black"/>
                </a:solidFill>
              </a:rPr>
              <a:t>Tevens verbinding middenoor via </a:t>
            </a:r>
          </a:p>
          <a:p>
            <a:pPr marL="0" lvl="0" indent="0">
              <a:buNone/>
            </a:pPr>
            <a:r>
              <a:rPr lang="nl-NL" dirty="0">
                <a:solidFill>
                  <a:prstClr val="black"/>
                </a:solidFill>
              </a:rPr>
              <a:t>de buis van Eustachius</a:t>
            </a:r>
          </a:p>
          <a:p>
            <a:endParaRPr lang="nl-NL" dirty="0"/>
          </a:p>
        </p:txBody>
      </p:sp>
      <p:pic>
        <p:nvPicPr>
          <p:cNvPr id="4" name="Afbeelding 3">
            <a:extLst>
              <a:ext uri="{FF2B5EF4-FFF2-40B4-BE49-F238E27FC236}">
                <a16:creationId xmlns:a16="http://schemas.microsoft.com/office/drawing/2014/main" id="{0E41D177-ACEA-46D5-9918-C125C9B00CDA}"/>
              </a:ext>
            </a:extLst>
          </p:cNvPr>
          <p:cNvPicPr>
            <a:picLocks noChangeAspect="1"/>
          </p:cNvPicPr>
          <p:nvPr/>
        </p:nvPicPr>
        <p:blipFill>
          <a:blip r:embed="rId2"/>
          <a:stretch>
            <a:fillRect/>
          </a:stretch>
        </p:blipFill>
        <p:spPr>
          <a:xfrm>
            <a:off x="5936847" y="1690688"/>
            <a:ext cx="5641544" cy="4486275"/>
          </a:xfrm>
          <a:prstGeom prst="rect">
            <a:avLst/>
          </a:prstGeom>
        </p:spPr>
      </p:pic>
    </p:spTree>
    <p:extLst>
      <p:ext uri="{BB962C8B-B14F-4D97-AF65-F5344CB8AC3E}">
        <p14:creationId xmlns:p14="http://schemas.microsoft.com/office/powerpoint/2010/main" val="294474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5F30E-7BB6-48A4-B107-9FA6FF4C6906}"/>
              </a:ext>
            </a:extLst>
          </p:cNvPr>
          <p:cNvSpPr>
            <a:spLocks noGrp="1"/>
          </p:cNvSpPr>
          <p:nvPr>
            <p:ph type="title"/>
          </p:nvPr>
        </p:nvSpPr>
        <p:spPr/>
        <p:txBody>
          <a:bodyPr>
            <a:normAutofit fontScale="90000"/>
          </a:bodyPr>
          <a:lstStyle/>
          <a:p>
            <a:br>
              <a:rPr lang="nl-NL"/>
            </a:br>
            <a:r>
              <a:rPr lang="nl-NL" b="1">
                <a:solidFill>
                  <a:srgbClr val="0070C0"/>
                </a:solidFill>
              </a:rPr>
              <a:t>2.Keelholte (farynx)</a:t>
            </a:r>
            <a:br>
              <a:rPr lang="nl-NL" b="1">
                <a:solidFill>
                  <a:srgbClr val="0070C0"/>
                </a:solidFill>
              </a:rPr>
            </a:br>
            <a:endParaRPr lang="nl-NL" b="1" dirty="0">
              <a:solidFill>
                <a:srgbClr val="0070C0"/>
              </a:solidFill>
            </a:endParaRPr>
          </a:p>
        </p:txBody>
      </p:sp>
      <p:sp>
        <p:nvSpPr>
          <p:cNvPr id="3" name="Tijdelijke aanduiding voor inhoud 2">
            <a:extLst>
              <a:ext uri="{FF2B5EF4-FFF2-40B4-BE49-F238E27FC236}">
                <a16:creationId xmlns:a16="http://schemas.microsoft.com/office/drawing/2014/main" id="{4E295ACF-7AA4-4EC8-A3F2-8BBFC225B9BD}"/>
              </a:ext>
            </a:extLst>
          </p:cNvPr>
          <p:cNvSpPr>
            <a:spLocks noGrp="1"/>
          </p:cNvSpPr>
          <p:nvPr>
            <p:ph idx="1"/>
          </p:nvPr>
        </p:nvSpPr>
        <p:spPr/>
        <p:txBody>
          <a:bodyPr/>
          <a:lstStyle/>
          <a:p>
            <a:pPr marL="0" indent="0">
              <a:buNone/>
            </a:pPr>
            <a:r>
              <a:rPr lang="nl-NL" dirty="0"/>
              <a:t>De huig is dat lelletje achter in je mond in de keelholte. Als je slikt, sluit de huig de neusholte af. </a:t>
            </a:r>
          </a:p>
        </p:txBody>
      </p:sp>
      <p:pic>
        <p:nvPicPr>
          <p:cNvPr id="4" name="Afbeelding 3">
            <a:extLst>
              <a:ext uri="{FF2B5EF4-FFF2-40B4-BE49-F238E27FC236}">
                <a16:creationId xmlns:a16="http://schemas.microsoft.com/office/drawing/2014/main" id="{F1DABA1E-ACF8-41D0-B106-73A1AF3F8201}"/>
              </a:ext>
            </a:extLst>
          </p:cNvPr>
          <p:cNvPicPr>
            <a:picLocks noChangeAspect="1"/>
          </p:cNvPicPr>
          <p:nvPr/>
        </p:nvPicPr>
        <p:blipFill>
          <a:blip r:embed="rId2"/>
          <a:stretch>
            <a:fillRect/>
          </a:stretch>
        </p:blipFill>
        <p:spPr>
          <a:xfrm>
            <a:off x="1084850" y="2999874"/>
            <a:ext cx="3487150" cy="3320374"/>
          </a:xfrm>
          <a:prstGeom prst="rect">
            <a:avLst/>
          </a:prstGeom>
        </p:spPr>
      </p:pic>
    </p:spTree>
    <p:extLst>
      <p:ext uri="{BB962C8B-B14F-4D97-AF65-F5344CB8AC3E}">
        <p14:creationId xmlns:p14="http://schemas.microsoft.com/office/powerpoint/2010/main" val="1195881527"/>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541</Words>
  <Application>Microsoft Office PowerPoint</Application>
  <PresentationFormat>Breedbeeld</PresentationFormat>
  <Paragraphs>85</Paragraphs>
  <Slides>15</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Office Theme</vt:lpstr>
      <vt:lpstr>Ademhaling</vt:lpstr>
      <vt:lpstr>Leerdoelen</vt:lpstr>
      <vt:lpstr>Wat is de functie van de ademhaling?</vt:lpstr>
      <vt:lpstr>Wat is ademhaling?</vt:lpstr>
      <vt:lpstr>Ademhalingsweg</vt:lpstr>
      <vt:lpstr>Anatomie neusholte en keelholte</vt:lpstr>
      <vt:lpstr>1.Neusholte (nasus)</vt:lpstr>
      <vt:lpstr>2. Keelholte (farynx)</vt:lpstr>
      <vt:lpstr> 2.Keelholte (farynx) </vt:lpstr>
      <vt:lpstr>3. Strottenhoofd (larynx)</vt:lpstr>
      <vt:lpstr>3. Strottenhoofd (larynx)</vt:lpstr>
      <vt:lpstr>Strottenhoofd (larynx) Toonhoogte en stemgeluid</vt:lpstr>
      <vt:lpstr>4. Luchtpijp (trachea)</vt:lpstr>
      <vt:lpstr>5. Longen</vt:lpstr>
      <vt:lpstr>Gaswisseling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Ademhaling</dc:title>
  <dc:creator>Bouke Cuperus</dc:creator>
  <cp:lastModifiedBy>Bouke Cuperus</cp:lastModifiedBy>
  <cp:revision>31</cp:revision>
  <dcterms:created xsi:type="dcterms:W3CDTF">2020-11-16T14:20:23Z</dcterms:created>
  <dcterms:modified xsi:type="dcterms:W3CDTF">2020-11-17T11:22:49Z</dcterms:modified>
</cp:coreProperties>
</file>