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4"/>
  </p:notesMasterIdLst>
  <p:sldIdLst>
    <p:sldId id="256" r:id="rId2"/>
    <p:sldId id="280" r:id="rId3"/>
    <p:sldId id="332" r:id="rId4"/>
    <p:sldId id="355" r:id="rId5"/>
    <p:sldId id="356" r:id="rId6"/>
    <p:sldId id="357" r:id="rId7"/>
    <p:sldId id="368" r:id="rId8"/>
    <p:sldId id="353" r:id="rId9"/>
    <p:sldId id="285" r:id="rId10"/>
    <p:sldId id="369" r:id="rId11"/>
    <p:sldId id="358" r:id="rId12"/>
    <p:sldId id="336" r:id="rId13"/>
    <p:sldId id="364" r:id="rId14"/>
    <p:sldId id="365" r:id="rId15"/>
    <p:sldId id="366" r:id="rId16"/>
    <p:sldId id="367" r:id="rId17"/>
    <p:sldId id="359" r:id="rId18"/>
    <p:sldId id="370" r:id="rId19"/>
    <p:sldId id="362" r:id="rId20"/>
    <p:sldId id="334" r:id="rId21"/>
    <p:sldId id="371" r:id="rId22"/>
    <p:sldId id="378" r:id="rId2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54"/>
    <p:restoredTop sz="94778"/>
  </p:normalViewPr>
  <p:slideViewPr>
    <p:cSldViewPr snapToGrid="0" snapToObjects="1">
      <p:cViewPr varScale="1">
        <p:scale>
          <a:sx n="62" d="100"/>
          <a:sy n="62" d="100"/>
        </p:scale>
        <p:origin x="224" y="6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D4999-5D35-8B42-B6B5-2FEB9BFE7AB8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468E7-66F3-AB42-8609-EC5F536219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5186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1299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43001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0810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1166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9947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1111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5099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7647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196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8752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220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215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257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497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Lesson</a:t>
            </a:r>
            <a:r>
              <a:rPr lang="nl-NL" dirty="0"/>
              <a:t> 2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903317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4408634"/>
          </a:xfrm>
        </p:spPr>
        <p:txBody>
          <a:bodyPr>
            <a:noAutofit/>
          </a:bodyPr>
          <a:lstStyle/>
          <a:p>
            <a:r>
              <a:rPr lang="nl-NL" sz="3200" dirty="0" err="1"/>
              <a:t>You</a:t>
            </a:r>
            <a:r>
              <a:rPr lang="nl-NL" sz="3200" dirty="0"/>
              <a:t> love </a:t>
            </a:r>
            <a:r>
              <a:rPr lang="nl-NL" sz="3200" dirty="0" err="1"/>
              <a:t>doing</a:t>
            </a:r>
            <a:r>
              <a:rPr lang="nl-NL" sz="3200" dirty="0"/>
              <a:t> </a:t>
            </a:r>
            <a:r>
              <a:rPr lang="nl-NL" sz="3200" dirty="0" err="1"/>
              <a:t>the</a:t>
            </a:r>
            <a:r>
              <a:rPr lang="nl-NL" sz="3200" dirty="0"/>
              <a:t> </a:t>
            </a:r>
            <a:r>
              <a:rPr lang="nl-NL" sz="3200" dirty="0" err="1"/>
              <a:t>dishes</a:t>
            </a:r>
            <a:r>
              <a:rPr lang="nl-NL" sz="3200" dirty="0"/>
              <a:t>, …..?</a:t>
            </a:r>
          </a:p>
          <a:p>
            <a:r>
              <a:rPr lang="nl-NL" sz="3200" dirty="0"/>
              <a:t>Harry </a:t>
            </a:r>
            <a:r>
              <a:rPr lang="nl-NL" sz="3200" dirty="0" err="1"/>
              <a:t>hates</a:t>
            </a:r>
            <a:r>
              <a:rPr lang="nl-NL" sz="3200" dirty="0"/>
              <a:t> </a:t>
            </a:r>
            <a:r>
              <a:rPr lang="nl-NL" sz="3200" dirty="0" err="1"/>
              <a:t>it</a:t>
            </a:r>
            <a:r>
              <a:rPr lang="nl-NL" sz="3200" dirty="0"/>
              <a:t>, ……?</a:t>
            </a:r>
          </a:p>
          <a:p>
            <a:r>
              <a:rPr lang="nl-NL" sz="3200" dirty="0" err="1"/>
              <a:t>You</a:t>
            </a:r>
            <a:r>
              <a:rPr lang="nl-NL" sz="3200" dirty="0"/>
              <a:t> went </a:t>
            </a:r>
            <a:r>
              <a:rPr lang="nl-NL" sz="3200" dirty="0" err="1"/>
              <a:t>to</a:t>
            </a:r>
            <a:r>
              <a:rPr lang="nl-NL" sz="3200" dirty="0"/>
              <a:t> </a:t>
            </a:r>
            <a:r>
              <a:rPr lang="nl-NL" sz="3200" dirty="0" err="1"/>
              <a:t>the</a:t>
            </a:r>
            <a:r>
              <a:rPr lang="nl-NL" sz="3200" dirty="0"/>
              <a:t> cinema last </a:t>
            </a:r>
            <a:r>
              <a:rPr lang="nl-NL" sz="3200" dirty="0" err="1"/>
              <a:t>night</a:t>
            </a:r>
            <a:r>
              <a:rPr lang="nl-NL" sz="3200" dirty="0"/>
              <a:t>, …..?</a:t>
            </a:r>
          </a:p>
          <a:p>
            <a:r>
              <a:rPr lang="nl-NL" sz="3200" dirty="0"/>
              <a:t>But </a:t>
            </a:r>
            <a:r>
              <a:rPr lang="nl-NL" sz="3200" dirty="0" err="1"/>
              <a:t>you</a:t>
            </a:r>
            <a:r>
              <a:rPr lang="nl-NL" sz="3200" dirty="0"/>
              <a:t> have never </a:t>
            </a:r>
            <a:r>
              <a:rPr lang="nl-NL" sz="3200" dirty="0" err="1"/>
              <a:t>seen</a:t>
            </a:r>
            <a:r>
              <a:rPr lang="nl-NL" sz="3200" dirty="0"/>
              <a:t> a horror movie, …..?</a:t>
            </a:r>
          </a:p>
          <a:p>
            <a:r>
              <a:rPr lang="nl-NL" sz="3200" dirty="0"/>
              <a:t>It </a:t>
            </a:r>
            <a:r>
              <a:rPr lang="nl-NL" sz="3200" dirty="0" err="1"/>
              <a:t>wasn’t</a:t>
            </a:r>
            <a:r>
              <a:rPr lang="nl-NL" sz="3200" dirty="0"/>
              <a:t> </a:t>
            </a:r>
            <a:r>
              <a:rPr lang="nl-NL" sz="3200" dirty="0" err="1"/>
              <a:t>raining</a:t>
            </a:r>
            <a:r>
              <a:rPr lang="nl-NL" sz="3200" dirty="0"/>
              <a:t> last </a:t>
            </a:r>
            <a:r>
              <a:rPr lang="nl-NL" sz="3200" dirty="0" err="1"/>
              <a:t>night</a:t>
            </a:r>
            <a:r>
              <a:rPr lang="nl-NL" sz="3200" dirty="0"/>
              <a:t>, ….?</a:t>
            </a:r>
          </a:p>
          <a:p>
            <a:endParaRPr lang="nl-NL" sz="1800" b="1" dirty="0"/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558" y="343169"/>
            <a:ext cx="10253169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Questions</a:t>
            </a:r>
            <a:r>
              <a:rPr lang="nl-NL" sz="6000" dirty="0"/>
              <a:t> tags - practical</a:t>
            </a:r>
          </a:p>
        </p:txBody>
      </p:sp>
    </p:spTree>
    <p:extLst>
      <p:ext uri="{BB962C8B-B14F-4D97-AF65-F5344CB8AC3E}">
        <p14:creationId xmlns:p14="http://schemas.microsoft.com/office/powerpoint/2010/main" val="2401864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Conversation</a:t>
            </a:r>
            <a:br>
              <a:rPr lang="nl-NL" dirty="0"/>
            </a:br>
            <a:r>
              <a:rPr lang="nl-NL" dirty="0"/>
              <a:t>Small talk (1)</a:t>
            </a:r>
          </a:p>
        </p:txBody>
      </p:sp>
    </p:spTree>
    <p:extLst>
      <p:ext uri="{BB962C8B-B14F-4D97-AF65-F5344CB8AC3E}">
        <p14:creationId xmlns:p14="http://schemas.microsoft.com/office/powerpoint/2010/main" val="1881170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Meeting </a:t>
            </a:r>
            <a:r>
              <a:rPr lang="nl-NL" sz="6000" dirty="0" err="1"/>
              <a:t>people</a:t>
            </a:r>
            <a:endParaRPr lang="nl-NL" sz="60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880637"/>
              </p:ext>
            </p:extLst>
          </p:nvPr>
        </p:nvGraphicFramePr>
        <p:xfrm>
          <a:off x="2254422" y="1247887"/>
          <a:ext cx="9237362" cy="4890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9502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  <a:gridCol w="4497860">
                  <a:extLst>
                    <a:ext uri="{9D8B030D-6E8A-4147-A177-3AD203B41FA5}">
                      <a16:colId xmlns:a16="http://schemas.microsoft.com/office/drawing/2014/main" val="3751572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Het weer is prachtig, niet?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weather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great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isn’t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376209"/>
                  </a:ext>
                </a:extLst>
              </a:tr>
              <a:tr h="5622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 het is prachtig vandaag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it’s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beautiful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today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21398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Waar kom je vandaan?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Where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are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949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 kom uit Nederland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I’m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Netherlands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Vind je het leuk in Tilburg?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enjoying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Tilburg?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250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 ik heb het naar mijn zin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Yes, I’m having a great time</a:t>
                      </a:r>
                      <a:endParaRPr lang="nl-NL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4609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Wat voor werk doe je?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living?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0864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 werk bij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at a (supermarket/ school/garden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etc.)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as a (shop assistent/ teacher etc.)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7882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427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Workplace</a:t>
            </a:r>
            <a:r>
              <a:rPr lang="nl-NL" sz="6000" dirty="0"/>
              <a:t> </a:t>
            </a:r>
            <a:r>
              <a:rPr lang="nl-NL" sz="6000" dirty="0" err="1"/>
              <a:t>conversations</a:t>
            </a:r>
            <a:endParaRPr lang="nl-NL" sz="60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01735"/>
              </p:ext>
            </p:extLst>
          </p:nvPr>
        </p:nvGraphicFramePr>
        <p:xfrm>
          <a:off x="2254421" y="1247887"/>
          <a:ext cx="9487306" cy="5261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3653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  <a:gridCol w="4743653">
                  <a:extLst>
                    <a:ext uri="{9D8B030D-6E8A-4147-A177-3AD203B41FA5}">
                      <a16:colId xmlns:a16="http://schemas.microsoft.com/office/drawing/2014/main" val="3751572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Welk werk doe je hier?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here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376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Welk werk ga je hier doen?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doing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here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519139"/>
                  </a:ext>
                </a:extLst>
              </a:tr>
              <a:tr h="5622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 ga vakken vullen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I’ll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stocking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shelves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21398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 ben de nieuwe winkelmedewerker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I’m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new shop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</a:t>
                      </a:r>
                      <a:endParaRPr lang="nl-NL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949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Hoe lang werk je hier al?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long have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been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working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here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 werk hier al 5 jaar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have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worked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here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years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now</a:t>
                      </a:r>
                      <a:endParaRPr lang="nl-NL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0591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 welke afdeling werk je?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Which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department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250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 werk op de xxx afdeling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at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accounting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department</a:t>
                      </a:r>
                      <a:endParaRPr lang="nl-NL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0419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Hoeveel mensen werken voor het bedrijf?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many people work at the firm/organization/company?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4609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Het is een goed bedrijf, niet?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It’s a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great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company,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isn’t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0864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2933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Making excuses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013994"/>
              </p:ext>
            </p:extLst>
          </p:nvPr>
        </p:nvGraphicFramePr>
        <p:xfrm>
          <a:off x="2254422" y="1247887"/>
          <a:ext cx="9410356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5232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  <a:gridCol w="5165124">
                  <a:extLst>
                    <a:ext uri="{9D8B030D-6E8A-4147-A177-3AD203B41FA5}">
                      <a16:colId xmlns:a16="http://schemas.microsoft.com/office/drawing/2014/main" val="3751572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Sorry, ik kan u niet verder helpen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I’m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sorry, I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can’t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help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376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Excuseer, ik moet nu gaan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Please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excuse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me, I have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go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now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519139"/>
                  </a:ext>
                </a:extLst>
              </a:tr>
              <a:tr h="5622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Vergeef me, ik wist niet dat u ook hier werkt.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your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pardon, 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didn’t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know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here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too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21398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Mijn excuses voor het gedrag van mijn collega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apologise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colleague’s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behaviour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94981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Sorry, ik moet onze afspraak afzeggen.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I’m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sorry,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I’ll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have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cancel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our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appointment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4548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776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Planning a new meeting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206180"/>
              </p:ext>
            </p:extLst>
          </p:nvPr>
        </p:nvGraphicFramePr>
        <p:xfrm>
          <a:off x="2254422" y="1247887"/>
          <a:ext cx="806347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1735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  <a:gridCol w="4031735">
                  <a:extLst>
                    <a:ext uri="{9D8B030D-6E8A-4147-A177-3AD203B41FA5}">
                      <a16:colId xmlns:a16="http://schemas.microsoft.com/office/drawing/2014/main" val="3751572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Zullen we volgende week afspreken om hierover te praten?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Shall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we meet up next week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talk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about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this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 het goed als we het hier een andere keer over hebben?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alright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we talk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about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this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another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time?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250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 je volgende week beschikbaar om hierop door te gaan?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 you free next week to continue this conversation?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4609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040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Ending</a:t>
            </a:r>
            <a:r>
              <a:rPr lang="nl-NL" sz="6000" dirty="0"/>
              <a:t> a meeting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865122"/>
              </p:ext>
            </p:extLst>
          </p:nvPr>
        </p:nvGraphicFramePr>
        <p:xfrm>
          <a:off x="2254422" y="1247887"/>
          <a:ext cx="8063470" cy="220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1735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  <a:gridCol w="4031735">
                  <a:extLst>
                    <a:ext uri="{9D8B030D-6E8A-4147-A177-3AD203B41FA5}">
                      <a16:colId xmlns:a16="http://schemas.microsoft.com/office/drawing/2014/main" val="3751572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Bedankt voor uw hulp. Dag!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Thanks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your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help. Bye!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 spreek ik u volgende week weer. Dag!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I’ll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speak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next week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then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Goodbye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250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Fijn u weer gesproken te hebben. Dag!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Nice to speak to you again. Goodbye!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4609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783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Invitations</a:t>
            </a:r>
            <a:endParaRPr lang="nl-NL" sz="60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679062"/>
              </p:ext>
            </p:extLst>
          </p:nvPr>
        </p:nvGraphicFramePr>
        <p:xfrm>
          <a:off x="2254422" y="1247887"/>
          <a:ext cx="9237362" cy="2573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8681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  <a:gridCol w="4618681">
                  <a:extLst>
                    <a:ext uri="{9D8B030D-6E8A-4147-A177-3AD203B41FA5}">
                      <a16:colId xmlns:a16="http://schemas.microsoft.com/office/drawing/2014/main" val="3751572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 je vrijdag beschikbaar?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free on Friday?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376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Zou je het leuk vinden om bij me te komen eten?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Would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like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house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dinner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21398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Heb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zin om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een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biertje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doen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fancy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going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pint?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949817"/>
                  </a:ext>
                </a:extLst>
              </a:tr>
              <a:tr h="4601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Heb je zin om uit eten te gaan?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 you up for dinner?</a:t>
                      </a: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193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Accepting</a:t>
            </a:r>
            <a:r>
              <a:rPr lang="nl-NL" sz="6000" dirty="0"/>
              <a:t>/</a:t>
            </a:r>
            <a:r>
              <a:rPr lang="nl-NL" sz="6000" dirty="0" err="1"/>
              <a:t>declining</a:t>
            </a:r>
            <a:r>
              <a:rPr lang="nl-NL" sz="6000" dirty="0"/>
              <a:t> </a:t>
            </a:r>
            <a:r>
              <a:rPr lang="nl-NL" sz="6000" dirty="0" err="1"/>
              <a:t>Invitations</a:t>
            </a:r>
            <a:endParaRPr lang="nl-NL" sz="60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798855"/>
              </p:ext>
            </p:extLst>
          </p:nvPr>
        </p:nvGraphicFramePr>
        <p:xfrm>
          <a:off x="2254422" y="1247887"/>
          <a:ext cx="9237362" cy="366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8681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  <a:gridCol w="4618681">
                  <a:extLst>
                    <a:ext uri="{9D8B030D-6E8A-4147-A177-3AD203B41FA5}">
                      <a16:colId xmlns:a16="http://schemas.microsoft.com/office/drawing/2014/main" val="3751572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Ja, ik zou dolgraag een biertje willen!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Yes,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I’d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love a pint!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376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Klinkt goed!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Sounds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great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21398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graag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Yes, I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would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love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would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lovely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949817"/>
                  </a:ext>
                </a:extLst>
              </a:tr>
              <a:tr h="4601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 zou wel willen, maar ik heb al met een vriend afgesproken.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I’d like to, but I’m meeting a friend.</a:t>
                      </a: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 zou ik leuk vinden, maar ik heb een druk weekend voor de boeg.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I’d love to but I’m really busy this weekend.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250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047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Language </a:t>
            </a:r>
            <a:r>
              <a:rPr lang="nl-NL" dirty="0" err="1"/>
              <a:t>practice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3176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A bit of </a:t>
            </a:r>
            <a:r>
              <a:rPr lang="nl-NL" dirty="0" err="1"/>
              <a:t>grammar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2878254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 err="1"/>
              <a:t>Who</a:t>
            </a:r>
            <a:r>
              <a:rPr lang="nl-NL" sz="2400" dirty="0"/>
              <a:t> </a:t>
            </a:r>
            <a:r>
              <a:rPr lang="nl-NL" sz="2400" dirty="0" err="1"/>
              <a:t>will</a:t>
            </a:r>
            <a:r>
              <a:rPr lang="nl-NL" sz="2400" dirty="0"/>
              <a:t> </a:t>
            </a:r>
            <a:r>
              <a:rPr lang="nl-NL" sz="2400" dirty="0" err="1"/>
              <a:t>be</a:t>
            </a:r>
            <a:r>
              <a:rPr lang="nl-NL" sz="2400" dirty="0"/>
              <a:t> </a:t>
            </a:r>
            <a:r>
              <a:rPr lang="nl-NL" sz="2400" dirty="0" err="1"/>
              <a:t>working</a:t>
            </a:r>
            <a:r>
              <a:rPr lang="nl-NL" sz="2400" dirty="0"/>
              <a:t> </a:t>
            </a:r>
            <a:r>
              <a:rPr lang="nl-NL" sz="2400" dirty="0" err="1"/>
              <a:t>together</a:t>
            </a:r>
            <a:r>
              <a:rPr lang="nl-NL" sz="2400" dirty="0"/>
              <a:t>?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 err="1"/>
              <a:t>Create</a:t>
            </a:r>
            <a:r>
              <a:rPr lang="nl-NL" sz="2400" dirty="0"/>
              <a:t> a meeting in </a:t>
            </a:r>
            <a:r>
              <a:rPr lang="nl-NL" sz="2400" dirty="0" err="1"/>
              <a:t>the</a:t>
            </a:r>
            <a:r>
              <a:rPr lang="nl-NL" sz="2400" dirty="0"/>
              <a:t> Teams agenda </a:t>
            </a:r>
            <a:r>
              <a:rPr lang="nl-NL" sz="2400" dirty="0" err="1"/>
              <a:t>with</a:t>
            </a:r>
            <a:r>
              <a:rPr lang="nl-NL" sz="2400" dirty="0"/>
              <a:t> </a:t>
            </a:r>
            <a:r>
              <a:rPr lang="nl-NL" sz="2400" dirty="0" err="1"/>
              <a:t>your</a:t>
            </a:r>
            <a:r>
              <a:rPr lang="nl-NL" sz="2400" dirty="0"/>
              <a:t> partner </a:t>
            </a:r>
            <a:r>
              <a:rPr lang="nl-NL" sz="2400" dirty="0" err="1"/>
              <a:t>and</a:t>
            </a:r>
            <a:r>
              <a:rPr lang="nl-NL" sz="2400" dirty="0"/>
              <a:t> me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 err="1"/>
              <a:t>Practice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record </a:t>
            </a:r>
            <a:r>
              <a:rPr lang="nl-NL" sz="2400" dirty="0" err="1"/>
              <a:t>your</a:t>
            </a:r>
            <a:r>
              <a:rPr lang="nl-NL" sz="2400" dirty="0"/>
              <a:t> </a:t>
            </a:r>
            <a:r>
              <a:rPr lang="nl-NL" sz="2400" dirty="0" err="1"/>
              <a:t>conversation</a:t>
            </a:r>
            <a:r>
              <a:rPr lang="nl-NL" sz="2400" dirty="0"/>
              <a:t> – </a:t>
            </a:r>
            <a:r>
              <a:rPr lang="nl-NL" sz="2400" dirty="0" err="1"/>
              <a:t>using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speech card on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following</a:t>
            </a:r>
            <a:r>
              <a:rPr lang="nl-NL" sz="2400" dirty="0"/>
              <a:t> slide</a:t>
            </a:r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Teams</a:t>
            </a:r>
          </a:p>
        </p:txBody>
      </p:sp>
    </p:spTree>
    <p:extLst>
      <p:ext uri="{BB962C8B-B14F-4D97-AF65-F5344CB8AC3E}">
        <p14:creationId xmlns:p14="http://schemas.microsoft.com/office/powerpoint/2010/main" val="3155026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Meeting </a:t>
            </a:r>
            <a:r>
              <a:rPr lang="nl-NL" sz="6000" dirty="0" err="1"/>
              <a:t>people</a:t>
            </a:r>
            <a:endParaRPr lang="nl-NL" sz="60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299670"/>
              </p:ext>
            </p:extLst>
          </p:nvPr>
        </p:nvGraphicFramePr>
        <p:xfrm>
          <a:off x="2254422" y="1247887"/>
          <a:ext cx="9237362" cy="469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9502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  <a:gridCol w="4497860">
                  <a:extLst>
                    <a:ext uri="{9D8B030D-6E8A-4147-A177-3AD203B41FA5}">
                      <a16:colId xmlns:a16="http://schemas.microsoft.com/office/drawing/2014/main" val="3751572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Goedemorgen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Goedemorgen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376209"/>
                  </a:ext>
                </a:extLst>
              </a:tr>
              <a:tr h="562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Het weer is prachtig, niet?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 het is prachtig vandaag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21398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Waar kom je vandaan?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 kom uit Frankrijk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949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Heb je het naar je zin in Nederland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 ik heb het enorm naar mijn zin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Wat voor werk doe je?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 werk in een supermarkt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250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Hoe lang werk je er al?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</a:t>
                      </a:r>
                      <a:r>
                        <a:rPr lang="en-US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werk</a:t>
                      </a:r>
                      <a:r>
                        <a:rPr lang="en-US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hier</a:t>
                      </a:r>
                      <a:r>
                        <a:rPr lang="en-US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 2 </a:t>
                      </a:r>
                      <a:r>
                        <a:rPr lang="en-US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jaar</a:t>
                      </a:r>
                      <a:endParaRPr lang="nl-NL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4609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 welke afdeling werk je?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Vakken vullen (stock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shelves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0864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Zin om een biertje te doen?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Nu? Ik moet nu gaan werken.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788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Heb je vrijdag tijd?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Nee, helaas. Ik heb het erg druk dit weekend.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9687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1008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2400" dirty="0"/>
              <a:t>Q&amp;A </a:t>
            </a:r>
            <a:r>
              <a:rPr lang="nl-NL" sz="2400" dirty="0" err="1"/>
              <a:t>with</a:t>
            </a:r>
            <a:r>
              <a:rPr lang="nl-NL" sz="2400" dirty="0"/>
              <a:t> </a:t>
            </a:r>
            <a:r>
              <a:rPr lang="nl-NL" sz="2400" dirty="0" err="1"/>
              <a:t>your</a:t>
            </a:r>
            <a:r>
              <a:rPr lang="nl-NL" sz="2400" dirty="0"/>
              <a:t> </a:t>
            </a:r>
            <a:r>
              <a:rPr lang="nl-NL" sz="2400" dirty="0" err="1"/>
              <a:t>conversation</a:t>
            </a:r>
            <a:r>
              <a:rPr lang="nl-NL" sz="2400" dirty="0"/>
              <a:t> partner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Vraag wat zijn/haar hobby’s/sport zijn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Vraag waar en wanneer hij/zij de hobby’s/sport doet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Vraag waarom hij/zij hiervoor heeft gekozen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Vraag hoe lang hij/zij de hobby/sport al doet.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Vraag om een leuke anekdote over de hobby/sport.</a:t>
            </a: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Conversation</a:t>
            </a:r>
            <a:r>
              <a:rPr lang="nl-NL" sz="6000" dirty="0"/>
              <a:t> </a:t>
            </a:r>
            <a:r>
              <a:rPr lang="nl-NL" sz="6000" dirty="0" err="1"/>
              <a:t>about</a:t>
            </a:r>
            <a:r>
              <a:rPr lang="nl-NL" sz="6000" dirty="0"/>
              <a:t> </a:t>
            </a:r>
            <a:r>
              <a:rPr lang="nl-NL" sz="6000" dirty="0" err="1"/>
              <a:t>hobbies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4051666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Lidwoorden</a:t>
            </a:r>
          </a:p>
        </p:txBody>
      </p:sp>
    </p:spTree>
    <p:extLst>
      <p:ext uri="{BB962C8B-B14F-4D97-AF65-F5344CB8AC3E}">
        <p14:creationId xmlns:p14="http://schemas.microsoft.com/office/powerpoint/2010/main" val="448221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806032" cy="4068392"/>
          </a:xfrm>
        </p:spPr>
        <p:txBody>
          <a:bodyPr>
            <a:noAutofit/>
          </a:bodyPr>
          <a:lstStyle/>
          <a:p>
            <a:r>
              <a:rPr lang="nl-NL" sz="2400" dirty="0"/>
              <a:t>De / het = 	</a:t>
            </a:r>
            <a:r>
              <a:rPr lang="nl-NL" sz="2400" dirty="0" err="1"/>
              <a:t>the</a:t>
            </a:r>
            <a:endParaRPr lang="nl-NL" sz="2400" dirty="0"/>
          </a:p>
          <a:p>
            <a:r>
              <a:rPr lang="nl-NL" sz="2400" dirty="0"/>
              <a:t>Een = 		a / </a:t>
            </a:r>
            <a:r>
              <a:rPr lang="nl-NL" sz="2400" dirty="0" err="1"/>
              <a:t>an</a:t>
            </a:r>
            <a:endParaRPr lang="nl-NL" sz="2400" b="1" dirty="0"/>
          </a:p>
          <a:p>
            <a:r>
              <a:rPr lang="nl-NL" sz="2400" dirty="0" err="1"/>
              <a:t>an</a:t>
            </a:r>
            <a:r>
              <a:rPr lang="nl-NL" sz="2400" dirty="0"/>
              <a:t>	vóór woorden die beginnen met een klinker</a:t>
            </a:r>
            <a:r>
              <a:rPr lang="nl-NL" sz="2400" b="1" dirty="0"/>
              <a:t>klank</a:t>
            </a:r>
            <a:r>
              <a:rPr lang="nl-NL" sz="2400" dirty="0"/>
              <a:t> (a, e, i, o, u)</a:t>
            </a:r>
          </a:p>
          <a:p>
            <a:r>
              <a:rPr lang="nl-NL" sz="2400" dirty="0"/>
              <a:t>		Bijv. 	</a:t>
            </a:r>
            <a:r>
              <a:rPr lang="nl-NL" sz="2400" dirty="0" err="1"/>
              <a:t>an</a:t>
            </a:r>
            <a:r>
              <a:rPr lang="nl-NL" sz="2400" dirty="0"/>
              <a:t> </a:t>
            </a:r>
            <a:r>
              <a:rPr lang="nl-NL" sz="2400" dirty="0" err="1"/>
              <a:t>apple</a:t>
            </a:r>
            <a:endParaRPr lang="nl-NL" sz="2400" dirty="0"/>
          </a:p>
          <a:p>
            <a:r>
              <a:rPr lang="nl-NL" sz="2400" dirty="0"/>
              <a:t>			</a:t>
            </a:r>
            <a:r>
              <a:rPr lang="nl-NL" sz="2400" dirty="0" err="1"/>
              <a:t>an</a:t>
            </a:r>
            <a:r>
              <a:rPr lang="nl-NL" sz="2400" dirty="0"/>
              <a:t> </a:t>
            </a:r>
            <a:r>
              <a:rPr lang="nl-NL" sz="2400" dirty="0" err="1"/>
              <a:t>uncle</a:t>
            </a:r>
            <a:endParaRPr lang="nl-NL" sz="2400" dirty="0"/>
          </a:p>
          <a:p>
            <a:r>
              <a:rPr lang="nl-NL" sz="2400" dirty="0"/>
              <a:t>			</a:t>
            </a:r>
            <a:r>
              <a:rPr lang="nl-NL" sz="2400" dirty="0" err="1"/>
              <a:t>an</a:t>
            </a:r>
            <a:r>
              <a:rPr lang="nl-NL" sz="2400" dirty="0"/>
              <a:t> </a:t>
            </a:r>
            <a:r>
              <a:rPr lang="nl-NL" sz="2400" dirty="0" err="1"/>
              <a:t>hour</a:t>
            </a:r>
            <a:endParaRPr lang="nl-NL" sz="2400" dirty="0"/>
          </a:p>
          <a:p>
            <a:r>
              <a:rPr lang="nl-NL" sz="2400" dirty="0"/>
              <a:t>a	vóór woorden die beginnen met een medeklinker</a:t>
            </a:r>
            <a:r>
              <a:rPr lang="nl-NL" sz="2400" b="1" dirty="0"/>
              <a:t>klank</a:t>
            </a:r>
          </a:p>
          <a:p>
            <a:r>
              <a:rPr lang="nl-NL" sz="2400" dirty="0"/>
              <a:t>		Bijv.. 	a letter</a:t>
            </a:r>
          </a:p>
          <a:p>
            <a:r>
              <a:rPr lang="nl-NL" sz="2400" dirty="0"/>
              <a:t>			a dog</a:t>
            </a:r>
          </a:p>
          <a:p>
            <a:r>
              <a:rPr lang="nl-NL" sz="2400" dirty="0"/>
              <a:t>			a </a:t>
            </a:r>
            <a:r>
              <a:rPr lang="nl-NL" sz="2400" dirty="0" err="1"/>
              <a:t>university</a:t>
            </a:r>
            <a:endParaRPr lang="nl-NL" sz="24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Lidwoorden</a:t>
            </a:r>
          </a:p>
        </p:txBody>
      </p:sp>
    </p:spTree>
    <p:extLst>
      <p:ext uri="{BB962C8B-B14F-4D97-AF65-F5344CB8AC3E}">
        <p14:creationId xmlns:p14="http://schemas.microsoft.com/office/powerpoint/2010/main" val="3879556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4068392"/>
          </a:xfrm>
        </p:spPr>
        <p:txBody>
          <a:bodyPr>
            <a:noAutofit/>
          </a:bodyPr>
          <a:lstStyle/>
          <a:p>
            <a:r>
              <a:rPr lang="nl-NL" sz="2400" dirty="0"/>
              <a:t>The gebruik je als er maar één van 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Amsterdam is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capital</a:t>
            </a:r>
            <a:r>
              <a:rPr lang="nl-NL" sz="2400" dirty="0"/>
              <a:t> of The Netherlands.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He is </a:t>
            </a:r>
            <a:r>
              <a:rPr lang="nl-NL" sz="2400" dirty="0" err="1"/>
              <a:t>an</a:t>
            </a:r>
            <a:r>
              <a:rPr lang="nl-NL" sz="2400" dirty="0"/>
              <a:t> employee, 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she</a:t>
            </a:r>
            <a:r>
              <a:rPr lang="nl-NL" sz="2400" dirty="0"/>
              <a:t> is </a:t>
            </a:r>
            <a:r>
              <a:rPr lang="nl-NL" sz="2400" dirty="0" err="1"/>
              <a:t>the</a:t>
            </a:r>
            <a:r>
              <a:rPr lang="nl-NL" sz="2400" dirty="0"/>
              <a:t> boss.</a:t>
            </a:r>
          </a:p>
          <a:p>
            <a:endParaRPr lang="nl-NL" sz="2400" dirty="0"/>
          </a:p>
          <a:p>
            <a:r>
              <a:rPr lang="nl-NL" sz="2400" dirty="0"/>
              <a:t>Voor de naam van een beroep, nationaliteit of geloof gebruik je a/</a:t>
            </a:r>
            <a:r>
              <a:rPr lang="nl-NL" sz="2400" dirty="0" err="1"/>
              <a:t>an</a:t>
            </a:r>
            <a:r>
              <a:rPr lang="nl-NL" sz="24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She</a:t>
            </a:r>
            <a:r>
              <a:rPr lang="nl-NL" sz="2400" dirty="0"/>
              <a:t> is </a:t>
            </a:r>
            <a:r>
              <a:rPr lang="nl-NL" sz="2400" b="1" dirty="0"/>
              <a:t>a</a:t>
            </a:r>
            <a:r>
              <a:rPr lang="nl-NL" sz="2400" dirty="0"/>
              <a:t> doctor.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My teacher is </a:t>
            </a:r>
            <a:r>
              <a:rPr lang="nl-NL" sz="2400" b="1" dirty="0" err="1"/>
              <a:t>an</a:t>
            </a:r>
            <a:r>
              <a:rPr lang="nl-NL" sz="2400" dirty="0"/>
              <a:t> </a:t>
            </a:r>
            <a:r>
              <a:rPr lang="nl-NL" sz="2400" dirty="0" err="1"/>
              <a:t>Albanian</a:t>
            </a:r>
            <a:r>
              <a:rPr lang="nl-NL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My </a:t>
            </a:r>
            <a:r>
              <a:rPr lang="nl-NL" sz="2400" dirty="0" err="1"/>
              <a:t>neighbour</a:t>
            </a:r>
            <a:r>
              <a:rPr lang="nl-NL" sz="2400" dirty="0"/>
              <a:t> is </a:t>
            </a:r>
            <a:r>
              <a:rPr lang="nl-NL" sz="2400" b="1" dirty="0"/>
              <a:t>a</a:t>
            </a:r>
            <a:r>
              <a:rPr lang="nl-NL" sz="2400" dirty="0"/>
              <a:t> </a:t>
            </a:r>
            <a:r>
              <a:rPr lang="nl-NL" sz="2400" dirty="0" err="1"/>
              <a:t>Catholic</a:t>
            </a:r>
            <a:r>
              <a:rPr lang="nl-NL" sz="2400" dirty="0"/>
              <a:t>.</a:t>
            </a:r>
          </a:p>
          <a:p>
            <a:endParaRPr lang="nl-NL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Lidwoorden – wanneer </a:t>
            </a:r>
            <a:r>
              <a:rPr lang="nl-NL" sz="6000" dirty="0" err="1"/>
              <a:t>the</a:t>
            </a:r>
            <a:r>
              <a:rPr lang="nl-NL" sz="6000" dirty="0"/>
              <a:t> / a, </a:t>
            </a:r>
            <a:r>
              <a:rPr lang="nl-NL" sz="6000" dirty="0" err="1"/>
              <a:t>an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2518707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4068392"/>
          </a:xfrm>
        </p:spPr>
        <p:txBody>
          <a:bodyPr>
            <a:noAutofit/>
          </a:bodyPr>
          <a:lstStyle/>
          <a:p>
            <a:r>
              <a:rPr lang="nl-NL" dirty="0"/>
              <a:t>Bij instellingen zoals een ziekenhuis, school, kerk,  gevangenis en universiteit gebruik je geen '</a:t>
            </a:r>
            <a:r>
              <a:rPr lang="nl-NL" dirty="0" err="1"/>
              <a:t>the</a:t>
            </a:r>
            <a:r>
              <a:rPr lang="nl-NL" dirty="0"/>
              <a:t>' als je denkt aan het </a:t>
            </a:r>
            <a:r>
              <a:rPr lang="nl-NL" b="1" dirty="0"/>
              <a:t>gebruik </a:t>
            </a:r>
            <a:r>
              <a:rPr lang="nl-NL" dirty="0"/>
              <a:t>van de gebouwen, en niet aan de gebouwen zelf: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We go </a:t>
            </a:r>
            <a:r>
              <a:rPr lang="nl-NL" b="1" dirty="0" err="1"/>
              <a:t>to</a:t>
            </a:r>
            <a:r>
              <a:rPr lang="nl-NL" b="1" dirty="0"/>
              <a:t> </a:t>
            </a:r>
            <a:r>
              <a:rPr lang="nl-NL" b="1" dirty="0" err="1"/>
              <a:t>church</a:t>
            </a:r>
            <a:r>
              <a:rPr lang="nl-NL" b="1" dirty="0"/>
              <a:t> </a:t>
            </a:r>
            <a:r>
              <a:rPr lang="nl-NL" dirty="0" err="1"/>
              <a:t>every</a:t>
            </a:r>
            <a:r>
              <a:rPr lang="nl-NL" dirty="0"/>
              <a:t> week.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Do </a:t>
            </a:r>
            <a:r>
              <a:rPr lang="nl-NL" dirty="0" err="1"/>
              <a:t>you</a:t>
            </a:r>
            <a:r>
              <a:rPr lang="nl-NL" dirty="0"/>
              <a:t> go </a:t>
            </a:r>
            <a:r>
              <a:rPr lang="nl-NL" b="1" dirty="0" err="1"/>
              <a:t>to</a:t>
            </a:r>
            <a:r>
              <a:rPr lang="nl-NL" b="1" dirty="0"/>
              <a:t> school</a:t>
            </a:r>
            <a:r>
              <a:rPr lang="nl-NL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He is </a:t>
            </a:r>
            <a:r>
              <a:rPr lang="nl-NL" b="1" dirty="0"/>
              <a:t>in </a:t>
            </a:r>
            <a:r>
              <a:rPr lang="nl-NL" b="1" dirty="0" err="1"/>
              <a:t>hospital</a:t>
            </a:r>
            <a:r>
              <a:rPr lang="nl-NL" b="1" dirty="0"/>
              <a:t> </a:t>
            </a:r>
            <a:r>
              <a:rPr lang="nl-NL" dirty="0" err="1"/>
              <a:t>now</a:t>
            </a:r>
            <a:r>
              <a:rPr lang="nl-NL" dirty="0"/>
              <a:t>. </a:t>
            </a:r>
            <a:br>
              <a:rPr lang="nl-NL" dirty="0"/>
            </a:br>
            <a:r>
              <a:rPr lang="nl-NL" dirty="0"/>
              <a:t>(Amerikaans-Engels: He is </a:t>
            </a:r>
            <a:r>
              <a:rPr lang="nl-NL" b="1" dirty="0"/>
              <a:t>in </a:t>
            </a:r>
            <a:r>
              <a:rPr lang="nl-NL" b="1" dirty="0" err="1"/>
              <a:t>the</a:t>
            </a:r>
            <a:r>
              <a:rPr lang="nl-NL" b="1" dirty="0"/>
              <a:t> </a:t>
            </a:r>
            <a:r>
              <a:rPr lang="nl-NL" b="1" dirty="0" err="1"/>
              <a:t>hospital</a:t>
            </a:r>
            <a:r>
              <a:rPr lang="nl-NL" dirty="0"/>
              <a:t> </a:t>
            </a:r>
            <a:r>
              <a:rPr lang="nl-NL" dirty="0" err="1"/>
              <a:t>now</a:t>
            </a:r>
            <a:r>
              <a:rPr lang="nl-NL" dirty="0"/>
              <a:t>.)</a:t>
            </a:r>
          </a:p>
          <a:p>
            <a:endParaRPr lang="nl-NL" sz="800" dirty="0"/>
          </a:p>
          <a:p>
            <a:r>
              <a:rPr lang="nl-NL" dirty="0"/>
              <a:t>Je gebruikt wel "</a:t>
            </a:r>
            <a:r>
              <a:rPr lang="nl-NL" dirty="0" err="1"/>
              <a:t>the</a:t>
            </a:r>
            <a:r>
              <a:rPr lang="nl-NL" dirty="0"/>
              <a:t>" als je echt het gebouw bedoelt: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You</a:t>
            </a:r>
            <a:r>
              <a:rPr lang="nl-NL" dirty="0"/>
              <a:t> have </a:t>
            </a:r>
            <a:r>
              <a:rPr lang="nl-NL" dirty="0" err="1"/>
              <a:t>to</a:t>
            </a:r>
            <a:r>
              <a:rPr lang="nl-NL" dirty="0"/>
              <a:t> go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b="1" dirty="0" err="1"/>
              <a:t>the</a:t>
            </a:r>
            <a:r>
              <a:rPr lang="nl-NL" b="1" dirty="0"/>
              <a:t> </a:t>
            </a:r>
            <a:r>
              <a:rPr lang="nl-NL" b="1" dirty="0" err="1"/>
              <a:t>church</a:t>
            </a:r>
            <a:r>
              <a:rPr lang="nl-NL" b="1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flu</a:t>
            </a:r>
            <a:r>
              <a:rPr lang="nl-NL" dirty="0"/>
              <a:t> </a:t>
            </a:r>
            <a:r>
              <a:rPr lang="nl-NL" dirty="0" err="1"/>
              <a:t>vaccination</a:t>
            </a:r>
            <a:r>
              <a:rPr lang="nl-NL" dirty="0"/>
              <a:t>.</a:t>
            </a:r>
          </a:p>
          <a:p>
            <a:endParaRPr lang="nl-NL" sz="800" dirty="0"/>
          </a:p>
          <a:p>
            <a:r>
              <a:rPr lang="nl-NL" dirty="0"/>
              <a:t>Ook bij straatnamen wordt het lidwoord meestal weggelaten: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live </a:t>
            </a:r>
            <a:r>
              <a:rPr lang="nl-NL" b="1" dirty="0"/>
              <a:t>on Royal Street</a:t>
            </a:r>
            <a:r>
              <a:rPr lang="nl-NL" dirty="0"/>
              <a:t> </a:t>
            </a:r>
            <a:r>
              <a:rPr lang="nl-NL" dirty="0" err="1"/>
              <a:t>number</a:t>
            </a:r>
            <a:r>
              <a:rPr lang="nl-NL" dirty="0"/>
              <a:t> 12.</a:t>
            </a:r>
          </a:p>
          <a:p>
            <a:endParaRPr lang="nl-NL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Lidwoorden – wanneer </a:t>
            </a:r>
            <a:r>
              <a:rPr lang="nl-NL" sz="6000" dirty="0" err="1"/>
              <a:t>the</a:t>
            </a:r>
            <a:r>
              <a:rPr lang="nl-NL" sz="6000" dirty="0"/>
              <a:t> / a, </a:t>
            </a:r>
            <a:r>
              <a:rPr lang="nl-NL" sz="6000" dirty="0" err="1"/>
              <a:t>an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2051528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2728690"/>
          </a:xfrm>
        </p:spPr>
        <p:txBody>
          <a:bodyPr>
            <a:noAutofit/>
          </a:bodyPr>
          <a:lstStyle/>
          <a:p>
            <a:r>
              <a:rPr lang="nl-NL" sz="3200" dirty="0"/>
              <a:t>Annie is …. </a:t>
            </a:r>
            <a:r>
              <a:rPr lang="nl-NL" sz="3200" dirty="0" err="1"/>
              <a:t>aunt</a:t>
            </a:r>
            <a:r>
              <a:rPr lang="nl-NL" sz="3200" dirty="0"/>
              <a:t> of mine.</a:t>
            </a:r>
          </a:p>
          <a:p>
            <a:r>
              <a:rPr lang="nl-NL" sz="3200" dirty="0" err="1"/>
              <a:t>She</a:t>
            </a:r>
            <a:r>
              <a:rPr lang="nl-NL" sz="3200" dirty="0"/>
              <a:t> went </a:t>
            </a:r>
            <a:r>
              <a:rPr lang="nl-NL" sz="3200" dirty="0" err="1"/>
              <a:t>to</a:t>
            </a:r>
            <a:r>
              <a:rPr lang="nl-NL" sz="3200" dirty="0"/>
              <a:t> …. </a:t>
            </a:r>
            <a:r>
              <a:rPr lang="nl-NL" sz="3200" dirty="0" err="1"/>
              <a:t>university</a:t>
            </a:r>
            <a:r>
              <a:rPr lang="nl-NL" sz="3200" dirty="0"/>
              <a:t> in </a:t>
            </a:r>
            <a:r>
              <a:rPr lang="nl-NL" sz="3200" dirty="0" err="1"/>
              <a:t>the</a:t>
            </a:r>
            <a:r>
              <a:rPr lang="nl-NL" sz="3200" dirty="0"/>
              <a:t> </a:t>
            </a:r>
            <a:r>
              <a:rPr lang="nl-NL" sz="3200" dirty="0" err="1"/>
              <a:t>north</a:t>
            </a:r>
            <a:r>
              <a:rPr lang="nl-NL" sz="3200" dirty="0"/>
              <a:t> of </a:t>
            </a:r>
            <a:r>
              <a:rPr lang="nl-NL" sz="3200" dirty="0" err="1"/>
              <a:t>the</a:t>
            </a:r>
            <a:r>
              <a:rPr lang="nl-NL" sz="3200" dirty="0"/>
              <a:t> country.</a:t>
            </a:r>
          </a:p>
          <a:p>
            <a:r>
              <a:rPr lang="nl-NL" sz="3200" dirty="0"/>
              <a:t>Ben is …. </a:t>
            </a:r>
            <a:r>
              <a:rPr lang="nl-NL" sz="3200" dirty="0" err="1"/>
              <a:t>uncle</a:t>
            </a:r>
            <a:r>
              <a:rPr lang="nl-NL" sz="3200" dirty="0"/>
              <a:t> </a:t>
            </a:r>
            <a:r>
              <a:rPr lang="nl-NL" sz="3200" dirty="0" err="1"/>
              <a:t>my</a:t>
            </a:r>
            <a:r>
              <a:rPr lang="nl-NL" sz="3200" dirty="0"/>
              <a:t> </a:t>
            </a:r>
            <a:r>
              <a:rPr lang="nl-NL" sz="3200" dirty="0" err="1"/>
              <a:t>aunt</a:t>
            </a:r>
            <a:r>
              <a:rPr lang="nl-NL" sz="3200" dirty="0"/>
              <a:t> Annie is </a:t>
            </a:r>
            <a:r>
              <a:rPr lang="nl-NL" sz="3200" dirty="0" err="1"/>
              <a:t>married</a:t>
            </a:r>
            <a:r>
              <a:rPr lang="nl-NL" sz="3200" dirty="0"/>
              <a:t> </a:t>
            </a:r>
            <a:r>
              <a:rPr lang="nl-NL" sz="3200" dirty="0" err="1"/>
              <a:t>to</a:t>
            </a:r>
            <a:r>
              <a:rPr lang="nl-NL" sz="3200" dirty="0"/>
              <a:t>.</a:t>
            </a:r>
          </a:p>
          <a:p>
            <a:r>
              <a:rPr lang="nl-NL" sz="3200" dirty="0"/>
              <a:t>The wedding </a:t>
            </a:r>
            <a:r>
              <a:rPr lang="nl-NL" sz="3200" dirty="0" err="1"/>
              <a:t>ceremony</a:t>
            </a:r>
            <a:r>
              <a:rPr lang="nl-NL" sz="3200" dirty="0"/>
              <a:t> </a:t>
            </a:r>
            <a:r>
              <a:rPr lang="nl-NL" sz="3200" dirty="0" err="1"/>
              <a:t>took</a:t>
            </a:r>
            <a:r>
              <a:rPr lang="nl-NL" sz="3200" dirty="0"/>
              <a:t> … </a:t>
            </a:r>
            <a:r>
              <a:rPr lang="nl-NL" sz="3200" dirty="0" err="1"/>
              <a:t>hour</a:t>
            </a:r>
            <a:r>
              <a:rPr lang="nl-NL" sz="3200" dirty="0"/>
              <a:t>.</a:t>
            </a:r>
          </a:p>
          <a:p>
            <a:r>
              <a:rPr lang="nl-NL" sz="3200" dirty="0"/>
              <a:t>We </a:t>
            </a:r>
            <a:r>
              <a:rPr lang="nl-NL" sz="3200" dirty="0" err="1"/>
              <a:t>all</a:t>
            </a:r>
            <a:r>
              <a:rPr lang="nl-NL" sz="3200" dirty="0"/>
              <a:t> went </a:t>
            </a:r>
            <a:r>
              <a:rPr lang="nl-NL" sz="3200" dirty="0" err="1"/>
              <a:t>to</a:t>
            </a:r>
            <a:r>
              <a:rPr lang="nl-NL" sz="3200" dirty="0"/>
              <a:t> …. </a:t>
            </a:r>
            <a:r>
              <a:rPr lang="nl-NL" sz="3200" dirty="0" err="1"/>
              <a:t>church</a:t>
            </a:r>
            <a:r>
              <a:rPr lang="nl-NL" sz="3200" dirty="0"/>
              <a:t> </a:t>
            </a:r>
            <a:r>
              <a:rPr lang="nl-NL" sz="3200" dirty="0" err="1"/>
              <a:t>with</a:t>
            </a:r>
            <a:r>
              <a:rPr lang="nl-NL" sz="3200" dirty="0"/>
              <a:t> </a:t>
            </a:r>
            <a:r>
              <a:rPr lang="nl-NL" sz="3200" dirty="0" err="1"/>
              <a:t>the</a:t>
            </a:r>
            <a:r>
              <a:rPr lang="nl-NL" sz="3200" dirty="0"/>
              <a:t> </a:t>
            </a:r>
            <a:r>
              <a:rPr lang="nl-NL" sz="3200" dirty="0" err="1"/>
              <a:t>beautiful</a:t>
            </a:r>
            <a:r>
              <a:rPr lang="nl-NL" sz="3200" dirty="0"/>
              <a:t> </a:t>
            </a:r>
            <a:r>
              <a:rPr lang="nl-NL" sz="3200" dirty="0" err="1"/>
              <a:t>altar</a:t>
            </a:r>
            <a:r>
              <a:rPr lang="nl-NL" sz="3200" dirty="0"/>
              <a:t>.</a:t>
            </a:r>
          </a:p>
          <a:p>
            <a:r>
              <a:rPr lang="nl-NL" sz="3200" dirty="0"/>
              <a:t>The wedding </a:t>
            </a:r>
            <a:r>
              <a:rPr lang="nl-NL" sz="3200" dirty="0" err="1"/>
              <a:t>ceremony</a:t>
            </a:r>
            <a:r>
              <a:rPr lang="nl-NL" sz="3200" dirty="0"/>
              <a:t> was </a:t>
            </a:r>
            <a:r>
              <a:rPr lang="nl-NL" sz="3200" dirty="0" err="1"/>
              <a:t>conducted</a:t>
            </a:r>
            <a:r>
              <a:rPr lang="nl-NL" sz="3200" dirty="0"/>
              <a:t> </a:t>
            </a:r>
            <a:r>
              <a:rPr lang="nl-NL" sz="3200" dirty="0" err="1"/>
              <a:t>by</a:t>
            </a:r>
            <a:r>
              <a:rPr lang="nl-NL" sz="3200" dirty="0"/>
              <a:t> … </a:t>
            </a:r>
            <a:r>
              <a:rPr lang="nl-NL" sz="3200" dirty="0" err="1"/>
              <a:t>priest</a:t>
            </a:r>
            <a:r>
              <a:rPr lang="nl-NL" sz="3200" dirty="0"/>
              <a:t>, </a:t>
            </a:r>
            <a:r>
              <a:rPr lang="nl-NL" sz="3200" dirty="0" err="1"/>
              <a:t>not</a:t>
            </a:r>
            <a:r>
              <a:rPr lang="nl-NL" sz="3200" dirty="0"/>
              <a:t> … pope</a:t>
            </a:r>
            <a:r>
              <a:rPr lang="nl-NL" dirty="0"/>
              <a:t>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Articles</a:t>
            </a:r>
            <a:r>
              <a:rPr lang="nl-NL" sz="6000" dirty="0"/>
              <a:t> - practical</a:t>
            </a:r>
          </a:p>
        </p:txBody>
      </p:sp>
    </p:spTree>
    <p:extLst>
      <p:ext uri="{BB962C8B-B14F-4D97-AF65-F5344CB8AC3E}">
        <p14:creationId xmlns:p14="http://schemas.microsoft.com/office/powerpoint/2010/main" val="7620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Question Tags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218535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4408634"/>
          </a:xfrm>
        </p:spPr>
        <p:txBody>
          <a:bodyPr>
            <a:noAutofit/>
          </a:bodyPr>
          <a:lstStyle/>
          <a:p>
            <a:r>
              <a:rPr lang="nl-NL" sz="3200" dirty="0"/>
              <a:t>The </a:t>
            </a:r>
            <a:r>
              <a:rPr lang="nl-NL" sz="3200" dirty="0" err="1"/>
              <a:t>weather</a:t>
            </a:r>
            <a:r>
              <a:rPr lang="nl-NL" sz="3200" dirty="0"/>
              <a:t> </a:t>
            </a:r>
            <a:r>
              <a:rPr lang="nl-NL" sz="3200" b="1" dirty="0"/>
              <a:t>is</a:t>
            </a:r>
            <a:r>
              <a:rPr lang="nl-NL" sz="3200" dirty="0"/>
              <a:t> </a:t>
            </a:r>
            <a:r>
              <a:rPr lang="nl-NL" sz="3200" dirty="0" err="1"/>
              <a:t>great</a:t>
            </a:r>
            <a:r>
              <a:rPr lang="nl-NL" sz="3200" dirty="0"/>
              <a:t>, </a:t>
            </a:r>
            <a:r>
              <a:rPr lang="nl-NL" sz="3200" b="1" dirty="0" err="1"/>
              <a:t>isn’t</a:t>
            </a:r>
            <a:r>
              <a:rPr lang="nl-NL" sz="3200" b="1" dirty="0"/>
              <a:t> </a:t>
            </a:r>
            <a:r>
              <a:rPr lang="nl-NL" sz="3200" b="1" dirty="0" err="1"/>
              <a:t>it</a:t>
            </a:r>
            <a:r>
              <a:rPr lang="nl-NL" sz="3200" dirty="0"/>
              <a:t>?</a:t>
            </a:r>
          </a:p>
          <a:p>
            <a:r>
              <a:rPr lang="nl-NL" sz="3200" dirty="0" err="1"/>
              <a:t>She</a:t>
            </a:r>
            <a:r>
              <a:rPr lang="nl-NL" sz="3200" dirty="0"/>
              <a:t> </a:t>
            </a:r>
            <a:r>
              <a:rPr lang="nl-NL" sz="3200" b="1" dirty="0" err="1"/>
              <a:t>isn’t</a:t>
            </a:r>
            <a:r>
              <a:rPr lang="nl-NL" sz="3200" b="1" dirty="0"/>
              <a:t> </a:t>
            </a:r>
            <a:r>
              <a:rPr lang="nl-NL" sz="3200" dirty="0" err="1"/>
              <a:t>from</a:t>
            </a:r>
            <a:r>
              <a:rPr lang="nl-NL" sz="3200" dirty="0"/>
              <a:t> Tilburg, </a:t>
            </a:r>
            <a:r>
              <a:rPr lang="nl-NL" sz="3200" b="1" dirty="0"/>
              <a:t>is</a:t>
            </a:r>
            <a:r>
              <a:rPr lang="nl-NL" sz="3200" dirty="0"/>
              <a:t> </a:t>
            </a:r>
            <a:r>
              <a:rPr lang="nl-NL" sz="3200" dirty="0" err="1"/>
              <a:t>she</a:t>
            </a:r>
            <a:r>
              <a:rPr lang="nl-NL" sz="3200" dirty="0"/>
              <a:t>?</a:t>
            </a:r>
          </a:p>
          <a:p>
            <a:endParaRPr lang="nl-NL" sz="3200" dirty="0"/>
          </a:p>
          <a:p>
            <a:r>
              <a:rPr lang="nl-NL" sz="3200" dirty="0"/>
              <a:t>George </a:t>
            </a:r>
            <a:r>
              <a:rPr lang="nl-NL" sz="3200" b="1" dirty="0" err="1"/>
              <a:t>works</a:t>
            </a:r>
            <a:r>
              <a:rPr lang="nl-NL" sz="3200" dirty="0"/>
              <a:t> hard, </a:t>
            </a:r>
            <a:r>
              <a:rPr lang="nl-NL" sz="3200" b="1" dirty="0" err="1"/>
              <a:t>doesn’t</a:t>
            </a:r>
            <a:r>
              <a:rPr lang="nl-NL" sz="3200" b="1" dirty="0"/>
              <a:t> he</a:t>
            </a:r>
            <a:r>
              <a:rPr lang="nl-NL" sz="3200" dirty="0"/>
              <a:t>?</a:t>
            </a:r>
          </a:p>
          <a:p>
            <a:r>
              <a:rPr lang="nl-NL" sz="3200" dirty="0" err="1"/>
              <a:t>You</a:t>
            </a:r>
            <a:r>
              <a:rPr lang="nl-NL" sz="3200" dirty="0"/>
              <a:t> </a:t>
            </a:r>
            <a:r>
              <a:rPr lang="nl-NL" sz="3200" dirty="0" err="1"/>
              <a:t>always</a:t>
            </a:r>
            <a:r>
              <a:rPr lang="nl-NL" sz="3200" dirty="0"/>
              <a:t> </a:t>
            </a:r>
            <a:r>
              <a:rPr lang="nl-NL" sz="3200" b="1" dirty="0"/>
              <a:t>clean</a:t>
            </a:r>
            <a:r>
              <a:rPr lang="nl-NL" sz="3200" dirty="0"/>
              <a:t> </a:t>
            </a:r>
            <a:r>
              <a:rPr lang="nl-NL" sz="3200" dirty="0" err="1"/>
              <a:t>the</a:t>
            </a:r>
            <a:r>
              <a:rPr lang="nl-NL" sz="3200" dirty="0"/>
              <a:t> bathroom on </a:t>
            </a:r>
            <a:r>
              <a:rPr lang="nl-NL" sz="3200" dirty="0" err="1"/>
              <a:t>Saturdays</a:t>
            </a:r>
            <a:r>
              <a:rPr lang="nl-NL" sz="3200" dirty="0"/>
              <a:t>, </a:t>
            </a:r>
            <a:r>
              <a:rPr lang="nl-NL" sz="3200" b="1" dirty="0" err="1"/>
              <a:t>don’t</a:t>
            </a:r>
            <a:r>
              <a:rPr lang="nl-NL" sz="3200" b="1" dirty="0"/>
              <a:t> </a:t>
            </a:r>
            <a:r>
              <a:rPr lang="nl-NL" sz="3200" b="1" dirty="0" err="1"/>
              <a:t>you</a:t>
            </a:r>
            <a:r>
              <a:rPr lang="nl-NL" sz="3200" b="1" dirty="0"/>
              <a:t>?</a:t>
            </a:r>
          </a:p>
          <a:p>
            <a:endParaRPr lang="nl-NL" sz="3200" dirty="0"/>
          </a:p>
          <a:p>
            <a:r>
              <a:rPr lang="nl-NL" sz="3200" dirty="0" err="1"/>
              <a:t>You</a:t>
            </a:r>
            <a:r>
              <a:rPr lang="nl-NL" sz="3200" dirty="0"/>
              <a:t> </a:t>
            </a:r>
            <a:r>
              <a:rPr lang="nl-NL" sz="3200" b="1" dirty="0" err="1"/>
              <a:t>saw</a:t>
            </a:r>
            <a:r>
              <a:rPr lang="nl-NL" sz="3200" dirty="0"/>
              <a:t> Mary last </a:t>
            </a:r>
            <a:r>
              <a:rPr lang="nl-NL" sz="3200" dirty="0" err="1"/>
              <a:t>night</a:t>
            </a:r>
            <a:r>
              <a:rPr lang="nl-NL" sz="3200" dirty="0"/>
              <a:t>, </a:t>
            </a:r>
            <a:r>
              <a:rPr lang="nl-NL" sz="3200" b="1" dirty="0" err="1"/>
              <a:t>didn’t</a:t>
            </a:r>
            <a:r>
              <a:rPr lang="nl-NL" sz="3200" b="1" dirty="0"/>
              <a:t> </a:t>
            </a:r>
            <a:r>
              <a:rPr lang="nl-NL" sz="3200" b="1" dirty="0" err="1"/>
              <a:t>you</a:t>
            </a:r>
            <a:r>
              <a:rPr lang="nl-NL" sz="3200" b="1" dirty="0"/>
              <a:t>?</a:t>
            </a:r>
          </a:p>
          <a:p>
            <a:endParaRPr lang="nl-NL" sz="1800" b="1" dirty="0"/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558" y="343169"/>
            <a:ext cx="10253169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Toch? Vind je niet? Ja toch, niet dan?</a:t>
            </a:r>
          </a:p>
        </p:txBody>
      </p:sp>
    </p:spTree>
    <p:extLst>
      <p:ext uri="{BB962C8B-B14F-4D97-AF65-F5344CB8AC3E}">
        <p14:creationId xmlns:p14="http://schemas.microsoft.com/office/powerpoint/2010/main" val="22291936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{1B678C7F-9105-AF4C-B176-01BE2461D364}tf10001070</Template>
  <TotalTime>17873</TotalTime>
  <Words>1684</Words>
  <Application>Microsoft Macintosh PowerPoint</Application>
  <PresentationFormat>Breedbeeld</PresentationFormat>
  <Paragraphs>277</Paragraphs>
  <Slides>22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30" baseType="lpstr">
      <vt:lpstr>Arial</vt:lpstr>
      <vt:lpstr>Calibri</vt:lpstr>
      <vt:lpstr>Rockwell</vt:lpstr>
      <vt:lpstr>Rockwell Condensed</vt:lpstr>
      <vt:lpstr>Rockwell Extra Bold</vt:lpstr>
      <vt:lpstr>Times New Roman</vt:lpstr>
      <vt:lpstr>Wingdings</vt:lpstr>
      <vt:lpstr>Houttype</vt:lpstr>
      <vt:lpstr>Lesson 2</vt:lpstr>
      <vt:lpstr>A bit of grammar</vt:lpstr>
      <vt:lpstr>Lidwoorden</vt:lpstr>
      <vt:lpstr>Lidwoorden</vt:lpstr>
      <vt:lpstr>Lidwoorden – wanneer the / a, an</vt:lpstr>
      <vt:lpstr>Lidwoorden – wanneer the / a, an</vt:lpstr>
      <vt:lpstr>Articles - practical</vt:lpstr>
      <vt:lpstr>Question Tags</vt:lpstr>
      <vt:lpstr>Toch? Vind je niet? Ja toch, niet dan?</vt:lpstr>
      <vt:lpstr>Questions tags - practical</vt:lpstr>
      <vt:lpstr>Conversation Small talk (1)</vt:lpstr>
      <vt:lpstr>Meeting people</vt:lpstr>
      <vt:lpstr>Workplace conversations</vt:lpstr>
      <vt:lpstr>Making excuses</vt:lpstr>
      <vt:lpstr>Planning a new meeting</vt:lpstr>
      <vt:lpstr>Ending a meeting</vt:lpstr>
      <vt:lpstr>Invitations</vt:lpstr>
      <vt:lpstr>Accepting/declining Invitations</vt:lpstr>
      <vt:lpstr>Language practice</vt:lpstr>
      <vt:lpstr>Teams</vt:lpstr>
      <vt:lpstr>Meeting people</vt:lpstr>
      <vt:lpstr>Conversation about hobbies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131</cp:revision>
  <dcterms:created xsi:type="dcterms:W3CDTF">2020-09-03T05:43:53Z</dcterms:created>
  <dcterms:modified xsi:type="dcterms:W3CDTF">2020-11-11T16:15:13Z</dcterms:modified>
</cp:coreProperties>
</file>