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304" r:id="rId2"/>
    <p:sldId id="305" r:id="rId3"/>
    <p:sldId id="314" r:id="rId4"/>
    <p:sldId id="315" r:id="rId5"/>
    <p:sldId id="353" r:id="rId6"/>
    <p:sldId id="324" r:id="rId7"/>
    <p:sldId id="355" r:id="rId8"/>
    <p:sldId id="358" r:id="rId9"/>
    <p:sldId id="356" r:id="rId10"/>
    <p:sldId id="357" r:id="rId11"/>
    <p:sldId id="359" r:id="rId12"/>
    <p:sldId id="32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339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5" autoAdjust="0"/>
    <p:restoredTop sz="65981" autoAdjust="0"/>
  </p:normalViewPr>
  <p:slideViewPr>
    <p:cSldViewPr>
      <p:cViewPr>
        <p:scale>
          <a:sx n="70" d="100"/>
          <a:sy n="70" d="100"/>
        </p:scale>
        <p:origin x="-1210" y="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221ED-DF99-4027-B013-0A7628BED439}" type="datetimeFigureOut">
              <a:rPr lang="nl-NL" smtClean="0"/>
              <a:t>9-8-2016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1EB81-500C-484D-B199-1A3DCB76BA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64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EB81-500C-484D-B199-1A3DCB76BA0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776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7EA0-6776-4001-A61A-6D5DB404AE42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95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7EA0-6776-4001-A61A-6D5DB404AE42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95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7EA0-6776-4001-A61A-6D5DB404AE42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8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EB81-500C-484D-B199-1A3DCB76BA0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8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7EA0-6776-4001-A61A-6D5DB404AE42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7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7EA0-6776-4001-A61A-6D5DB404AE42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0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7EA0-6776-4001-A61A-6D5DB404AE42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9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7EA0-6776-4001-A61A-6D5DB404AE42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7EA0-6776-4001-A61A-6D5DB404AE42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46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7EA0-6776-4001-A61A-6D5DB404AE42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35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7EA0-6776-4001-A61A-6D5DB404AE42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7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5432-308B-4036-A2AA-3B580C555EBA}" type="datetimeFigureOut">
              <a:rPr lang="nl-NL" smtClean="0"/>
              <a:t>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2AB8-ED48-4BB7-A9C0-49EF59D417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97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5432-308B-4036-A2AA-3B580C555EBA}" type="datetimeFigureOut">
              <a:rPr lang="nl-NL" smtClean="0"/>
              <a:t>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2AB8-ED48-4BB7-A9C0-49EF59D417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8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5432-308B-4036-A2AA-3B580C555EBA}" type="datetimeFigureOut">
              <a:rPr lang="nl-NL" smtClean="0"/>
              <a:t>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2AB8-ED48-4BB7-A9C0-49EF59D417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23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5432-308B-4036-A2AA-3B580C555EBA}" type="datetimeFigureOut">
              <a:rPr lang="nl-NL" smtClean="0"/>
              <a:t>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2AB8-ED48-4BB7-A9C0-49EF59D417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89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5432-308B-4036-A2AA-3B580C555EBA}" type="datetimeFigureOut">
              <a:rPr lang="nl-NL" smtClean="0"/>
              <a:t>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2AB8-ED48-4BB7-A9C0-49EF59D417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89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5432-308B-4036-A2AA-3B580C555EBA}" type="datetimeFigureOut">
              <a:rPr lang="nl-NL" smtClean="0"/>
              <a:t>9-8-2016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2AB8-ED48-4BB7-A9C0-49EF59D417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08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5432-308B-4036-A2AA-3B580C555EBA}" type="datetimeFigureOut">
              <a:rPr lang="nl-NL" smtClean="0"/>
              <a:t>9-8-2016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2AB8-ED48-4BB7-A9C0-49EF59D417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484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5432-308B-4036-A2AA-3B580C555EBA}" type="datetimeFigureOut">
              <a:rPr lang="nl-NL" smtClean="0"/>
              <a:t>9-8-2016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2AB8-ED48-4BB7-A9C0-49EF59D417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15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5432-308B-4036-A2AA-3B580C555EBA}" type="datetimeFigureOut">
              <a:rPr lang="nl-NL" smtClean="0"/>
              <a:t>9-8-2016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2AB8-ED48-4BB7-A9C0-49EF59D417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93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5432-308B-4036-A2AA-3B580C555EBA}" type="datetimeFigureOut">
              <a:rPr lang="nl-NL" smtClean="0"/>
              <a:t>9-8-2016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2AB8-ED48-4BB7-A9C0-49EF59D417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62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5432-308B-4036-A2AA-3B580C555EBA}" type="datetimeFigureOut">
              <a:rPr lang="nl-NL" smtClean="0"/>
              <a:t>9-8-2016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2AB8-ED48-4BB7-A9C0-49EF59D417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20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C5432-308B-4036-A2AA-3B580C555EBA}" type="datetimeFigureOut">
              <a:rPr lang="nl-NL" smtClean="0"/>
              <a:t>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2AB8-ED48-4BB7-A9C0-49EF59D417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0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1784" y="1196752"/>
            <a:ext cx="35884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199" y="426677"/>
            <a:ext cx="1795819" cy="646331"/>
          </a:xfrm>
          <a:solidFill>
            <a:srgbClr val="94BEE4"/>
          </a:solidFill>
        </p:spPr>
        <p:txBody>
          <a:bodyPr>
            <a:noAutofit/>
          </a:bodyPr>
          <a:lstStyle/>
          <a:p>
            <a:r>
              <a:rPr lang="nl-NL" sz="3200" b="1" smtClean="0">
                <a:solidFill>
                  <a:schemeClr val="bg1"/>
                </a:solidFill>
              </a:rPr>
              <a:t>              9</a:t>
            </a:r>
            <a:endParaRPr lang="nl-NL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6359" y="1594335"/>
            <a:ext cx="10427253" cy="510576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endParaRPr lang="nl-NL" dirty="0"/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97792" y="426676"/>
            <a:ext cx="8467662" cy="646331"/>
          </a:xfrm>
          <a:prstGeom prst="rect">
            <a:avLst/>
          </a:prstGeom>
          <a:solidFill>
            <a:srgbClr val="D0CECE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smtClean="0"/>
              <a:t>	</a:t>
            </a:r>
            <a:r>
              <a:rPr lang="nl-NL" b="1" smtClean="0"/>
              <a:t>Massacultuur  </a:t>
            </a:r>
            <a:r>
              <a:rPr lang="nl-NL" i="1" smtClean="0">
                <a:solidFill>
                  <a:schemeClr val="accent1">
                    <a:lumMod val="75000"/>
                  </a:schemeClr>
                </a:solidFill>
              </a:rPr>
              <a:t>Vanaf 1945</a:t>
            </a:r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240016" y="1594334"/>
            <a:ext cx="6871855" cy="3712455"/>
          </a:xfrm>
        </p:spPr>
        <p:txBody>
          <a:bodyPr>
            <a:normAutofit/>
          </a:bodyPr>
          <a:lstStyle/>
          <a:p>
            <a:pPr marL="0" lvl="0" indent="0">
              <a:buClr>
                <a:srgbClr val="4F81BD"/>
              </a:buClr>
              <a:buNone/>
              <a:defRPr/>
            </a:pPr>
            <a:r>
              <a:rPr lang="nl-NL" sz="2400" b="1" dirty="0"/>
              <a:t>Postmodernisme</a:t>
            </a:r>
          </a:p>
          <a:p>
            <a:pPr>
              <a:buClr>
                <a:srgbClr val="4F81BD"/>
              </a:buClr>
              <a:defRPr/>
            </a:pPr>
            <a:r>
              <a:rPr lang="nl-NL" sz="2400" dirty="0" smtClean="0"/>
              <a:t>Reactie en vervolg op </a:t>
            </a:r>
            <a:r>
              <a:rPr lang="nl-NL" sz="2400" dirty="0"/>
              <a:t>het </a:t>
            </a:r>
            <a:r>
              <a:rPr lang="nl-NL" sz="2400" dirty="0" smtClean="0"/>
              <a:t>modernisme</a:t>
            </a:r>
          </a:p>
          <a:p>
            <a:pPr>
              <a:buClr>
                <a:srgbClr val="4F81BD"/>
              </a:buClr>
              <a:defRPr/>
            </a:pPr>
            <a:r>
              <a:rPr lang="en-US" sz="2400" dirty="0" err="1"/>
              <a:t>k</a:t>
            </a:r>
            <a:r>
              <a:rPr lang="en-US" sz="2400" dirty="0" err="1" smtClean="0"/>
              <a:t>enmerken</a:t>
            </a:r>
            <a:r>
              <a:rPr lang="en-US" sz="2400" dirty="0" smtClean="0"/>
              <a:t>:</a:t>
            </a:r>
            <a:endParaRPr lang="nl-NL" sz="2400" dirty="0" smtClean="0"/>
          </a:p>
          <a:p>
            <a:pPr lvl="1">
              <a:buClr>
                <a:srgbClr val="4F81BD"/>
              </a:buClr>
              <a:defRPr/>
            </a:pPr>
            <a:r>
              <a:rPr lang="nl-NL" sz="2200" dirty="0" smtClean="0"/>
              <a:t>combinatie van stijlen, recycling</a:t>
            </a:r>
            <a:endParaRPr lang="nl-NL" sz="2200" dirty="0"/>
          </a:p>
          <a:p>
            <a:pPr lvl="1">
              <a:buClr>
                <a:schemeClr val="accent1"/>
              </a:buClr>
            </a:pPr>
            <a:r>
              <a:rPr lang="nl-NL" sz="2200" dirty="0" smtClean="0"/>
              <a:t>humor en ironie</a:t>
            </a:r>
          </a:p>
          <a:p>
            <a:pPr lvl="1">
              <a:buClr>
                <a:schemeClr val="accent1"/>
              </a:buClr>
            </a:pPr>
            <a:r>
              <a:rPr lang="en-US" sz="2200" dirty="0" err="1"/>
              <a:t>b</a:t>
            </a:r>
            <a:r>
              <a:rPr lang="en-US" sz="2200" dirty="0" err="1" smtClean="0"/>
              <a:t>otsing</a:t>
            </a:r>
            <a:r>
              <a:rPr lang="en-US" sz="2200" dirty="0" smtClean="0"/>
              <a:t> </a:t>
            </a:r>
            <a:r>
              <a:rPr lang="en-US" sz="2200" dirty="0" err="1" smtClean="0"/>
              <a:t>hoge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</a:t>
            </a:r>
            <a:r>
              <a:rPr lang="en-US" sz="2200" dirty="0" err="1" smtClean="0"/>
              <a:t>lage</a:t>
            </a:r>
            <a:r>
              <a:rPr lang="en-US" sz="2200" dirty="0" smtClean="0"/>
              <a:t> </a:t>
            </a:r>
            <a:r>
              <a:rPr lang="en-US" sz="2200" dirty="0" err="1" smtClean="0"/>
              <a:t>cultuur</a:t>
            </a:r>
            <a:endParaRPr lang="nl-NL" sz="2200" dirty="0"/>
          </a:p>
          <a:p>
            <a:pPr>
              <a:buClr>
                <a:schemeClr val="accent1"/>
              </a:buClr>
            </a:pP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  <a:p>
            <a:endParaRPr lang="nl-NL" dirty="0"/>
          </a:p>
          <a:p>
            <a:pPr marL="0" indent="0">
              <a:buNone/>
            </a:pPr>
            <a:endParaRPr lang="nl-NL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594335"/>
            <a:ext cx="5291787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199" y="426677"/>
            <a:ext cx="1795819" cy="646331"/>
          </a:xfrm>
          <a:solidFill>
            <a:srgbClr val="94BEE4"/>
          </a:solidFill>
        </p:spPr>
        <p:txBody>
          <a:bodyPr>
            <a:noAutofit/>
          </a:bodyPr>
          <a:lstStyle/>
          <a:p>
            <a:r>
              <a:rPr lang="nl-NL" sz="3200" b="1" smtClean="0">
                <a:solidFill>
                  <a:schemeClr val="bg1"/>
                </a:solidFill>
              </a:rPr>
              <a:t>              9</a:t>
            </a:r>
            <a:endParaRPr lang="nl-NL" sz="3200" b="1" dirty="0" smtClean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97792" y="426676"/>
            <a:ext cx="8467662" cy="646331"/>
          </a:xfrm>
          <a:prstGeom prst="rect">
            <a:avLst/>
          </a:prstGeom>
          <a:solidFill>
            <a:srgbClr val="D0CECE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smtClean="0"/>
              <a:t>	</a:t>
            </a:r>
            <a:r>
              <a:rPr lang="nl-NL" b="1" smtClean="0"/>
              <a:t>Massacultuur  </a:t>
            </a:r>
            <a:r>
              <a:rPr lang="nl-NL" i="1" smtClean="0">
                <a:solidFill>
                  <a:schemeClr val="accent1">
                    <a:lumMod val="75000"/>
                  </a:schemeClr>
                </a:solidFill>
              </a:rPr>
              <a:t>Vanaf 1945</a:t>
            </a:r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772816"/>
            <a:ext cx="4925920" cy="316835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772816"/>
            <a:ext cx="5032955" cy="320348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767408" y="5270918"/>
            <a:ext cx="11532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Postmodernisme in beeldende kunst en film:</a:t>
            </a:r>
          </a:p>
          <a:p>
            <a:r>
              <a:rPr lang="nl-NL" dirty="0" smtClean="0"/>
              <a:t>Links beeld van Jeff </a:t>
            </a:r>
            <a:r>
              <a:rPr lang="nl-NL" dirty="0" err="1" smtClean="0"/>
              <a:t>Koons</a:t>
            </a:r>
            <a:r>
              <a:rPr lang="nl-NL" dirty="0" smtClean="0"/>
              <a:t> in kitsch-stijl van porseleinen beeldjes. Botsing hoge en lage cultuur.</a:t>
            </a:r>
          </a:p>
          <a:p>
            <a:r>
              <a:rPr lang="nl-NL" dirty="0" smtClean="0"/>
              <a:t>Rechts scène uit film </a:t>
            </a:r>
            <a:r>
              <a:rPr lang="nl-NL" i="1" dirty="0" err="1" smtClean="0"/>
              <a:t>Kill</a:t>
            </a:r>
            <a:r>
              <a:rPr lang="nl-NL" i="1" dirty="0" smtClean="0"/>
              <a:t> Bill </a:t>
            </a:r>
            <a:r>
              <a:rPr lang="nl-NL" dirty="0" smtClean="0"/>
              <a:t>met verwijzingen naar o.a. Kung Fu films, Japanse animatie en horror. Combinatie van stijlen.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594336"/>
            <a:ext cx="10427253" cy="5105760"/>
          </a:xfrm>
        </p:spPr>
        <p:txBody>
          <a:bodyPr>
            <a:normAutofit/>
          </a:bodyPr>
          <a:lstStyle/>
          <a:p>
            <a:pPr lvl="1">
              <a:buClr>
                <a:schemeClr val="accent1"/>
              </a:buClr>
            </a:pPr>
            <a:endParaRPr lang="nl-NL" dirty="0" smtClean="0"/>
          </a:p>
          <a:p>
            <a:pPr marL="0" indent="0">
              <a:buClr>
                <a:schemeClr val="accent1"/>
              </a:buClr>
              <a:buNone/>
            </a:pPr>
            <a:endParaRPr lang="nl-NL" dirty="0" smtClean="0"/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Tijdelijke aanduiding voor inhoud 5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16" y="2734857"/>
            <a:ext cx="5655420" cy="141235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600520" y="4713512"/>
            <a:ext cx="464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www.staal-roeland.nl</a:t>
            </a:r>
            <a:endParaRPr lang="nl-NL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621015" y="836712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9 </a:t>
            </a:r>
            <a:r>
              <a:rPr lang="nl-NL" sz="4000" b="1" kern="0" dirty="0" err="1" smtClean="0"/>
              <a:t>Massac</a:t>
            </a:r>
            <a:r>
              <a:rPr lang="nl-NL" sz="4000" b="1" kern="0" noProof="0" dirty="0" err="1" smtClean="0"/>
              <a:t>ultuur</a:t>
            </a:r>
            <a:r>
              <a:rPr lang="nl-NL" sz="4000" b="1" kern="0" noProof="0" dirty="0" smtClean="0"/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Vanaf 1945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Achtergrond, stijlen en stromingen</a:t>
            </a: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836712"/>
            <a:ext cx="4398750" cy="55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199" y="426677"/>
            <a:ext cx="1795819" cy="646331"/>
          </a:xfrm>
          <a:solidFill>
            <a:srgbClr val="94BEE4"/>
          </a:solidFill>
        </p:spPr>
        <p:txBody>
          <a:bodyPr>
            <a:noAutofit/>
          </a:bodyPr>
          <a:lstStyle/>
          <a:p>
            <a:r>
              <a:rPr lang="nl-NL" sz="3200" b="1" smtClean="0">
                <a:solidFill>
                  <a:schemeClr val="bg1"/>
                </a:solidFill>
              </a:rPr>
              <a:t>              9                          </a:t>
            </a:r>
            <a:endParaRPr lang="nl-NL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594336"/>
            <a:ext cx="10427253" cy="510576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nl-NL" b="1" dirty="0" smtClean="0"/>
              <a:t>ACHTERGROND</a:t>
            </a:r>
          </a:p>
          <a:p>
            <a:pPr marL="0" indent="0">
              <a:buClr>
                <a:schemeClr val="accent1"/>
              </a:buClr>
              <a:buNone/>
            </a:pPr>
            <a:endParaRPr lang="nl-NL" b="1" dirty="0" smtClean="0"/>
          </a:p>
          <a:p>
            <a:pPr marL="0" indent="0">
              <a:buClr>
                <a:schemeClr val="accent1"/>
              </a:buClr>
              <a:buNone/>
            </a:pPr>
            <a:r>
              <a:rPr lang="nl-NL" b="1" dirty="0" smtClean="0"/>
              <a:t>1945-heden</a:t>
            </a:r>
            <a:endParaRPr lang="nl-NL" b="1" dirty="0"/>
          </a:p>
          <a:p>
            <a:pPr>
              <a:buClr>
                <a:schemeClr val="accent1"/>
              </a:buClr>
            </a:pPr>
            <a:r>
              <a:rPr lang="nl-NL" dirty="0"/>
              <a:t>Tijd van de televisie en de </a:t>
            </a:r>
            <a:r>
              <a:rPr lang="nl-NL" dirty="0" smtClean="0"/>
              <a:t>computer</a:t>
            </a:r>
            <a:endParaRPr lang="nl-NL" dirty="0"/>
          </a:p>
          <a:p>
            <a:pPr>
              <a:buClr>
                <a:schemeClr val="accent1"/>
              </a:buClr>
            </a:pPr>
            <a:r>
              <a:rPr lang="nl-NL" dirty="0"/>
              <a:t>Uitvindingen</a:t>
            </a:r>
          </a:p>
          <a:p>
            <a:pPr>
              <a:buClr>
                <a:schemeClr val="accent1"/>
              </a:buClr>
            </a:pPr>
            <a:r>
              <a:rPr lang="nl-NL" dirty="0"/>
              <a:t>Politiek</a:t>
            </a:r>
          </a:p>
          <a:p>
            <a:pPr lvl="1">
              <a:buClr>
                <a:schemeClr val="accent1"/>
              </a:buClr>
            </a:pPr>
            <a:r>
              <a:rPr lang="nl-NL" dirty="0"/>
              <a:t>k</a:t>
            </a:r>
            <a:r>
              <a:rPr lang="nl-NL" dirty="0" smtClean="0"/>
              <a:t>oude </a:t>
            </a:r>
            <a:r>
              <a:rPr lang="nl-NL" dirty="0"/>
              <a:t>o</a:t>
            </a:r>
            <a:r>
              <a:rPr lang="nl-NL" dirty="0" smtClean="0"/>
              <a:t>orlog</a:t>
            </a:r>
            <a:endParaRPr lang="nl-NL" dirty="0"/>
          </a:p>
          <a:p>
            <a:pPr lvl="1">
              <a:buClr>
                <a:schemeClr val="accent1"/>
              </a:buClr>
            </a:pPr>
            <a:r>
              <a:rPr lang="nl-NL" dirty="0"/>
              <a:t>d</a:t>
            </a:r>
            <a:r>
              <a:rPr lang="nl-NL" dirty="0" smtClean="0"/>
              <a:t>ekolonisatie</a:t>
            </a:r>
            <a:endParaRPr lang="nl-NL" dirty="0"/>
          </a:p>
          <a:p>
            <a:pPr>
              <a:buClr>
                <a:schemeClr val="accent1"/>
              </a:buClr>
            </a:pPr>
            <a:r>
              <a:rPr lang="nl-NL" dirty="0"/>
              <a:t>Sociaal</a:t>
            </a:r>
          </a:p>
          <a:p>
            <a:pPr lvl="1">
              <a:buClr>
                <a:schemeClr val="accent1"/>
              </a:buClr>
            </a:pPr>
            <a:r>
              <a:rPr lang="nl-NL" dirty="0"/>
              <a:t>t</a:t>
            </a:r>
            <a:r>
              <a:rPr lang="nl-NL" dirty="0" smtClean="0"/>
              <a:t>oenemende </a:t>
            </a:r>
            <a:r>
              <a:rPr lang="nl-NL" dirty="0"/>
              <a:t>welvaart </a:t>
            </a:r>
          </a:p>
          <a:p>
            <a:pPr lvl="1">
              <a:buClr>
                <a:schemeClr val="accent1"/>
              </a:buClr>
            </a:pPr>
            <a:r>
              <a:rPr lang="nl-NL" dirty="0" smtClean="0"/>
              <a:t>ontkerkelijking</a:t>
            </a:r>
            <a:endParaRPr lang="nl-NL" dirty="0"/>
          </a:p>
          <a:p>
            <a:pPr marL="0" indent="0">
              <a:buClr>
                <a:schemeClr val="accent1"/>
              </a:buClr>
              <a:buNone/>
            </a:pPr>
            <a:endParaRPr lang="nl-NL" b="1" dirty="0"/>
          </a:p>
          <a:p>
            <a:pPr marL="0" indent="0">
              <a:buClr>
                <a:schemeClr val="accent1"/>
              </a:buClr>
              <a:buNone/>
            </a:pPr>
            <a:endParaRPr lang="nl-NL" dirty="0" smtClean="0"/>
          </a:p>
          <a:p>
            <a:pPr>
              <a:buClr>
                <a:schemeClr val="accent1"/>
              </a:buClr>
            </a:pPr>
            <a:endParaRPr lang="nl-NL" dirty="0"/>
          </a:p>
          <a:p>
            <a:pPr marL="0" indent="0">
              <a:buClr>
                <a:schemeClr val="accent1"/>
              </a:buClr>
              <a:buNone/>
            </a:pPr>
            <a:endParaRPr lang="nl-NL" dirty="0"/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97792" y="426676"/>
            <a:ext cx="8467662" cy="646331"/>
          </a:xfrm>
          <a:prstGeom prst="rect">
            <a:avLst/>
          </a:prstGeom>
          <a:solidFill>
            <a:srgbClr val="D0CECE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smtClean="0"/>
              <a:t>	</a:t>
            </a:r>
            <a:r>
              <a:rPr lang="nl-NL" b="1" smtClean="0"/>
              <a:t>Massacultuur </a:t>
            </a:r>
            <a:r>
              <a:rPr lang="nl-NL" i="1" smtClean="0">
                <a:solidFill>
                  <a:schemeClr val="accent1">
                    <a:lumMod val="75000"/>
                  </a:schemeClr>
                </a:solidFill>
              </a:rPr>
              <a:t>Vanaf 1945</a:t>
            </a:r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199" y="426677"/>
            <a:ext cx="1795819" cy="646331"/>
          </a:xfrm>
          <a:solidFill>
            <a:srgbClr val="94BEE4"/>
          </a:solidFill>
        </p:spPr>
        <p:txBody>
          <a:bodyPr>
            <a:noAutofit/>
          </a:bodyPr>
          <a:lstStyle/>
          <a:p>
            <a:r>
              <a:rPr lang="nl-NL" sz="3200" b="1" smtClean="0">
                <a:solidFill>
                  <a:schemeClr val="bg1"/>
                </a:solidFill>
              </a:rPr>
              <a:t>             8</a:t>
            </a:r>
            <a:endParaRPr lang="nl-NL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1" y="1412776"/>
            <a:ext cx="10427253" cy="510576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nl-NL" b="1" dirty="0" smtClean="0"/>
              <a:t>STIJLEN EN STROMINGEN</a:t>
            </a:r>
          </a:p>
          <a:p>
            <a:pPr marL="0" indent="0">
              <a:buClr>
                <a:schemeClr val="accent1"/>
              </a:buClr>
              <a:buNone/>
            </a:pPr>
            <a:endParaRPr lang="nl-NL" dirty="0" smtClean="0"/>
          </a:p>
          <a:p>
            <a:pPr marL="0" lvl="0" indent="0">
              <a:buClr>
                <a:srgbClr val="4F81BD"/>
              </a:buClr>
              <a:buNone/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Beeldende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kunst</a:t>
            </a:r>
            <a:endParaRPr lang="nl-NL" sz="2400" dirty="0" smtClean="0">
              <a:solidFill>
                <a:prstClr val="black"/>
              </a:solidFill>
            </a:endParaRPr>
          </a:p>
          <a:p>
            <a:pPr lvl="1" indent="-342900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 smtClean="0">
                <a:solidFill>
                  <a:prstClr val="black"/>
                </a:solidFill>
              </a:rPr>
              <a:t>Abstract </a:t>
            </a:r>
            <a:r>
              <a:rPr lang="nl-NL" sz="2200" dirty="0">
                <a:solidFill>
                  <a:prstClr val="black"/>
                </a:solidFill>
              </a:rPr>
              <a:t>expressionisme</a:t>
            </a:r>
          </a:p>
          <a:p>
            <a:pPr lvl="1" indent="-342900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 smtClean="0">
                <a:solidFill>
                  <a:prstClr val="black"/>
                </a:solidFill>
              </a:rPr>
              <a:t>Popart</a:t>
            </a:r>
          </a:p>
          <a:p>
            <a:pPr lvl="1" indent="-342900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 smtClean="0">
                <a:solidFill>
                  <a:prstClr val="black"/>
                </a:solidFill>
              </a:rPr>
              <a:t>Minimale kunst</a:t>
            </a:r>
          </a:p>
          <a:p>
            <a:pPr lvl="1" indent="-342900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 smtClean="0">
                <a:solidFill>
                  <a:prstClr val="black"/>
                </a:solidFill>
              </a:rPr>
              <a:t>Street </a:t>
            </a:r>
            <a:r>
              <a:rPr lang="nl-NL" sz="2200" dirty="0">
                <a:solidFill>
                  <a:prstClr val="black"/>
                </a:solidFill>
              </a:rPr>
              <a:t>art en graffiti</a:t>
            </a:r>
          </a:p>
          <a:p>
            <a:pPr marL="0" lvl="0" indent="0">
              <a:buClr>
                <a:srgbClr val="4F81BD"/>
              </a:buClr>
              <a:buNone/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Dans</a:t>
            </a:r>
            <a:endParaRPr lang="nl-NL" sz="2400" dirty="0" smtClean="0">
              <a:solidFill>
                <a:prstClr val="black"/>
              </a:solidFill>
            </a:endParaRPr>
          </a:p>
          <a:p>
            <a:pPr lvl="1" indent="-342900"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nl-NL" sz="2200" dirty="0">
                <a:solidFill>
                  <a:prstClr val="black"/>
                </a:solidFill>
              </a:rPr>
              <a:t>Pure dans</a:t>
            </a:r>
          </a:p>
          <a:p>
            <a:pPr marL="0" lvl="0" indent="0">
              <a:buClr>
                <a:srgbClr val="4F81BD"/>
              </a:buClr>
              <a:buNone/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Postmodernisme</a:t>
            </a:r>
            <a:endParaRPr lang="nl-NL" sz="2400" dirty="0" smtClean="0">
              <a:solidFill>
                <a:prstClr val="black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97792" y="426676"/>
            <a:ext cx="8467662" cy="646331"/>
          </a:xfrm>
          <a:prstGeom prst="rect">
            <a:avLst/>
          </a:prstGeom>
          <a:solidFill>
            <a:srgbClr val="D0CECE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smtClean="0"/>
              <a:t>	</a:t>
            </a:r>
            <a:r>
              <a:rPr lang="nl-NL" b="1" smtClean="0"/>
              <a:t>Massacultuur   </a:t>
            </a:r>
            <a:r>
              <a:rPr lang="nl-NL" i="1" smtClean="0">
                <a:solidFill>
                  <a:schemeClr val="accent1">
                    <a:lumMod val="75000"/>
                  </a:schemeClr>
                </a:solidFill>
              </a:rPr>
              <a:t>Vanaf 1945</a:t>
            </a:r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199" y="426677"/>
            <a:ext cx="1795819" cy="646331"/>
          </a:xfrm>
          <a:solidFill>
            <a:srgbClr val="94BEE4"/>
          </a:solidFill>
        </p:spPr>
        <p:txBody>
          <a:bodyPr>
            <a:noAutofit/>
          </a:bodyPr>
          <a:lstStyle/>
          <a:p>
            <a:r>
              <a:rPr lang="nl-NL" sz="3200" b="1" smtClean="0">
                <a:solidFill>
                  <a:schemeClr val="bg1"/>
                </a:solidFill>
              </a:rPr>
              <a:t>              9</a:t>
            </a:r>
            <a:endParaRPr lang="nl-NL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594336"/>
            <a:ext cx="10427253" cy="510576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endParaRPr lang="nl-NL" dirty="0"/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97792" y="426676"/>
            <a:ext cx="8467662" cy="646331"/>
          </a:xfrm>
          <a:prstGeom prst="rect">
            <a:avLst/>
          </a:prstGeom>
          <a:solidFill>
            <a:srgbClr val="D0CECE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smtClean="0"/>
              <a:t>	</a:t>
            </a:r>
            <a:r>
              <a:rPr lang="nl-NL" b="1" smtClean="0"/>
              <a:t>Massacultuur  </a:t>
            </a:r>
            <a:r>
              <a:rPr lang="nl-NL" i="1" smtClean="0">
                <a:solidFill>
                  <a:schemeClr val="accent1">
                    <a:lumMod val="75000"/>
                  </a:schemeClr>
                </a:solidFill>
              </a:rPr>
              <a:t>Vanaf 1945</a:t>
            </a:r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672064" y="1594335"/>
            <a:ext cx="5400600" cy="3774642"/>
          </a:xfrm>
        </p:spPr>
        <p:txBody>
          <a:bodyPr>
            <a:normAutofit/>
          </a:bodyPr>
          <a:lstStyle/>
          <a:p>
            <a:pPr marL="0" lvl="0" indent="0">
              <a:buClr>
                <a:srgbClr val="4F81BD"/>
              </a:buClr>
              <a:buNone/>
              <a:defRPr/>
            </a:pPr>
            <a:r>
              <a:rPr lang="nl-NL" sz="2400" b="1" dirty="0" smtClean="0"/>
              <a:t>Abstract expressionisme</a:t>
            </a:r>
            <a:endParaRPr lang="nl-NL" sz="2400" b="1" dirty="0"/>
          </a:p>
          <a:p>
            <a:pPr>
              <a:buClr>
                <a:schemeClr val="accent1"/>
              </a:buClr>
            </a:pPr>
            <a:r>
              <a:rPr lang="nl-NL" sz="2400" dirty="0"/>
              <a:t>Amerikaanse stijl vanaf 1946</a:t>
            </a:r>
          </a:p>
          <a:p>
            <a:pPr>
              <a:buClr>
                <a:schemeClr val="accent1"/>
              </a:buClr>
            </a:pPr>
            <a:r>
              <a:rPr lang="en-US" sz="2400" dirty="0" err="1"/>
              <a:t>k</a:t>
            </a:r>
            <a:r>
              <a:rPr lang="en-US" sz="2400" dirty="0" err="1" smtClean="0"/>
              <a:t>enmerken</a:t>
            </a:r>
            <a:r>
              <a:rPr lang="en-US" sz="2400" dirty="0" smtClean="0"/>
              <a:t>:</a:t>
            </a:r>
            <a:endParaRPr lang="nl-NL" sz="2400" dirty="0" smtClean="0"/>
          </a:p>
          <a:p>
            <a:pPr lvl="1">
              <a:buClr>
                <a:schemeClr val="accent1"/>
              </a:buClr>
            </a:pPr>
            <a:r>
              <a:rPr lang="nl-NL" sz="2200" dirty="0" smtClean="0"/>
              <a:t>expressiviteit, uiting van gevoel</a:t>
            </a:r>
          </a:p>
          <a:p>
            <a:pPr lvl="1">
              <a:buClr>
                <a:schemeClr val="accent1"/>
              </a:buClr>
            </a:pPr>
            <a:r>
              <a:rPr lang="nl-NL" sz="2200" dirty="0" smtClean="0"/>
              <a:t>groots en meeslepend</a:t>
            </a:r>
          </a:p>
          <a:p>
            <a:pPr lvl="1">
              <a:buClr>
                <a:schemeClr val="accent1"/>
              </a:buClr>
            </a:pPr>
            <a:r>
              <a:rPr lang="nl-NL" sz="2200" dirty="0" smtClean="0"/>
              <a:t>grote formaten</a:t>
            </a:r>
          </a:p>
          <a:p>
            <a:pPr lvl="1">
              <a:buClr>
                <a:schemeClr val="accent1"/>
              </a:buClr>
            </a:pPr>
            <a:r>
              <a:rPr lang="nl-NL" sz="2200" dirty="0"/>
              <a:t>improvisatie</a:t>
            </a:r>
          </a:p>
          <a:p>
            <a:pPr>
              <a:buClr>
                <a:schemeClr val="accent1"/>
              </a:buClr>
            </a:pPr>
            <a:endParaRPr lang="nl-NL" sz="2400" dirty="0">
              <a:solidFill>
                <a:prstClr val="black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endParaRPr lang="nl-NL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  <a:p>
            <a:endParaRPr lang="nl-NL" dirty="0"/>
          </a:p>
          <a:p>
            <a:pPr marL="0" indent="0">
              <a:buNone/>
            </a:pPr>
            <a:endParaRPr lang="nl-NL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73" y="1594335"/>
            <a:ext cx="406617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199" y="426677"/>
            <a:ext cx="1795819" cy="646331"/>
          </a:xfrm>
          <a:solidFill>
            <a:srgbClr val="94BEE4"/>
          </a:solidFill>
        </p:spPr>
        <p:txBody>
          <a:bodyPr>
            <a:noAutofit/>
          </a:bodyPr>
          <a:lstStyle/>
          <a:p>
            <a:r>
              <a:rPr lang="nl-NL" sz="3200" b="1" smtClean="0">
                <a:solidFill>
                  <a:schemeClr val="bg1"/>
                </a:solidFill>
              </a:rPr>
              <a:t>              9</a:t>
            </a:r>
            <a:endParaRPr lang="nl-NL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594336"/>
            <a:ext cx="10427253" cy="510576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endParaRPr lang="nl-NL" dirty="0"/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97792" y="426676"/>
            <a:ext cx="8467662" cy="646331"/>
          </a:xfrm>
          <a:prstGeom prst="rect">
            <a:avLst/>
          </a:prstGeom>
          <a:solidFill>
            <a:srgbClr val="D0CECE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smtClean="0"/>
              <a:t>	</a:t>
            </a:r>
            <a:r>
              <a:rPr lang="nl-NL" b="1" smtClean="0"/>
              <a:t>Massacultuur  </a:t>
            </a:r>
            <a:r>
              <a:rPr lang="nl-NL" i="1" smtClean="0">
                <a:solidFill>
                  <a:schemeClr val="accent1">
                    <a:lumMod val="75000"/>
                  </a:schemeClr>
                </a:solidFill>
              </a:rPr>
              <a:t>Vanaf 1945</a:t>
            </a:r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744072" y="1594335"/>
            <a:ext cx="5328592" cy="3774642"/>
          </a:xfrm>
        </p:spPr>
        <p:txBody>
          <a:bodyPr>
            <a:normAutofit/>
          </a:bodyPr>
          <a:lstStyle/>
          <a:p>
            <a:pPr marL="0" lvl="0" indent="0">
              <a:buClr>
                <a:srgbClr val="4F81BD"/>
              </a:buClr>
              <a:buNone/>
              <a:defRPr/>
            </a:pPr>
            <a:r>
              <a:rPr lang="nl-NL" sz="2400" b="1" dirty="0" smtClean="0">
                <a:ea typeface="+mj-ea"/>
                <a:cs typeface="Courier New" panose="02070309020205020404" pitchFamily="49" charset="0"/>
              </a:rPr>
              <a:t>Popart</a:t>
            </a:r>
            <a:endParaRPr lang="nl-NL" sz="2400" b="1" dirty="0">
              <a:ea typeface="+mj-ea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400" dirty="0" err="1" smtClean="0">
                <a:ea typeface="+mj-ea"/>
                <a:cs typeface="Courier New" panose="02070309020205020404" pitchFamily="49" charset="0"/>
              </a:rPr>
              <a:t>Engeland</a:t>
            </a:r>
            <a:r>
              <a:rPr lang="en-US" sz="2400" dirty="0" smtClean="0">
                <a:ea typeface="+mj-ea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ea typeface="+mj-ea"/>
                <a:cs typeface="Courier New" panose="02070309020205020404" pitchFamily="49" charset="0"/>
              </a:rPr>
              <a:t>en</a:t>
            </a:r>
            <a:r>
              <a:rPr lang="en-US" sz="2400" dirty="0" smtClean="0">
                <a:ea typeface="+mj-ea"/>
                <a:cs typeface="Courier New" panose="02070309020205020404" pitchFamily="49" charset="0"/>
              </a:rPr>
              <a:t> VS, </a:t>
            </a:r>
            <a:r>
              <a:rPr lang="en-US" sz="2400" dirty="0" err="1" smtClean="0">
                <a:ea typeface="+mj-ea"/>
                <a:cs typeface="Courier New" panose="02070309020205020404" pitchFamily="49" charset="0"/>
              </a:rPr>
              <a:t>jaren</a:t>
            </a:r>
            <a:r>
              <a:rPr lang="en-US" sz="2400" dirty="0" smtClean="0">
                <a:ea typeface="+mj-ea"/>
                <a:cs typeface="Courier New" panose="02070309020205020404" pitchFamily="49" charset="0"/>
              </a:rPr>
              <a:t> ’50 </a:t>
            </a:r>
            <a:r>
              <a:rPr lang="en-US" sz="2400" dirty="0" err="1" smtClean="0">
                <a:ea typeface="+mj-ea"/>
                <a:cs typeface="Courier New" panose="02070309020205020404" pitchFamily="49" charset="0"/>
              </a:rPr>
              <a:t>en</a:t>
            </a:r>
            <a:r>
              <a:rPr lang="en-US" sz="2400" dirty="0" smtClean="0">
                <a:ea typeface="+mj-ea"/>
                <a:cs typeface="Courier New" panose="02070309020205020404" pitchFamily="49" charset="0"/>
              </a:rPr>
              <a:t> ’60</a:t>
            </a:r>
            <a:endParaRPr lang="nl-NL" sz="2400" dirty="0" smtClean="0">
              <a:ea typeface="+mj-ea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400" dirty="0" err="1">
                <a:ea typeface="+mj-ea"/>
                <a:cs typeface="Courier New" panose="02070309020205020404" pitchFamily="49" charset="0"/>
              </a:rPr>
              <a:t>k</a:t>
            </a:r>
            <a:r>
              <a:rPr lang="en-US" sz="2400" dirty="0" err="1" smtClean="0">
                <a:ea typeface="+mj-ea"/>
                <a:cs typeface="Courier New" panose="02070309020205020404" pitchFamily="49" charset="0"/>
              </a:rPr>
              <a:t>enmerken</a:t>
            </a:r>
            <a:r>
              <a:rPr lang="en-US" sz="2400" dirty="0" smtClean="0">
                <a:ea typeface="+mj-ea"/>
                <a:cs typeface="Courier New" panose="02070309020205020404" pitchFamily="49" charset="0"/>
              </a:rPr>
              <a:t>:</a:t>
            </a:r>
            <a:endParaRPr lang="nl-NL" sz="2400" dirty="0" smtClean="0">
              <a:ea typeface="+mj-ea"/>
              <a:cs typeface="Courier New" panose="02070309020205020404" pitchFamily="49" charset="0"/>
            </a:endParaRPr>
          </a:p>
          <a:p>
            <a:pPr lvl="1">
              <a:buClr>
                <a:schemeClr val="accent1"/>
              </a:buClr>
            </a:pPr>
            <a:r>
              <a:rPr lang="nl-NL" sz="2200" dirty="0">
                <a:ea typeface="+mj-ea"/>
                <a:cs typeface="Courier New" panose="02070309020205020404" pitchFamily="49" charset="0"/>
              </a:rPr>
              <a:t>i</a:t>
            </a:r>
            <a:r>
              <a:rPr lang="nl-NL" sz="2200" dirty="0" smtClean="0">
                <a:ea typeface="+mj-ea"/>
                <a:cs typeface="Courier New" panose="02070309020205020404" pitchFamily="49" charset="0"/>
              </a:rPr>
              <a:t>nvloed massamedia: strip, reclame, televisie, kranten </a:t>
            </a:r>
            <a:endParaRPr lang="nl-NL" sz="2200" dirty="0">
              <a:ea typeface="+mj-ea"/>
              <a:cs typeface="Courier New" panose="02070309020205020404" pitchFamily="49" charset="0"/>
            </a:endParaRPr>
          </a:p>
          <a:p>
            <a:pPr lvl="1">
              <a:buClr>
                <a:schemeClr val="accent1"/>
              </a:buClr>
            </a:pPr>
            <a:r>
              <a:rPr lang="nl-NL" sz="2200" dirty="0">
                <a:ea typeface="+mj-ea"/>
                <a:cs typeface="Courier New" panose="02070309020205020404" pitchFamily="49" charset="0"/>
              </a:rPr>
              <a:t>i</a:t>
            </a:r>
            <a:r>
              <a:rPr lang="nl-NL" sz="2200" dirty="0" smtClean="0">
                <a:ea typeface="+mj-ea"/>
                <a:cs typeface="Courier New" panose="02070309020205020404" pitchFamily="49" charset="0"/>
              </a:rPr>
              <a:t>n beeld brengen consumptiemaatschappij </a:t>
            </a:r>
          </a:p>
          <a:p>
            <a:pPr lvl="1">
              <a:buClr>
                <a:schemeClr val="accent1"/>
              </a:buClr>
            </a:pPr>
            <a:r>
              <a:rPr lang="nl-NL" sz="2200" dirty="0" smtClean="0">
                <a:ea typeface="+mj-ea"/>
                <a:cs typeface="Courier New" panose="02070309020205020404" pitchFamily="49" charset="0"/>
              </a:rPr>
              <a:t>reproduceerbaar</a:t>
            </a:r>
          </a:p>
          <a:p>
            <a:pPr marL="0" indent="0">
              <a:buClr>
                <a:schemeClr val="accent1"/>
              </a:buClr>
              <a:buNone/>
            </a:pPr>
            <a:endParaRPr lang="nl-NL" sz="2400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Courier New" panose="02070309020205020404" pitchFamily="49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  <a:p>
            <a:endParaRPr lang="nl-NL" dirty="0"/>
          </a:p>
          <a:p>
            <a:pPr marL="0" indent="0">
              <a:buNone/>
            </a:pPr>
            <a:endParaRPr lang="nl-NL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594335"/>
            <a:ext cx="5491050" cy="37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199" y="426677"/>
            <a:ext cx="1795819" cy="646331"/>
          </a:xfrm>
          <a:solidFill>
            <a:srgbClr val="94BEE4"/>
          </a:solidFill>
        </p:spPr>
        <p:txBody>
          <a:bodyPr>
            <a:noAutofit/>
          </a:bodyPr>
          <a:lstStyle/>
          <a:p>
            <a:r>
              <a:rPr lang="nl-NL" sz="3200" b="1" smtClean="0">
                <a:solidFill>
                  <a:schemeClr val="bg1"/>
                </a:solidFill>
              </a:rPr>
              <a:t>              9</a:t>
            </a:r>
            <a:endParaRPr lang="nl-NL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594336"/>
            <a:ext cx="10427253" cy="510576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endParaRPr lang="nl-NL" dirty="0"/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97792" y="426676"/>
            <a:ext cx="8467662" cy="646331"/>
          </a:xfrm>
          <a:prstGeom prst="rect">
            <a:avLst/>
          </a:prstGeom>
          <a:solidFill>
            <a:srgbClr val="D0CECE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smtClean="0"/>
              <a:t>	</a:t>
            </a:r>
            <a:r>
              <a:rPr lang="nl-NL" b="1" smtClean="0"/>
              <a:t>Massacultuur  </a:t>
            </a:r>
            <a:r>
              <a:rPr lang="nl-NL" i="1" smtClean="0">
                <a:solidFill>
                  <a:schemeClr val="accent1">
                    <a:lumMod val="75000"/>
                  </a:schemeClr>
                </a:solidFill>
              </a:rPr>
              <a:t>Vanaf 1945</a:t>
            </a:r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447928" y="1594335"/>
            <a:ext cx="6048672" cy="3774642"/>
          </a:xfrm>
        </p:spPr>
        <p:txBody>
          <a:bodyPr>
            <a:normAutofit/>
          </a:bodyPr>
          <a:lstStyle/>
          <a:p>
            <a:pPr marL="0" lvl="0" indent="0">
              <a:buClr>
                <a:srgbClr val="4F81BD"/>
              </a:buClr>
              <a:buNone/>
              <a:defRPr/>
            </a:pPr>
            <a:r>
              <a:rPr lang="nl-NL" sz="2400" b="1" dirty="0" smtClean="0"/>
              <a:t>Minimale kunst</a:t>
            </a:r>
            <a:endParaRPr lang="nl-NL" sz="2400" b="1" dirty="0"/>
          </a:p>
          <a:p>
            <a:pPr>
              <a:buClr>
                <a:schemeClr val="accent1"/>
              </a:buClr>
            </a:pPr>
            <a:r>
              <a:rPr lang="nl-NL" sz="2400" dirty="0">
                <a:ea typeface="+mj-ea"/>
                <a:cs typeface="Courier New" panose="02070309020205020404" pitchFamily="49" charset="0"/>
              </a:rPr>
              <a:t>Stroming ontstaan in Amerika jaren ‘60</a:t>
            </a:r>
          </a:p>
          <a:p>
            <a:pPr>
              <a:buClr>
                <a:schemeClr val="accent1"/>
              </a:buClr>
            </a:pPr>
            <a:r>
              <a:rPr lang="en-US" sz="2400" dirty="0" err="1">
                <a:ea typeface="+mj-ea"/>
                <a:cs typeface="Courier New" panose="02070309020205020404" pitchFamily="49" charset="0"/>
              </a:rPr>
              <a:t>k</a:t>
            </a:r>
            <a:r>
              <a:rPr lang="en-US" sz="2400" dirty="0" err="1" smtClean="0">
                <a:ea typeface="+mj-ea"/>
                <a:cs typeface="Courier New" panose="02070309020205020404" pitchFamily="49" charset="0"/>
              </a:rPr>
              <a:t>enmerken</a:t>
            </a:r>
            <a:r>
              <a:rPr lang="en-US" sz="2400" dirty="0" smtClean="0">
                <a:ea typeface="+mj-ea"/>
                <a:cs typeface="Courier New" panose="02070309020205020404" pitchFamily="49" charset="0"/>
              </a:rPr>
              <a:t>:</a:t>
            </a:r>
            <a:endParaRPr lang="nl-NL" sz="2400" dirty="0" smtClean="0">
              <a:ea typeface="+mj-ea"/>
              <a:cs typeface="Courier New" panose="02070309020205020404" pitchFamily="49" charset="0"/>
            </a:endParaRPr>
          </a:p>
          <a:p>
            <a:pPr lvl="1">
              <a:buClr>
                <a:schemeClr val="accent1"/>
              </a:buClr>
            </a:pPr>
            <a:r>
              <a:rPr lang="nl-NL" sz="2200" dirty="0" smtClean="0">
                <a:ea typeface="+mj-ea"/>
                <a:cs typeface="Courier New" panose="02070309020205020404" pitchFamily="49" charset="0"/>
              </a:rPr>
              <a:t>geen voorstelling</a:t>
            </a:r>
            <a:r>
              <a:rPr lang="nl-NL" sz="2200" dirty="0">
                <a:ea typeface="+mj-ea"/>
                <a:cs typeface="Courier New" panose="02070309020205020404" pitchFamily="49" charset="0"/>
              </a:rPr>
              <a:t>, verhaal of </a:t>
            </a:r>
            <a:r>
              <a:rPr lang="nl-NL" sz="2200" dirty="0" smtClean="0">
                <a:ea typeface="+mj-ea"/>
                <a:cs typeface="Courier New" panose="02070309020205020404" pitchFamily="49" charset="0"/>
              </a:rPr>
              <a:t>thema</a:t>
            </a:r>
          </a:p>
          <a:p>
            <a:pPr lvl="1">
              <a:buClr>
                <a:schemeClr val="accent1"/>
              </a:buClr>
            </a:pPr>
            <a:r>
              <a:rPr lang="nl-NL" sz="2200" dirty="0" smtClean="0">
                <a:ea typeface="+mj-ea"/>
                <a:cs typeface="Courier New" panose="02070309020205020404" pitchFamily="49" charset="0"/>
              </a:rPr>
              <a:t>geen emotionele lading</a:t>
            </a:r>
          </a:p>
          <a:p>
            <a:pPr lvl="1">
              <a:buClr>
                <a:schemeClr val="accent1"/>
              </a:buClr>
            </a:pPr>
            <a:r>
              <a:rPr lang="nl-NL" sz="2200" dirty="0" smtClean="0">
                <a:ea typeface="+mj-ea"/>
                <a:cs typeface="Courier New" panose="02070309020205020404" pitchFamily="49" charset="0"/>
              </a:rPr>
              <a:t>basisvormen</a:t>
            </a:r>
          </a:p>
          <a:p>
            <a:pPr lvl="1">
              <a:buClr>
                <a:schemeClr val="accent1"/>
              </a:buClr>
            </a:pPr>
            <a:r>
              <a:rPr lang="nl-NL" sz="2200" dirty="0" smtClean="0">
                <a:ea typeface="+mj-ea"/>
                <a:cs typeface="Courier New" panose="02070309020205020404" pitchFamily="49" charset="0"/>
              </a:rPr>
              <a:t>vaak primaire kleuren</a:t>
            </a:r>
          </a:p>
          <a:p>
            <a:pPr lvl="1">
              <a:buClr>
                <a:schemeClr val="accent1"/>
              </a:buClr>
            </a:pPr>
            <a:r>
              <a:rPr lang="nl-NL" sz="2200" dirty="0" smtClean="0">
                <a:ea typeface="+mj-ea"/>
                <a:cs typeface="Courier New" panose="02070309020205020404" pitchFamily="49" charset="0"/>
              </a:rPr>
              <a:t>vervaardiging uitbesteed</a:t>
            </a: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Courier New" panose="02070309020205020404" pitchFamily="49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27263"/>
            <a:ext cx="2448272" cy="459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199" y="426677"/>
            <a:ext cx="1795819" cy="646331"/>
          </a:xfrm>
          <a:solidFill>
            <a:srgbClr val="94BEE4"/>
          </a:solidFill>
        </p:spPr>
        <p:txBody>
          <a:bodyPr>
            <a:noAutofit/>
          </a:bodyPr>
          <a:lstStyle/>
          <a:p>
            <a:r>
              <a:rPr lang="nl-NL" sz="3200" b="1" smtClean="0">
                <a:solidFill>
                  <a:schemeClr val="bg1"/>
                </a:solidFill>
              </a:rPr>
              <a:t>              9</a:t>
            </a:r>
            <a:endParaRPr lang="nl-NL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594336"/>
            <a:ext cx="10427253" cy="510576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endParaRPr lang="nl-NL" dirty="0"/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97792" y="426676"/>
            <a:ext cx="8467662" cy="646331"/>
          </a:xfrm>
          <a:prstGeom prst="rect">
            <a:avLst/>
          </a:prstGeom>
          <a:solidFill>
            <a:srgbClr val="D0CECE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smtClean="0"/>
              <a:t>	</a:t>
            </a:r>
            <a:r>
              <a:rPr lang="nl-NL" b="1" smtClean="0"/>
              <a:t>Massacultuur  </a:t>
            </a:r>
            <a:r>
              <a:rPr lang="nl-NL" i="1" smtClean="0">
                <a:solidFill>
                  <a:schemeClr val="accent1">
                    <a:lumMod val="75000"/>
                  </a:schemeClr>
                </a:solidFill>
              </a:rPr>
              <a:t>Vanaf 1945</a:t>
            </a:r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447928" y="1594335"/>
            <a:ext cx="6048672" cy="3774642"/>
          </a:xfrm>
        </p:spPr>
        <p:txBody>
          <a:bodyPr>
            <a:normAutofit/>
          </a:bodyPr>
          <a:lstStyle/>
          <a:p>
            <a:pPr marL="0" lvl="0" indent="0">
              <a:buClr>
                <a:srgbClr val="4F81BD"/>
              </a:buClr>
              <a:buNone/>
              <a:defRPr/>
            </a:pPr>
            <a:r>
              <a:rPr lang="nl-NL" sz="2400" b="1" dirty="0" smtClean="0"/>
              <a:t>Street art en graffiti</a:t>
            </a:r>
            <a:endParaRPr lang="nl-NL" sz="2400" b="1" dirty="0"/>
          </a:p>
          <a:p>
            <a:pPr>
              <a:buClr>
                <a:schemeClr val="accent1"/>
              </a:buClr>
            </a:pPr>
            <a:r>
              <a:rPr lang="nl-NL" sz="2400" dirty="0">
                <a:ea typeface="+mj-ea"/>
                <a:cs typeface="Courier New" panose="02070309020205020404" pitchFamily="49" charset="0"/>
              </a:rPr>
              <a:t>Verzamelterm voor vaak ongevraagde visuele uitingen in de openbare ruimte.</a:t>
            </a:r>
          </a:p>
          <a:p>
            <a:pPr>
              <a:buClr>
                <a:schemeClr val="accent1"/>
              </a:buClr>
            </a:pPr>
            <a:r>
              <a:rPr lang="nl-NL" sz="2400" dirty="0" smtClean="0">
                <a:ea typeface="+mj-ea"/>
                <a:cs typeface="Courier New" panose="02070309020205020404" pitchFamily="49" charset="0"/>
              </a:rPr>
              <a:t>opkomst hiphopcultuur moderne graffiti</a:t>
            </a:r>
          </a:p>
          <a:p>
            <a:pPr>
              <a:buClr>
                <a:schemeClr val="accent1"/>
              </a:buClr>
            </a:pPr>
            <a:r>
              <a:rPr lang="nl-NL" sz="2400" dirty="0" smtClean="0">
                <a:ea typeface="+mj-ea"/>
                <a:cs typeface="Courier New" panose="02070309020205020404" pitchFamily="49" charset="0"/>
              </a:rPr>
              <a:t>tag = handtekening</a:t>
            </a:r>
          </a:p>
          <a:p>
            <a:pPr>
              <a:buClr>
                <a:schemeClr val="accent1"/>
              </a:buClr>
            </a:pPr>
            <a:r>
              <a:rPr lang="nl-NL" sz="2400" dirty="0" smtClean="0">
                <a:ea typeface="+mj-ea"/>
                <a:cs typeface="Courier New" panose="02070309020205020404" pitchFamily="49" charset="0"/>
              </a:rPr>
              <a:t>piece = grote afbeelding</a:t>
            </a:r>
          </a:p>
          <a:p>
            <a:pPr>
              <a:buClr>
                <a:schemeClr val="accent1"/>
              </a:buClr>
            </a:pPr>
            <a:r>
              <a:rPr lang="nl-NL" sz="2400" dirty="0" smtClean="0">
                <a:ea typeface="+mj-ea"/>
                <a:cs typeface="Courier New" panose="02070309020205020404" pitchFamily="49" charset="0"/>
              </a:rPr>
              <a:t>stencil = schildering met sjabloon</a:t>
            </a:r>
            <a:endParaRPr lang="nl-NL" sz="2400" dirty="0">
              <a:ea typeface="+mj-ea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Courier New" panose="02070309020205020404" pitchFamily="49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  <a:p>
            <a:endParaRPr lang="nl-NL" dirty="0"/>
          </a:p>
          <a:p>
            <a:pPr marL="0" indent="0">
              <a:buNone/>
            </a:pPr>
            <a:endParaRPr lang="nl-NL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00808"/>
            <a:ext cx="4245136" cy="31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199" y="426677"/>
            <a:ext cx="1795819" cy="646331"/>
          </a:xfrm>
          <a:solidFill>
            <a:srgbClr val="94BEE4"/>
          </a:solidFill>
        </p:spPr>
        <p:txBody>
          <a:bodyPr>
            <a:noAutofit/>
          </a:bodyPr>
          <a:lstStyle/>
          <a:p>
            <a:r>
              <a:rPr lang="nl-NL" sz="3200" b="1" smtClean="0">
                <a:solidFill>
                  <a:schemeClr val="bg1"/>
                </a:solidFill>
              </a:rPr>
              <a:t>              9</a:t>
            </a:r>
            <a:endParaRPr lang="nl-NL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594336"/>
            <a:ext cx="10427253" cy="510576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endParaRPr lang="nl-NL" dirty="0"/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97792" y="426676"/>
            <a:ext cx="8467662" cy="646331"/>
          </a:xfrm>
          <a:prstGeom prst="rect">
            <a:avLst/>
          </a:prstGeom>
          <a:solidFill>
            <a:srgbClr val="D0CECE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smtClean="0"/>
              <a:t>	</a:t>
            </a:r>
            <a:r>
              <a:rPr lang="nl-NL" b="1" smtClean="0"/>
              <a:t>Massacultuur  </a:t>
            </a:r>
            <a:r>
              <a:rPr lang="nl-NL" i="1" smtClean="0">
                <a:solidFill>
                  <a:schemeClr val="accent1">
                    <a:lumMod val="75000"/>
                  </a:schemeClr>
                </a:solidFill>
              </a:rPr>
              <a:t>Vanaf 1945</a:t>
            </a:r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447928" y="1594335"/>
            <a:ext cx="6048672" cy="3774642"/>
          </a:xfrm>
        </p:spPr>
        <p:txBody>
          <a:bodyPr>
            <a:normAutofit/>
          </a:bodyPr>
          <a:lstStyle/>
          <a:p>
            <a:pPr marL="0" lvl="0" indent="0">
              <a:buClr>
                <a:srgbClr val="4F81BD"/>
              </a:buClr>
              <a:buNone/>
              <a:defRPr/>
            </a:pPr>
            <a:r>
              <a:rPr lang="nl-NL" sz="2400" b="1" dirty="0" smtClean="0"/>
              <a:t>Pure dans</a:t>
            </a:r>
            <a:endParaRPr lang="nl-NL" sz="2400" b="1" dirty="0"/>
          </a:p>
          <a:p>
            <a:pPr>
              <a:buClr>
                <a:schemeClr val="accent1"/>
              </a:buClr>
            </a:pPr>
            <a:r>
              <a:rPr lang="nl-NL" sz="2400" dirty="0">
                <a:ea typeface="+mj-ea"/>
                <a:cs typeface="Courier New" panose="02070309020205020404" pitchFamily="49" charset="0"/>
              </a:rPr>
              <a:t>A</a:t>
            </a:r>
            <a:r>
              <a:rPr lang="nl-NL" sz="2400" dirty="0" smtClean="0">
                <a:ea typeface="+mj-ea"/>
                <a:cs typeface="Courier New" panose="02070309020205020404" pitchFamily="49" charset="0"/>
              </a:rPr>
              <a:t>vant-garde </a:t>
            </a:r>
            <a:r>
              <a:rPr lang="nl-NL" sz="2400" dirty="0">
                <a:ea typeface="+mj-ea"/>
                <a:cs typeface="Courier New" panose="02070309020205020404" pitchFamily="49" charset="0"/>
              </a:rPr>
              <a:t>dans</a:t>
            </a:r>
          </a:p>
          <a:p>
            <a:pPr>
              <a:buClr>
                <a:schemeClr val="accent1"/>
              </a:buClr>
            </a:pPr>
            <a:r>
              <a:rPr lang="nl-NL" sz="2400" dirty="0" err="1" smtClean="0">
                <a:ea typeface="+mj-ea"/>
                <a:cs typeface="Courier New" panose="02070309020205020404" pitchFamily="49" charset="0"/>
              </a:rPr>
              <a:t>Merce</a:t>
            </a:r>
            <a:r>
              <a:rPr lang="nl-NL" sz="2400" dirty="0" smtClean="0">
                <a:ea typeface="+mj-ea"/>
                <a:cs typeface="Courier New" panose="02070309020205020404" pitchFamily="49" charset="0"/>
              </a:rPr>
              <a:t> </a:t>
            </a:r>
            <a:r>
              <a:rPr lang="nl-NL" sz="2400" dirty="0" err="1" smtClean="0">
                <a:ea typeface="+mj-ea"/>
                <a:cs typeface="Courier New" panose="02070309020205020404" pitchFamily="49" charset="0"/>
              </a:rPr>
              <a:t>Cunningham</a:t>
            </a:r>
            <a:endParaRPr lang="nl-NL" sz="2400" dirty="0" smtClean="0">
              <a:ea typeface="+mj-ea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400" dirty="0" err="1">
                <a:ea typeface="+mj-ea"/>
                <a:cs typeface="Courier New" panose="02070309020205020404" pitchFamily="49" charset="0"/>
              </a:rPr>
              <a:t>k</a:t>
            </a:r>
            <a:r>
              <a:rPr lang="en-US" sz="2400" dirty="0" err="1" smtClean="0">
                <a:ea typeface="+mj-ea"/>
                <a:cs typeface="Courier New" panose="02070309020205020404" pitchFamily="49" charset="0"/>
              </a:rPr>
              <a:t>enmerken</a:t>
            </a:r>
            <a:r>
              <a:rPr lang="en-US" sz="2400" dirty="0" smtClean="0">
                <a:ea typeface="+mj-ea"/>
                <a:cs typeface="Courier New" panose="02070309020205020404" pitchFamily="49" charset="0"/>
              </a:rPr>
              <a:t>:</a:t>
            </a:r>
            <a:endParaRPr lang="nl-NL" sz="2400" dirty="0" smtClean="0">
              <a:ea typeface="+mj-ea"/>
              <a:cs typeface="Courier New" panose="02070309020205020404" pitchFamily="49" charset="0"/>
            </a:endParaRPr>
          </a:p>
          <a:p>
            <a:pPr lvl="1">
              <a:buClr>
                <a:schemeClr val="accent1"/>
              </a:buClr>
            </a:pPr>
            <a:r>
              <a:rPr lang="en-US" sz="2200" dirty="0" err="1">
                <a:ea typeface="+mj-ea"/>
                <a:cs typeface="Courier New" panose="02070309020205020404" pitchFamily="49" charset="0"/>
              </a:rPr>
              <a:t>n</a:t>
            </a:r>
            <a:r>
              <a:rPr lang="en-US" sz="2200" dirty="0" err="1" smtClean="0">
                <a:ea typeface="+mj-ea"/>
                <a:cs typeface="Courier New" panose="02070309020205020404" pitchFamily="49" charset="0"/>
              </a:rPr>
              <a:t>iet</a:t>
            </a:r>
            <a:r>
              <a:rPr lang="en-US" sz="2200" dirty="0" smtClean="0">
                <a:ea typeface="+mj-ea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ea typeface="+mj-ea"/>
                <a:cs typeface="Courier New" panose="02070309020205020404" pitchFamily="49" charset="0"/>
              </a:rPr>
              <a:t>verhalend</a:t>
            </a:r>
            <a:r>
              <a:rPr lang="en-US" sz="2200" dirty="0" smtClean="0">
                <a:ea typeface="+mj-ea"/>
                <a:cs typeface="Courier New" panose="02070309020205020404" pitchFamily="49" charset="0"/>
              </a:rPr>
              <a:t>, </a:t>
            </a:r>
            <a:r>
              <a:rPr lang="en-US" sz="2200" dirty="0" err="1" smtClean="0">
                <a:ea typeface="+mj-ea"/>
                <a:cs typeface="Courier New" panose="02070309020205020404" pitchFamily="49" charset="0"/>
              </a:rPr>
              <a:t>geen</a:t>
            </a:r>
            <a:r>
              <a:rPr lang="en-US" sz="2200" dirty="0" smtClean="0">
                <a:ea typeface="+mj-ea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ea typeface="+mj-ea"/>
                <a:cs typeface="Courier New" panose="02070309020205020404" pitchFamily="49" charset="0"/>
              </a:rPr>
              <a:t>emoties</a:t>
            </a:r>
            <a:endParaRPr lang="nl-NL" sz="2200" dirty="0" smtClean="0">
              <a:ea typeface="+mj-ea"/>
              <a:cs typeface="Courier New" panose="02070309020205020404" pitchFamily="49" charset="0"/>
            </a:endParaRPr>
          </a:p>
          <a:p>
            <a:pPr lvl="1">
              <a:buClr>
                <a:schemeClr val="accent1"/>
              </a:buClr>
            </a:pPr>
            <a:r>
              <a:rPr lang="nl-NL" sz="2200" dirty="0" smtClean="0">
                <a:ea typeface="+mj-ea"/>
                <a:cs typeface="Courier New" panose="02070309020205020404" pitchFamily="49" charset="0"/>
              </a:rPr>
              <a:t>benadrukking gewone bewegingen</a:t>
            </a:r>
            <a:endParaRPr lang="nl-NL" sz="2200" dirty="0">
              <a:ea typeface="+mj-ea"/>
              <a:cs typeface="Courier New" panose="02070309020205020404" pitchFamily="49" charset="0"/>
            </a:endParaRPr>
          </a:p>
          <a:p>
            <a:pPr lvl="1">
              <a:buClr>
                <a:schemeClr val="accent1"/>
              </a:buClr>
            </a:pPr>
            <a:r>
              <a:rPr lang="nl-NL" sz="2200" dirty="0" smtClean="0">
                <a:ea typeface="+mj-ea"/>
                <a:cs typeface="Courier New" panose="02070309020205020404" pitchFamily="49" charset="0"/>
              </a:rPr>
              <a:t>geïsoleerd getoond</a:t>
            </a:r>
          </a:p>
          <a:p>
            <a:pPr lvl="1">
              <a:buClr>
                <a:schemeClr val="accent1"/>
              </a:buClr>
            </a:pPr>
            <a:r>
              <a:rPr lang="nl-NL" sz="2200" dirty="0" smtClean="0">
                <a:ea typeface="+mj-ea"/>
                <a:cs typeface="Courier New" panose="02070309020205020404" pitchFamily="49" charset="0"/>
              </a:rPr>
              <a:t>vaak zonder muziek</a:t>
            </a:r>
            <a:endParaRPr lang="nl-NL" sz="2200" dirty="0">
              <a:ea typeface="+mj-ea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  <a:p>
            <a:endParaRPr lang="nl-NL" dirty="0"/>
          </a:p>
          <a:p>
            <a:pPr marL="0" indent="0">
              <a:buNone/>
            </a:pPr>
            <a:endParaRPr lang="nl-NL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594335"/>
            <a:ext cx="4176464" cy="437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Aangepast</PresentationFormat>
  <Paragraphs>127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PowerPoint-presentatie</vt:lpstr>
      <vt:lpstr>PowerPoint-presentatie</vt:lpstr>
      <vt:lpstr>              9                          </vt:lpstr>
      <vt:lpstr>             8</vt:lpstr>
      <vt:lpstr>              9</vt:lpstr>
      <vt:lpstr>              9</vt:lpstr>
      <vt:lpstr>              9</vt:lpstr>
      <vt:lpstr>              9</vt:lpstr>
      <vt:lpstr>              9</vt:lpstr>
      <vt:lpstr>              9</vt:lpstr>
      <vt:lpstr>              9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2016-08-09T14:59:52Z</dcterms:created>
  <dcterms:modified xsi:type="dcterms:W3CDTF">2016-08-09T15:00:19Z</dcterms:modified>
</cp:coreProperties>
</file>