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310" r:id="rId2"/>
    <p:sldId id="311" r:id="rId3"/>
    <p:sldId id="315" r:id="rId4"/>
    <p:sldId id="316" r:id="rId5"/>
    <p:sldId id="318" r:id="rId6"/>
    <p:sldId id="314" r:id="rId7"/>
    <p:sldId id="319" r:id="rId8"/>
    <p:sldId id="330" r:id="rId9"/>
    <p:sldId id="333" r:id="rId10"/>
    <p:sldId id="329" r:id="rId11"/>
    <p:sldId id="322" r:id="rId12"/>
    <p:sldId id="323" r:id="rId13"/>
    <p:sldId id="331" r:id="rId14"/>
    <p:sldId id="332" r:id="rId15"/>
    <p:sldId id="326" r:id="rId16"/>
    <p:sldId id="263" r:id="rId17"/>
    <p:sldId id="321" r:id="rId18"/>
    <p:sldId id="301" r:id="rId19"/>
    <p:sldId id="300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554"/>
    <p:restoredTop sz="94778"/>
  </p:normalViewPr>
  <p:slideViewPr>
    <p:cSldViewPr snapToGrid="0" snapToObjects="1">
      <p:cViewPr varScale="1">
        <p:scale>
          <a:sx n="71" d="100"/>
          <a:sy n="71" d="100"/>
        </p:scale>
        <p:origin x="184" y="432"/>
      </p:cViewPr>
      <p:guideLst/>
    </p:cSldViewPr>
  </p:slideViewPr>
  <p:outlineViewPr>
    <p:cViewPr>
      <p:scale>
        <a:sx n="33" d="100"/>
        <a:sy n="33" d="100"/>
      </p:scale>
      <p:origin x="0" y="-75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15-10-2020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Week 6 - </a:t>
            </a:r>
            <a:r>
              <a:rPr lang="nl-NL" dirty="0" err="1"/>
              <a:t>Thursday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Online/offline class</a:t>
            </a:r>
          </a:p>
        </p:txBody>
      </p:sp>
    </p:spTree>
    <p:extLst>
      <p:ext uri="{BB962C8B-B14F-4D97-AF65-F5344CB8AC3E}">
        <p14:creationId xmlns:p14="http://schemas.microsoft.com/office/powerpoint/2010/main" val="2080232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0" y="1991979"/>
            <a:ext cx="8590278" cy="668050"/>
          </a:xfrm>
        </p:spPr>
        <p:txBody>
          <a:bodyPr>
            <a:noAutofit/>
          </a:bodyPr>
          <a:lstStyle/>
          <a:p>
            <a:r>
              <a:rPr lang="nl-NL" sz="4000" dirty="0"/>
              <a:t>Schrijf je presentatie uit </a:t>
            </a:r>
            <a:br>
              <a:rPr lang="nl-NL" sz="4000" dirty="0"/>
            </a:br>
            <a:br>
              <a:rPr lang="nl-NL" sz="4000" dirty="0"/>
            </a:br>
            <a:r>
              <a:rPr lang="nl-NL" sz="4000" dirty="0"/>
              <a:t>en stuur het naar mij via de chat </a:t>
            </a:r>
            <a:br>
              <a:rPr lang="nl-NL" sz="4000" dirty="0"/>
            </a:br>
            <a:br>
              <a:rPr lang="nl-NL" sz="4000" dirty="0"/>
            </a:br>
            <a:r>
              <a:rPr lang="nl-NL" sz="4000" dirty="0"/>
              <a:t>IK GEEF JE GRAAG FEEDBACK</a:t>
            </a:r>
          </a:p>
        </p:txBody>
      </p:sp>
    </p:spTree>
    <p:extLst>
      <p:ext uri="{BB962C8B-B14F-4D97-AF65-F5344CB8AC3E}">
        <p14:creationId xmlns:p14="http://schemas.microsoft.com/office/powerpoint/2010/main" val="335882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Useful</a:t>
            </a:r>
            <a:r>
              <a:rPr lang="nl-NL" dirty="0"/>
              <a:t> </a:t>
            </a:r>
            <a:r>
              <a:rPr lang="nl-NL" dirty="0" err="1"/>
              <a:t>phrases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880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sz="2800" b="1" dirty="0" err="1"/>
              <a:t>Useful</a:t>
            </a:r>
            <a:r>
              <a:rPr lang="nl-NL" sz="2800" b="1" dirty="0"/>
              <a:t> </a:t>
            </a:r>
            <a:r>
              <a:rPr lang="nl-NL" sz="2800" b="1" dirty="0" err="1"/>
              <a:t>phrases</a:t>
            </a:r>
            <a:r>
              <a:rPr lang="nl-NL" sz="2800" b="1" dirty="0"/>
              <a:t> </a:t>
            </a:r>
            <a:r>
              <a:rPr lang="nl-NL" sz="2800" b="1" dirty="0" err="1"/>
              <a:t>about</a:t>
            </a:r>
            <a:r>
              <a:rPr lang="nl-NL" sz="2800" b="1" dirty="0"/>
              <a:t> </a:t>
            </a:r>
            <a:r>
              <a:rPr lang="nl-NL" sz="2800" b="1" dirty="0" err="1"/>
              <a:t>internships</a:t>
            </a:r>
            <a:r>
              <a:rPr lang="nl-NL" sz="2800" b="1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Stage: </a:t>
            </a:r>
            <a:r>
              <a:rPr lang="nl-NL" dirty="0" err="1"/>
              <a:t>traineeship</a:t>
            </a:r>
            <a:r>
              <a:rPr lang="nl-NL" dirty="0"/>
              <a:t>/</a:t>
            </a:r>
            <a:r>
              <a:rPr lang="nl-NL" dirty="0" err="1"/>
              <a:t>internship</a:t>
            </a:r>
            <a:r>
              <a:rPr lang="nl-NL" dirty="0"/>
              <a:t>/</a:t>
            </a:r>
            <a:r>
              <a:rPr lang="nl-NL" dirty="0" err="1"/>
              <a:t>apprenticeship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Stagebedrijf: </a:t>
            </a:r>
            <a:r>
              <a:rPr lang="nl-NL" dirty="0" err="1"/>
              <a:t>internship</a:t>
            </a:r>
            <a:r>
              <a:rPr lang="nl-NL" dirty="0"/>
              <a:t> company/host company/</a:t>
            </a:r>
            <a:r>
              <a:rPr lang="nl-NL" dirty="0" err="1"/>
              <a:t>organisation</a:t>
            </a:r>
            <a:r>
              <a:rPr lang="nl-NL" dirty="0"/>
              <a:t> </a:t>
            </a:r>
            <a:r>
              <a:rPr lang="nl-NL" dirty="0" err="1"/>
              <a:t>where</a:t>
            </a:r>
            <a:r>
              <a:rPr lang="nl-NL" dirty="0"/>
              <a:t> I </a:t>
            </a:r>
            <a:r>
              <a:rPr lang="nl-NL" dirty="0" err="1"/>
              <a:t>completed</a:t>
            </a:r>
            <a:r>
              <a:rPr lang="nl-NL" dirty="0"/>
              <a:t> </a:t>
            </a:r>
            <a:r>
              <a:rPr lang="nl-NL" dirty="0" err="1"/>
              <a:t>my</a:t>
            </a:r>
            <a:r>
              <a:rPr lang="nl-NL" dirty="0"/>
              <a:t> </a:t>
            </a:r>
            <a:r>
              <a:rPr lang="nl-NL" dirty="0" err="1"/>
              <a:t>internship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 was </a:t>
            </a:r>
            <a:r>
              <a:rPr lang="nl-NL" dirty="0" err="1"/>
              <a:t>an</a:t>
            </a:r>
            <a:r>
              <a:rPr lang="nl-NL" dirty="0"/>
              <a:t> intern at…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was a trainee at…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my</a:t>
            </a:r>
            <a:r>
              <a:rPr lang="nl-NL" dirty="0"/>
              <a:t> </a:t>
            </a:r>
            <a:r>
              <a:rPr lang="nl-NL" dirty="0" err="1"/>
              <a:t>internship</a:t>
            </a:r>
            <a:r>
              <a:rPr lang="nl-NL" dirty="0"/>
              <a:t> at…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my</a:t>
            </a:r>
            <a:r>
              <a:rPr lang="nl-NL" dirty="0"/>
              <a:t> </a:t>
            </a:r>
            <a:r>
              <a:rPr lang="nl-NL" dirty="0" err="1"/>
              <a:t>traineeship</a:t>
            </a:r>
            <a:r>
              <a:rPr lang="nl-NL" dirty="0"/>
              <a:t> at…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completed</a:t>
            </a:r>
            <a:r>
              <a:rPr lang="nl-NL" dirty="0"/>
              <a:t> </a:t>
            </a:r>
            <a:r>
              <a:rPr lang="nl-NL" dirty="0" err="1"/>
              <a:t>my</a:t>
            </a:r>
            <a:r>
              <a:rPr lang="nl-NL" dirty="0"/>
              <a:t> </a:t>
            </a:r>
            <a:r>
              <a:rPr lang="nl-NL" dirty="0" err="1"/>
              <a:t>traineeship</a:t>
            </a:r>
            <a:r>
              <a:rPr lang="nl-NL" dirty="0"/>
              <a:t>/</a:t>
            </a:r>
            <a:r>
              <a:rPr lang="nl-NL" dirty="0" err="1"/>
              <a:t>internship</a:t>
            </a:r>
            <a:r>
              <a:rPr lang="nl-NL" dirty="0"/>
              <a:t> at…</a:t>
            </a:r>
          </a:p>
        </p:txBody>
      </p:sp>
    </p:spTree>
    <p:extLst>
      <p:ext uri="{BB962C8B-B14F-4D97-AF65-F5344CB8AC3E}">
        <p14:creationId xmlns:p14="http://schemas.microsoft.com/office/powerpoint/2010/main" val="2220238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sz="2800" b="1" dirty="0" err="1"/>
              <a:t>Useful</a:t>
            </a:r>
            <a:r>
              <a:rPr lang="nl-NL" sz="2800" b="1" dirty="0"/>
              <a:t> </a:t>
            </a:r>
            <a:r>
              <a:rPr lang="nl-NL" sz="2800" b="1" dirty="0" err="1"/>
              <a:t>phrases</a:t>
            </a:r>
            <a:r>
              <a:rPr lang="nl-NL" sz="2800" b="1" dirty="0"/>
              <a:t> </a:t>
            </a:r>
            <a:r>
              <a:rPr lang="nl-NL" sz="2800" b="1" dirty="0" err="1"/>
              <a:t>about</a:t>
            </a:r>
            <a:r>
              <a:rPr lang="nl-NL" sz="2800" b="1" dirty="0"/>
              <a:t> </a:t>
            </a:r>
            <a:r>
              <a:rPr lang="nl-NL" sz="2800" b="1" dirty="0" err="1"/>
              <a:t>your</a:t>
            </a:r>
            <a:r>
              <a:rPr lang="nl-NL" sz="2800" b="1" dirty="0"/>
              <a:t> </a:t>
            </a:r>
            <a:r>
              <a:rPr lang="nl-NL" sz="2800" b="1" dirty="0" err="1"/>
              <a:t>tasks</a:t>
            </a:r>
            <a:r>
              <a:rPr lang="nl-NL" sz="2800" b="1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My </a:t>
            </a:r>
            <a:r>
              <a:rPr lang="nl-NL" dirty="0" err="1"/>
              <a:t>tasks</a:t>
            </a:r>
            <a:r>
              <a:rPr lang="nl-NL" dirty="0"/>
              <a:t> </a:t>
            </a:r>
            <a:r>
              <a:rPr lang="nl-NL" dirty="0" err="1"/>
              <a:t>were</a:t>
            </a:r>
            <a:r>
              <a:rPr lang="nl-NL" dirty="0"/>
              <a:t>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completed</a:t>
            </a:r>
            <a:r>
              <a:rPr lang="nl-NL" dirty="0"/>
              <a:t> a project on…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At school I had </a:t>
            </a:r>
            <a:r>
              <a:rPr lang="nl-NL" dirty="0" err="1"/>
              <a:t>learned</a:t>
            </a:r>
            <a:r>
              <a:rPr lang="nl-NL" dirty="0"/>
              <a:t> xxx </a:t>
            </a:r>
            <a:r>
              <a:rPr lang="nl-NL" dirty="0" err="1"/>
              <a:t>which</a:t>
            </a:r>
            <a:r>
              <a:rPr lang="nl-NL" dirty="0"/>
              <a:t> I </a:t>
            </a:r>
            <a:r>
              <a:rPr lang="nl-NL" dirty="0" err="1"/>
              <a:t>could</a:t>
            </a:r>
            <a:r>
              <a:rPr lang="nl-NL" dirty="0"/>
              <a:t> </a:t>
            </a:r>
            <a:r>
              <a:rPr lang="nl-NL" dirty="0" err="1"/>
              <a:t>apply</a:t>
            </a:r>
            <a:r>
              <a:rPr lang="nl-NL" dirty="0"/>
              <a:t> </a:t>
            </a:r>
            <a:r>
              <a:rPr lang="nl-NL" dirty="0" err="1"/>
              <a:t>during</a:t>
            </a:r>
            <a:r>
              <a:rPr lang="nl-NL" dirty="0"/>
              <a:t> </a:t>
            </a:r>
            <a:r>
              <a:rPr lang="nl-NL" dirty="0" err="1"/>
              <a:t>my</a:t>
            </a:r>
            <a:r>
              <a:rPr lang="nl-NL" dirty="0"/>
              <a:t> </a:t>
            </a:r>
            <a:r>
              <a:rPr lang="nl-NL" dirty="0" err="1"/>
              <a:t>internship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applied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following</a:t>
            </a:r>
            <a:r>
              <a:rPr lang="nl-NL" dirty="0"/>
              <a:t> skills/</a:t>
            </a:r>
            <a:r>
              <a:rPr lang="nl-NL" dirty="0" err="1"/>
              <a:t>knowledge</a:t>
            </a:r>
            <a:r>
              <a:rPr lang="nl-NL" dirty="0"/>
              <a:t> 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My </a:t>
            </a:r>
            <a:r>
              <a:rPr lang="nl-NL" dirty="0" err="1"/>
              <a:t>role</a:t>
            </a:r>
            <a:r>
              <a:rPr lang="nl-NL" dirty="0"/>
              <a:t> was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was </a:t>
            </a:r>
            <a:r>
              <a:rPr lang="nl-NL" dirty="0" err="1"/>
              <a:t>asked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My </a:t>
            </a:r>
            <a:r>
              <a:rPr lang="nl-NL" dirty="0" err="1"/>
              <a:t>responsibilities</a:t>
            </a:r>
            <a:r>
              <a:rPr lang="nl-NL" dirty="0"/>
              <a:t> </a:t>
            </a:r>
            <a:r>
              <a:rPr lang="nl-NL" dirty="0" err="1"/>
              <a:t>were</a:t>
            </a:r>
            <a:r>
              <a:rPr lang="nl-NL" dirty="0"/>
              <a:t>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was </a:t>
            </a:r>
            <a:r>
              <a:rPr lang="nl-NL" dirty="0" err="1"/>
              <a:t>asked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research…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My </a:t>
            </a:r>
            <a:r>
              <a:rPr lang="nl-NL" dirty="0" err="1"/>
              <a:t>role</a:t>
            </a:r>
            <a:r>
              <a:rPr lang="nl-NL" dirty="0"/>
              <a:t> was </a:t>
            </a:r>
            <a:r>
              <a:rPr lang="nl-NL" dirty="0" err="1"/>
              <a:t>to</a:t>
            </a:r>
            <a:r>
              <a:rPr lang="nl-NL" dirty="0"/>
              <a:t> review…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It was </a:t>
            </a:r>
            <a:r>
              <a:rPr lang="nl-NL" dirty="0" err="1"/>
              <a:t>my</a:t>
            </a:r>
            <a:r>
              <a:rPr lang="nl-NL" dirty="0"/>
              <a:t> </a:t>
            </a:r>
            <a:r>
              <a:rPr lang="nl-NL" dirty="0" err="1"/>
              <a:t>responsibility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assist/</a:t>
            </a:r>
            <a:r>
              <a:rPr lang="nl-NL" dirty="0" err="1"/>
              <a:t>advice</a:t>
            </a:r>
            <a:r>
              <a:rPr lang="nl-NL" dirty="0"/>
              <a:t>/research/</a:t>
            </a:r>
            <a:r>
              <a:rPr lang="nl-NL" dirty="0" err="1"/>
              <a:t>gather</a:t>
            </a:r>
            <a:r>
              <a:rPr lang="nl-NL" dirty="0"/>
              <a:t> information on….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had </a:t>
            </a:r>
            <a:r>
              <a:rPr lang="nl-NL" dirty="0" err="1"/>
              <a:t>to</a:t>
            </a:r>
            <a:r>
              <a:rPr lang="nl-NL" dirty="0"/>
              <a:t> follow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directions</a:t>
            </a:r>
            <a:r>
              <a:rPr lang="nl-NL" dirty="0"/>
              <a:t> of …. (e.g. </a:t>
            </a:r>
            <a:r>
              <a:rPr lang="nl-NL" dirty="0" err="1"/>
              <a:t>my</a:t>
            </a:r>
            <a:r>
              <a:rPr lang="nl-NL" dirty="0"/>
              <a:t> supervisor)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2325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sz="2800" b="1" dirty="0" err="1"/>
              <a:t>Useful</a:t>
            </a:r>
            <a:r>
              <a:rPr lang="nl-NL" sz="2800" b="1" dirty="0"/>
              <a:t> </a:t>
            </a:r>
            <a:r>
              <a:rPr lang="nl-NL" sz="2800" b="1" dirty="0" err="1"/>
              <a:t>phrases</a:t>
            </a:r>
            <a:r>
              <a:rPr lang="nl-NL" sz="2800" b="1" dirty="0"/>
              <a:t> </a:t>
            </a:r>
            <a:r>
              <a:rPr lang="nl-NL" sz="2800" b="1" dirty="0" err="1"/>
              <a:t>about</a:t>
            </a:r>
            <a:r>
              <a:rPr lang="nl-NL" sz="2800" b="1" dirty="0"/>
              <a:t> </a:t>
            </a:r>
            <a:r>
              <a:rPr lang="nl-NL" sz="2800" b="1" dirty="0" err="1"/>
              <a:t>your</a:t>
            </a:r>
            <a:r>
              <a:rPr lang="nl-NL" sz="2800" b="1" dirty="0"/>
              <a:t> </a:t>
            </a:r>
            <a:r>
              <a:rPr lang="nl-NL" sz="2800" b="1" dirty="0" err="1"/>
              <a:t>achievements</a:t>
            </a:r>
            <a:r>
              <a:rPr lang="nl-NL" sz="2800" b="1" dirty="0"/>
              <a:t>:</a:t>
            </a: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learned</a:t>
            </a:r>
            <a:r>
              <a:rPr lang="nl-NL" dirty="0"/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gained</a:t>
            </a:r>
            <a:r>
              <a:rPr lang="nl-NL" dirty="0"/>
              <a:t> </a:t>
            </a:r>
            <a:r>
              <a:rPr lang="nl-NL" dirty="0" err="1"/>
              <a:t>experience</a:t>
            </a:r>
            <a:r>
              <a:rPr lang="nl-NL" dirty="0"/>
              <a:t> in….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succeeded</a:t>
            </a:r>
            <a:r>
              <a:rPr lang="nl-NL" dirty="0"/>
              <a:t> in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achieved</a:t>
            </a:r>
            <a:r>
              <a:rPr lang="nl-NL" dirty="0"/>
              <a:t>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acquired</a:t>
            </a:r>
            <a:r>
              <a:rPr lang="nl-NL" dirty="0"/>
              <a:t> skills in 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</a:t>
            </a:r>
            <a:r>
              <a:rPr lang="nl-NL" dirty="0" err="1"/>
              <a:t>impressed</a:t>
            </a:r>
            <a:r>
              <a:rPr lang="nl-NL" dirty="0"/>
              <a:t> </a:t>
            </a:r>
            <a:r>
              <a:rPr lang="nl-NL" dirty="0" err="1"/>
              <a:t>my</a:t>
            </a:r>
            <a:r>
              <a:rPr lang="nl-NL" dirty="0"/>
              <a:t> supervisor </a:t>
            </a:r>
            <a:r>
              <a:rPr lang="nl-NL" dirty="0" err="1"/>
              <a:t>because</a:t>
            </a:r>
            <a:r>
              <a:rPr lang="nl-NL" dirty="0"/>
              <a:t> ….</a:t>
            </a:r>
          </a:p>
        </p:txBody>
      </p:sp>
    </p:spTree>
    <p:extLst>
      <p:ext uri="{BB962C8B-B14F-4D97-AF65-F5344CB8AC3E}">
        <p14:creationId xmlns:p14="http://schemas.microsoft.com/office/powerpoint/2010/main" val="2894005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sz="2800" b="1" dirty="0" err="1"/>
              <a:t>Useful</a:t>
            </a:r>
            <a:r>
              <a:rPr lang="nl-NL" sz="2800" b="1" dirty="0"/>
              <a:t> </a:t>
            </a:r>
            <a:r>
              <a:rPr lang="nl-NL" sz="2800" b="1" dirty="0" err="1"/>
              <a:t>phrases</a:t>
            </a:r>
            <a:r>
              <a:rPr lang="nl-NL" sz="2800" b="1" dirty="0"/>
              <a:t> voor als je iets verkeerd hebt gezegd:</a:t>
            </a:r>
            <a:endParaRPr lang="nl-NL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Excuse</a:t>
            </a:r>
            <a:r>
              <a:rPr lang="nl-NL" dirty="0"/>
              <a:t> me, I </a:t>
            </a:r>
            <a:r>
              <a:rPr lang="nl-NL" dirty="0" err="1"/>
              <a:t>mean</a:t>
            </a:r>
            <a:r>
              <a:rPr lang="nl-NL" dirty="0"/>
              <a:t>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Let me </a:t>
            </a:r>
            <a:r>
              <a:rPr lang="nl-NL" dirty="0" err="1"/>
              <a:t>explain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Excuse</a:t>
            </a:r>
            <a:r>
              <a:rPr lang="nl-NL" dirty="0"/>
              <a:t> me, </a:t>
            </a:r>
            <a:r>
              <a:rPr lang="nl-NL" dirty="0" err="1"/>
              <a:t>I’ll</a:t>
            </a:r>
            <a:r>
              <a:rPr lang="nl-NL" dirty="0"/>
              <a:t> </a:t>
            </a:r>
            <a:r>
              <a:rPr lang="nl-NL" dirty="0" err="1"/>
              <a:t>repeat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….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380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nl-NL" sz="6000" dirty="0"/>
            </a:br>
            <a:r>
              <a:rPr lang="nl-NL" sz="6000" dirty="0"/>
              <a:t>Verbindingswoorden </a:t>
            </a:r>
            <a:br>
              <a:rPr lang="nl-NL" sz="6000" dirty="0"/>
            </a:br>
            <a:endParaRPr lang="nl-NL" sz="60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(o.a. voegwoorden)</a:t>
            </a:r>
          </a:p>
        </p:txBody>
      </p:sp>
    </p:spTree>
    <p:extLst>
      <p:ext uri="{BB962C8B-B14F-4D97-AF65-F5344CB8AC3E}">
        <p14:creationId xmlns:p14="http://schemas.microsoft.com/office/powerpoint/2010/main" val="1625912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F28FE751-7956-384F-A085-5A473475084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87615" y="211226"/>
          <a:ext cx="9765629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0876">
                  <a:extLst>
                    <a:ext uri="{9D8B030D-6E8A-4147-A177-3AD203B41FA5}">
                      <a16:colId xmlns:a16="http://schemas.microsoft.com/office/drawing/2014/main" val="1394305688"/>
                    </a:ext>
                  </a:extLst>
                </a:gridCol>
                <a:gridCol w="1495313">
                  <a:extLst>
                    <a:ext uri="{9D8B030D-6E8A-4147-A177-3AD203B41FA5}">
                      <a16:colId xmlns:a16="http://schemas.microsoft.com/office/drawing/2014/main" val="256237168"/>
                    </a:ext>
                  </a:extLst>
                </a:gridCol>
                <a:gridCol w="6949440">
                  <a:extLst>
                    <a:ext uri="{9D8B030D-6E8A-4147-A177-3AD203B41FA5}">
                      <a16:colId xmlns:a16="http://schemas.microsoft.com/office/drawing/2014/main" val="36459980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Verbindingswoord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Vertaling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945758"/>
                  </a:ext>
                </a:extLst>
              </a:tr>
              <a:tr h="152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And</a:t>
                      </a:r>
                      <a:r>
                        <a:rPr lang="nl-NL" sz="1600" dirty="0">
                          <a:effectLst/>
                        </a:rPr>
                        <a:t>, but, or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En, maar, of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My name is Jan and I like playing soccer but I hate getting dirty. I would like to become a dietician or a lifestyle coach.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7765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Because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Omdat/want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 like playing soccer but I hate getting dirty.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8564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When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Als (gebeurt zeker)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When I leave this school, I will start working.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2066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If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Als (onzeker of het gebeurt)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If I graduate next year, I will continue my studies at a university for applied sciences.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489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While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Terwijl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While I studied at this college, I also gained practical experience at various organisations.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3138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Furthermore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Verder/daarnaast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Furthermore, in my weekend job I learned skills such as communication and collaborating in a team.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6693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Due</a:t>
                      </a:r>
                      <a:r>
                        <a:rPr lang="nl-NL" sz="1600" dirty="0">
                          <a:effectLst/>
                        </a:rPr>
                        <a:t> </a:t>
                      </a:r>
                      <a:r>
                        <a:rPr lang="nl-NL" sz="1600" dirty="0" err="1">
                          <a:effectLst/>
                        </a:rPr>
                        <a:t>to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Doordat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Due to my volunteer work as a scout leader, I also developed leadership skills.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423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As </a:t>
                      </a:r>
                      <a:r>
                        <a:rPr lang="nl-NL" sz="1600" dirty="0" err="1">
                          <a:effectLst/>
                        </a:rPr>
                        <a:t>soon</a:t>
                      </a:r>
                      <a:r>
                        <a:rPr lang="nl-NL" sz="1600" dirty="0">
                          <a:effectLst/>
                        </a:rPr>
                        <a:t> as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Zo gauw als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As soon as I finish this school, I will start working.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20338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Moreover 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Bovendien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Moreover, after that, I would like to study for a master’s degree.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886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Thus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Dus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Thus I will be studying for another six years.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6126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So that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Zodat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 that I can find my dream job when I finish.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7116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Although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Hoewel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Although travelling and spending time abroad are also high on my list.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088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366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Beleefdheid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037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b="1" dirty="0"/>
              <a:t>Beleefdheid:</a:t>
            </a:r>
            <a:endParaRPr lang="nl-NL" dirty="0"/>
          </a:p>
          <a:p>
            <a:endParaRPr lang="nl-NL" dirty="0"/>
          </a:p>
          <a:p>
            <a:r>
              <a:rPr lang="nl-NL" dirty="0"/>
              <a:t>Let op: de regels voor beleefd zijn, zijn in het Engels ‘strenger’  dan in het Nederlands. </a:t>
            </a:r>
          </a:p>
          <a:p>
            <a:r>
              <a:rPr lang="nl-NL" dirty="0"/>
              <a:t>Zorg bij verzoeken aan iemand dat je altijd ‘</a:t>
            </a:r>
            <a:r>
              <a:rPr lang="nl-NL" b="1" dirty="0" err="1"/>
              <a:t>please</a:t>
            </a:r>
            <a:r>
              <a:rPr lang="nl-NL" dirty="0"/>
              <a:t>’</a:t>
            </a:r>
            <a:r>
              <a:rPr lang="nl-NL" b="1" dirty="0"/>
              <a:t> </a:t>
            </a:r>
            <a:r>
              <a:rPr lang="nl-NL" dirty="0"/>
              <a:t>toevoegt. En gebruik de beleefde vorm ‘</a:t>
            </a:r>
            <a:r>
              <a:rPr lang="nl-NL" b="1" dirty="0" err="1"/>
              <a:t>Could</a:t>
            </a:r>
            <a:r>
              <a:rPr lang="nl-NL" b="1" dirty="0"/>
              <a:t> </a:t>
            </a:r>
            <a:r>
              <a:rPr lang="nl-NL" b="1" dirty="0" err="1"/>
              <a:t>you</a:t>
            </a:r>
            <a:r>
              <a:rPr lang="nl-NL" b="1" dirty="0"/>
              <a:t>/</a:t>
            </a:r>
            <a:r>
              <a:rPr lang="nl-NL" b="1" dirty="0" err="1"/>
              <a:t>Would</a:t>
            </a:r>
            <a:r>
              <a:rPr lang="nl-NL" b="1" dirty="0"/>
              <a:t> </a:t>
            </a:r>
            <a:r>
              <a:rPr lang="nl-NL" b="1" dirty="0" err="1"/>
              <a:t>you</a:t>
            </a:r>
            <a:r>
              <a:rPr lang="nl-NL" b="1" dirty="0"/>
              <a:t>…., </a:t>
            </a:r>
            <a:r>
              <a:rPr lang="nl-NL" b="1" dirty="0" err="1"/>
              <a:t>please</a:t>
            </a:r>
            <a:r>
              <a:rPr lang="nl-NL" dirty="0"/>
              <a:t>?’</a:t>
            </a:r>
          </a:p>
        </p:txBody>
      </p:sp>
    </p:spTree>
    <p:extLst>
      <p:ext uri="{BB962C8B-B14F-4D97-AF65-F5344CB8AC3E}">
        <p14:creationId xmlns:p14="http://schemas.microsoft.com/office/powerpoint/2010/main" val="97107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Speaking</a:t>
            </a:r>
            <a:r>
              <a:rPr lang="nl-NL" dirty="0"/>
              <a:t> – </a:t>
            </a:r>
            <a:br>
              <a:rPr lang="nl-NL" dirty="0"/>
            </a:br>
            <a:r>
              <a:rPr lang="nl-NL" dirty="0" err="1"/>
              <a:t>exam</a:t>
            </a:r>
            <a:r>
              <a:rPr lang="nl-NL" dirty="0"/>
              <a:t> </a:t>
            </a:r>
            <a:r>
              <a:rPr lang="nl-NL" dirty="0" err="1"/>
              <a:t>preparation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370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74A799B2-3083-CA49-92FB-3EDA0AD5D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78111" y="229093"/>
            <a:ext cx="856999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Wijze van beoordelen A2:</a:t>
            </a:r>
            <a:endParaRPr kumimoji="0" lang="nl-NL" altLang="nl-N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Opdracht(en) in het Engels volbracht?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Opdracht(en) voldoende verstaanbaar?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Minimaal 80% van gevraagde inhoud voltooid?</a:t>
            </a:r>
            <a:endParaRPr kumimoji="0" lang="nl-NL" altLang="nl-NL" sz="24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Dan: cijferbepaling: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nl-NL" altLang="nl-NL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Onderdelen:</a:t>
            </a:r>
            <a:br>
              <a:rPr kumimoji="0" lang="nl-NL" altLang="nl-NL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Samenhang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2. Woordenschat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3. Productiestrategieën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4. Grammaticale correctheid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5. </a:t>
            </a:r>
            <a:r>
              <a:rPr kumimoji="0" lang="nl-NL" altLang="nl-NL" sz="2400" b="0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Vloeiendheid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6. Uitspraak</a:t>
            </a:r>
            <a:b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nl-NL" altLang="nl-NL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7. Afstemming taalgebruik op doel en gesprekspartner</a:t>
            </a:r>
            <a:endParaRPr kumimoji="0" lang="nl-NL" altLang="nl-NL" sz="24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EC90B16F-6A27-9240-8E3E-00B7CF577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111" y="5525382"/>
            <a:ext cx="585525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Cijferberekening: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 + 0,29 (voor elke ‘goed’) + 0,57 (voor elke ‘excellent’)</a:t>
            </a:r>
          </a:p>
        </p:txBody>
      </p:sp>
    </p:spTree>
    <p:extLst>
      <p:ext uri="{BB962C8B-B14F-4D97-AF65-F5344CB8AC3E}">
        <p14:creationId xmlns:p14="http://schemas.microsoft.com/office/powerpoint/2010/main" val="2535502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189F6312-EEE5-654A-A425-8A92DB54D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006625"/>
              </p:ext>
            </p:extLst>
          </p:nvPr>
        </p:nvGraphicFramePr>
        <p:xfrm>
          <a:off x="2059526" y="374072"/>
          <a:ext cx="9799965" cy="618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1000">
                  <a:extLst>
                    <a:ext uri="{9D8B030D-6E8A-4147-A177-3AD203B41FA5}">
                      <a16:colId xmlns:a16="http://schemas.microsoft.com/office/drawing/2014/main" val="4264005914"/>
                    </a:ext>
                  </a:extLst>
                </a:gridCol>
                <a:gridCol w="852055">
                  <a:extLst>
                    <a:ext uri="{9D8B030D-6E8A-4147-A177-3AD203B41FA5}">
                      <a16:colId xmlns:a16="http://schemas.microsoft.com/office/drawing/2014/main" val="1741692852"/>
                    </a:ext>
                  </a:extLst>
                </a:gridCol>
                <a:gridCol w="623454">
                  <a:extLst>
                    <a:ext uri="{9D8B030D-6E8A-4147-A177-3AD203B41FA5}">
                      <a16:colId xmlns:a16="http://schemas.microsoft.com/office/drawing/2014/main" val="2101202971"/>
                    </a:ext>
                  </a:extLst>
                </a:gridCol>
                <a:gridCol w="623456">
                  <a:extLst>
                    <a:ext uri="{9D8B030D-6E8A-4147-A177-3AD203B41FA5}">
                      <a16:colId xmlns:a16="http://schemas.microsoft.com/office/drawing/2014/main" val="11056835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1" dirty="0">
                          <a:solidFill>
                            <a:schemeClr val="bg1"/>
                          </a:solidFill>
                          <a:effectLst/>
                        </a:rPr>
                        <a:t>A2: Onderdeel</a:t>
                      </a:r>
                      <a:endParaRPr lang="nl-NL" sz="2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Voldoende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Goed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Excellent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98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SAM= Samenhang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(opbouw met voegwoorden -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because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, but, 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and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this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etc.)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1,5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2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0426212"/>
                  </a:ext>
                </a:extLst>
              </a:tr>
              <a:tr h="124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Ws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Bereik en beheersing van de woordenschat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(voldoende woordenschat om je te redden bij belangrijke levensbehoeften &amp; minimaal goed gebruik van lidwoorden a/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an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1,5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0844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Prod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Productiestrategieën 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(je kunt de presentatie gaande houden door bijv. een woord waarvan je de Engelse term niet kent in het Engels te beschrijven)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085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Gr= Grammaticale correctheid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(woordvolgorde meestal correct en werkwoordsvormen meestal correct bij veel voorkomende werkwoorden)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 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413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Vl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</a:t>
                      </a: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Vloeiendheid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l-NL" sz="2100" b="0" i="0" dirty="0">
                          <a:solidFill>
                            <a:schemeClr val="bg1"/>
                          </a:solidFill>
                          <a:effectLst/>
                        </a:rPr>
                        <a:t> (je spreektempo is vrij laag, maar  je gebruikt korte zinsdelen met voldoende gemak)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 1,5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2821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Uit= Uitspraak </a:t>
                      </a:r>
                      <a:r>
                        <a:rPr lang="nl-NL" sz="2100" b="0" i="0" dirty="0">
                          <a:solidFill>
                            <a:schemeClr val="bg1"/>
                          </a:solidFill>
                          <a:effectLst/>
                        </a:rPr>
                        <a:t> (je bent over het algemeen duidelijk verstaanbaar, ondanks een accent)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2430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DOEL= Afstemming taalgebruik op doel en publiek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(gebruik van beleefdheidsvormen)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1,5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5348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8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/>
              <a:t>Spreken – tips: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Niet te snel praten. Goed articuleren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Maak oogcontact. Alleen op je aantekeningblad kijken als het heel hard nodig is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Sta rechtop en beweeg rustig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Gebruik geen tekst in je PowerPoint, alleen foto’s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Oefen je presentatie staand en voor iemand anders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Bedenk van tevoren welke vragen je kunt verwachten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0000"/>
                </a:solidFill>
              </a:rPr>
              <a:t>Gebruik voegwoorden!!!! (Bijv. first, next, </a:t>
            </a:r>
            <a:r>
              <a:rPr lang="nl-NL" sz="2400" dirty="0" err="1">
                <a:solidFill>
                  <a:srgbClr val="FF0000"/>
                </a:solidFill>
              </a:rPr>
              <a:t>then</a:t>
            </a:r>
            <a:r>
              <a:rPr lang="nl-NL" sz="2400" dirty="0">
                <a:solidFill>
                  <a:srgbClr val="FF0000"/>
                </a:solidFill>
              </a:rPr>
              <a:t>, </a:t>
            </a:r>
            <a:r>
              <a:rPr lang="nl-NL" sz="2400" dirty="0" err="1">
                <a:solidFill>
                  <a:srgbClr val="FF0000"/>
                </a:solidFill>
              </a:rPr>
              <a:t>also</a:t>
            </a:r>
            <a:r>
              <a:rPr lang="nl-NL" sz="2400" dirty="0">
                <a:solidFill>
                  <a:srgbClr val="FF0000"/>
                </a:solidFill>
              </a:rPr>
              <a:t>, </a:t>
            </a:r>
            <a:r>
              <a:rPr lang="nl-NL" sz="2400" dirty="0" err="1">
                <a:solidFill>
                  <a:srgbClr val="FF0000"/>
                </a:solidFill>
              </a:rPr>
              <a:t>after</a:t>
            </a:r>
            <a:r>
              <a:rPr lang="nl-NL" sz="2400" dirty="0">
                <a:solidFill>
                  <a:srgbClr val="FF0000"/>
                </a:solidFill>
              </a:rPr>
              <a:t> </a:t>
            </a:r>
            <a:r>
              <a:rPr lang="nl-NL" sz="2400" dirty="0" err="1">
                <a:solidFill>
                  <a:srgbClr val="FF0000"/>
                </a:solidFill>
              </a:rPr>
              <a:t>that</a:t>
            </a:r>
            <a:r>
              <a:rPr lang="nl-NL" sz="2400" dirty="0">
                <a:solidFill>
                  <a:srgbClr val="FF0000"/>
                </a:solidFill>
              </a:rPr>
              <a:t>, </a:t>
            </a:r>
            <a:r>
              <a:rPr lang="nl-NL" sz="2400" dirty="0" err="1">
                <a:solidFill>
                  <a:srgbClr val="FF0000"/>
                </a:solidFill>
              </a:rPr>
              <a:t>finally</a:t>
            </a:r>
            <a:r>
              <a:rPr lang="nl-NL" sz="2400" dirty="0">
                <a:solidFill>
                  <a:srgbClr val="FF0000"/>
                </a:solidFill>
              </a:rPr>
              <a:t>, in </a:t>
            </a:r>
            <a:r>
              <a:rPr lang="nl-NL" sz="2400" dirty="0" err="1">
                <a:solidFill>
                  <a:srgbClr val="FF0000"/>
                </a:solidFill>
              </a:rPr>
              <a:t>conclusion</a:t>
            </a:r>
            <a:r>
              <a:rPr lang="nl-NL" sz="2400" dirty="0">
                <a:solidFill>
                  <a:srgbClr val="FF0000"/>
                </a:solidFill>
              </a:rPr>
              <a:t>, in summary, </a:t>
            </a:r>
            <a:r>
              <a:rPr lang="nl-NL" sz="2400" dirty="0" err="1">
                <a:solidFill>
                  <a:srgbClr val="FF0000"/>
                </a:solidFill>
              </a:rPr>
              <a:t>futhermore</a:t>
            </a:r>
            <a:r>
              <a:rPr lang="nl-NL" sz="2400" dirty="0">
                <a:solidFill>
                  <a:srgbClr val="FF0000"/>
                </a:solidFill>
              </a:rPr>
              <a:t>, </a:t>
            </a:r>
            <a:r>
              <a:rPr lang="nl-NL" sz="2400" dirty="0" err="1">
                <a:solidFill>
                  <a:srgbClr val="FF0000"/>
                </a:solidFill>
              </a:rPr>
              <a:t>moreover</a:t>
            </a:r>
            <a:r>
              <a:rPr lang="nl-NL" sz="2400" dirty="0">
                <a:solidFill>
                  <a:srgbClr val="FF0000"/>
                </a:solidFill>
              </a:rPr>
              <a:t>, </a:t>
            </a:r>
            <a:r>
              <a:rPr lang="nl-NL" sz="2400" dirty="0" err="1">
                <a:solidFill>
                  <a:srgbClr val="FF0000"/>
                </a:solidFill>
              </a:rPr>
              <a:t>however</a:t>
            </a:r>
            <a:r>
              <a:rPr lang="nl-NL" sz="2400" dirty="0">
                <a:solidFill>
                  <a:srgbClr val="FF0000"/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2154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1800" dirty="0"/>
              <a:t>Hou een presentatie over een stage die je gedaan hebt voor je docent en internationale studenten (4-6 minuten)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Stel jezelf voor.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waar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Geef een korte beschrijving van het bedrijf of de instelling waar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wanneer en hoe lang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op welke dagen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wat je tijdens je stage hebt gedaan. Beschrijf hoe je deze dingen hebt aangepakt.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wat je vond van je stage.</a:t>
            </a:r>
          </a:p>
          <a:p>
            <a:pPr>
              <a:lnSpc>
                <a:spcPct val="100000"/>
              </a:lnSpc>
            </a:pPr>
            <a:r>
              <a:rPr lang="nl-NL" sz="1800" dirty="0"/>
              <a:t>Beantwoord 2-4 vragen uit het publiek na je presentatie.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49" y="420354"/>
            <a:ext cx="11533117" cy="668050"/>
          </a:xfrm>
        </p:spPr>
        <p:txBody>
          <a:bodyPr>
            <a:noAutofit/>
          </a:bodyPr>
          <a:lstStyle/>
          <a:p>
            <a:r>
              <a:rPr lang="nl-NL" sz="4000" dirty="0"/>
              <a:t>Opdracht spreken A2 (zie examenboekje)</a:t>
            </a:r>
          </a:p>
        </p:txBody>
      </p:sp>
    </p:spTree>
    <p:extLst>
      <p:ext uri="{BB962C8B-B14F-4D97-AF65-F5344CB8AC3E}">
        <p14:creationId xmlns:p14="http://schemas.microsoft.com/office/powerpoint/2010/main" val="1274413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AutoNum type="alphaUcPeriod"/>
            </a:pPr>
            <a:r>
              <a:rPr lang="nl-NL" sz="1800" dirty="0"/>
              <a:t>Bedenk wat je in punt 3 over de organisatie gaat vertellen. Maak een overzicht van de sub-onderwerpen.</a:t>
            </a:r>
          </a:p>
          <a:p>
            <a:pPr marL="342900" indent="-342900">
              <a:lnSpc>
                <a:spcPct val="100000"/>
              </a:lnSpc>
              <a:buAutoNum type="alphaUcPeriod"/>
            </a:pPr>
            <a:r>
              <a:rPr lang="nl-NL" sz="1800" dirty="0"/>
              <a:t>Bedenk wat je in punt 6 gaat vertellen over je werkzaamheden en hoe je deze hebt aangepakt. Maak een overzicht van de sub-onderwerpen.</a:t>
            </a:r>
          </a:p>
          <a:p>
            <a:pPr marL="342900" indent="-342900">
              <a:lnSpc>
                <a:spcPct val="100000"/>
              </a:lnSpc>
              <a:buAutoNum type="alphaUcPeriod"/>
            </a:pPr>
            <a:r>
              <a:rPr lang="nl-NL" sz="1800" dirty="0"/>
              <a:t>Bedenk welke sub-onderwerpen aan bod kunnen komen in punt 7.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AutoNum type="alphaUcPeriod"/>
            </a:pPr>
            <a:r>
              <a:rPr lang="nl-NL" sz="1800" dirty="0"/>
              <a:t>Schrijf zinnen uit die je gaat gebruiken voor elk punt (zie volgende slide).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AutoNum type="alphaUcPeriod"/>
            </a:pPr>
            <a:r>
              <a:rPr lang="nl-NL" sz="1800" dirty="0"/>
              <a:t>Zoek zoveel mogelijk woorden op die te maken hebben met het bedrijf of de soort organisatie waar je stage hebt gelopen. Maak er een woordenlijst van.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AutoNum type="alphaUcPeriod"/>
            </a:pPr>
            <a:r>
              <a:rPr lang="nl-NL" sz="1800" dirty="0"/>
              <a:t>Maak een overzicht van de voegwoorden die je gaat gebruiken </a:t>
            </a:r>
            <a:r>
              <a:rPr lang="nl-NL" sz="1800" dirty="0">
                <a:solidFill>
                  <a:srgbClr val="FF0000"/>
                </a:solidFill>
              </a:rPr>
              <a:t>(Bijv. first, next, </a:t>
            </a:r>
            <a:r>
              <a:rPr lang="nl-NL" sz="1800" dirty="0" err="1">
                <a:solidFill>
                  <a:srgbClr val="FF0000"/>
                </a:solidFill>
              </a:rPr>
              <a:t>then</a:t>
            </a:r>
            <a:r>
              <a:rPr lang="nl-NL" sz="1800" dirty="0">
                <a:solidFill>
                  <a:srgbClr val="FF0000"/>
                </a:solidFill>
              </a:rPr>
              <a:t>, </a:t>
            </a:r>
            <a:r>
              <a:rPr lang="nl-NL" sz="1800" dirty="0" err="1">
                <a:solidFill>
                  <a:srgbClr val="FF0000"/>
                </a:solidFill>
              </a:rPr>
              <a:t>also</a:t>
            </a:r>
            <a:r>
              <a:rPr lang="nl-NL" sz="1800" dirty="0">
                <a:solidFill>
                  <a:srgbClr val="FF0000"/>
                </a:solidFill>
              </a:rPr>
              <a:t>, </a:t>
            </a:r>
            <a:r>
              <a:rPr lang="nl-NL" sz="1800" dirty="0" err="1">
                <a:solidFill>
                  <a:srgbClr val="FF0000"/>
                </a:solidFill>
              </a:rPr>
              <a:t>after</a:t>
            </a:r>
            <a:r>
              <a:rPr lang="nl-NL" sz="1800" dirty="0">
                <a:solidFill>
                  <a:srgbClr val="FF0000"/>
                </a:solidFill>
              </a:rPr>
              <a:t> </a:t>
            </a:r>
            <a:r>
              <a:rPr lang="nl-NL" sz="1800" dirty="0" err="1">
                <a:solidFill>
                  <a:srgbClr val="FF0000"/>
                </a:solidFill>
              </a:rPr>
              <a:t>that</a:t>
            </a:r>
            <a:r>
              <a:rPr lang="nl-NL" sz="1800" dirty="0">
                <a:solidFill>
                  <a:srgbClr val="FF0000"/>
                </a:solidFill>
              </a:rPr>
              <a:t>, </a:t>
            </a:r>
            <a:r>
              <a:rPr lang="nl-NL" sz="1800" dirty="0" err="1">
                <a:solidFill>
                  <a:srgbClr val="FF0000"/>
                </a:solidFill>
              </a:rPr>
              <a:t>finally</a:t>
            </a:r>
            <a:r>
              <a:rPr lang="nl-NL" sz="1800" dirty="0">
                <a:solidFill>
                  <a:srgbClr val="FF0000"/>
                </a:solidFill>
              </a:rPr>
              <a:t>, in </a:t>
            </a:r>
            <a:r>
              <a:rPr lang="nl-NL" sz="1800" dirty="0" err="1">
                <a:solidFill>
                  <a:srgbClr val="FF0000"/>
                </a:solidFill>
              </a:rPr>
              <a:t>conclusion</a:t>
            </a:r>
            <a:r>
              <a:rPr lang="nl-NL" sz="1800" dirty="0">
                <a:solidFill>
                  <a:srgbClr val="FF0000"/>
                </a:solidFill>
              </a:rPr>
              <a:t>, in summary, </a:t>
            </a:r>
            <a:r>
              <a:rPr lang="nl-NL" sz="1800" dirty="0" err="1">
                <a:solidFill>
                  <a:srgbClr val="FF0000"/>
                </a:solidFill>
              </a:rPr>
              <a:t>futhermore</a:t>
            </a:r>
            <a:r>
              <a:rPr lang="nl-NL" sz="1800" dirty="0">
                <a:solidFill>
                  <a:srgbClr val="FF0000"/>
                </a:solidFill>
              </a:rPr>
              <a:t>, </a:t>
            </a:r>
            <a:r>
              <a:rPr lang="nl-NL" sz="1800" dirty="0" err="1">
                <a:solidFill>
                  <a:srgbClr val="FF0000"/>
                </a:solidFill>
              </a:rPr>
              <a:t>moreover</a:t>
            </a:r>
            <a:r>
              <a:rPr lang="nl-NL" sz="1800" dirty="0">
                <a:solidFill>
                  <a:srgbClr val="FF0000"/>
                </a:solidFill>
              </a:rPr>
              <a:t>, </a:t>
            </a:r>
            <a:r>
              <a:rPr lang="nl-NL" sz="1800" dirty="0" err="1">
                <a:solidFill>
                  <a:srgbClr val="FF0000"/>
                </a:solidFill>
              </a:rPr>
              <a:t>however</a:t>
            </a:r>
            <a:r>
              <a:rPr lang="nl-NL" sz="1800" dirty="0">
                <a:solidFill>
                  <a:srgbClr val="FF0000"/>
                </a:solidFill>
              </a:rPr>
              <a:t>)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AutoNum type="alphaUcPeriod"/>
            </a:pPr>
            <a:r>
              <a:rPr lang="nl-NL" sz="1800" dirty="0"/>
              <a:t>Bedenk welke vragen je zou kunnen verwachten aan het eind van je presentatie (beginnend met </a:t>
            </a:r>
            <a:r>
              <a:rPr lang="nl-NL" sz="1800" dirty="0" err="1"/>
              <a:t>What</a:t>
            </a:r>
            <a:r>
              <a:rPr lang="nl-NL" sz="1800" dirty="0"/>
              <a:t>, </a:t>
            </a:r>
            <a:r>
              <a:rPr lang="nl-NL" sz="1800" dirty="0" err="1"/>
              <a:t>When</a:t>
            </a:r>
            <a:r>
              <a:rPr lang="nl-NL" sz="1800" dirty="0"/>
              <a:t> en How).</a:t>
            </a:r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49" y="420354"/>
            <a:ext cx="11533117" cy="668050"/>
          </a:xfrm>
        </p:spPr>
        <p:txBody>
          <a:bodyPr>
            <a:noAutofit/>
          </a:bodyPr>
          <a:lstStyle/>
          <a:p>
            <a:r>
              <a:rPr lang="nl-NL" sz="4000" dirty="0"/>
              <a:t>Voorbereiden – verzamel info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BD168E41-C7B0-CF41-8A85-83EB022460B6}"/>
              </a:ext>
            </a:extLst>
          </p:cNvPr>
          <p:cNvSpPr txBox="1">
            <a:spLocks/>
          </p:cNvSpPr>
          <p:nvPr/>
        </p:nvSpPr>
        <p:spPr>
          <a:xfrm>
            <a:off x="2165774" y="5020056"/>
            <a:ext cx="9052560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5235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1800" dirty="0"/>
              <a:t>(4- 6 minuten) Kennismakingsgesprek met een nieuwe, Engelstalige collega: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Stel jezelf voor.</a:t>
            </a:r>
          </a:p>
          <a:p>
            <a:pPr>
              <a:lnSpc>
                <a:spcPct val="100000"/>
              </a:lnSpc>
            </a:pP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Good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afternoon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welcome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to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my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about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…. My name is ..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waar je stage hebt gelopen.</a:t>
            </a:r>
          </a:p>
          <a:p>
            <a:pPr>
              <a:lnSpc>
                <a:spcPct val="100000"/>
              </a:lnSpc>
            </a:pP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And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completed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my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traineeship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at….</a:t>
            </a:r>
          </a:p>
          <a:p>
            <a:pPr>
              <a:lnSpc>
                <a:spcPct val="100000"/>
              </a:lnSpc>
            </a:pP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During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this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will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first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tell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you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about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….. , </a:t>
            </a: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then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Geef een korte beschrijving van het bedrijf of de instelling waar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wanneer en hoe lang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op welke dagen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wat je tijdens je stage hebt gedaan. Beschrijf hoe je deze dingen hebt aangepakt.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wat je vond van je stage.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Zelf bedachte vraag 1 + antwoord (etc.)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49" y="420354"/>
            <a:ext cx="11533117" cy="668050"/>
          </a:xfrm>
        </p:spPr>
        <p:txBody>
          <a:bodyPr>
            <a:noAutofit/>
          </a:bodyPr>
          <a:lstStyle/>
          <a:p>
            <a:r>
              <a:rPr lang="nl-NL" sz="4000" dirty="0"/>
              <a:t>Opdracht spreken - VOORBEREIDING</a:t>
            </a:r>
          </a:p>
        </p:txBody>
      </p:sp>
    </p:spTree>
    <p:extLst>
      <p:ext uri="{BB962C8B-B14F-4D97-AF65-F5344CB8AC3E}">
        <p14:creationId xmlns:p14="http://schemas.microsoft.com/office/powerpoint/2010/main" val="3332907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AutoNum type="alphaUcPeriod"/>
            </a:pPr>
            <a:r>
              <a:rPr lang="nl-NL" sz="1800" dirty="0"/>
              <a:t>Bereid je presentatie voor volgens de </a:t>
            </a:r>
            <a:r>
              <a:rPr lang="nl-NL" sz="1800" dirty="0" err="1"/>
              <a:t>tell-tell-tell</a:t>
            </a:r>
            <a:r>
              <a:rPr lang="nl-NL" sz="1800" dirty="0"/>
              <a:t> methode: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Tell </a:t>
            </a:r>
            <a:r>
              <a:rPr lang="nl-NL" sz="1600" dirty="0" err="1"/>
              <a:t>what</a:t>
            </a:r>
            <a:r>
              <a:rPr lang="nl-NL" sz="1600" dirty="0"/>
              <a:t> </a:t>
            </a:r>
            <a:r>
              <a:rPr lang="nl-NL" sz="1600" dirty="0" err="1"/>
              <a:t>you</a:t>
            </a:r>
            <a:r>
              <a:rPr lang="nl-NL" sz="1600" dirty="0"/>
              <a:t> are </a:t>
            </a:r>
            <a:r>
              <a:rPr lang="nl-NL" sz="1600" dirty="0" err="1"/>
              <a:t>going</a:t>
            </a:r>
            <a:r>
              <a:rPr lang="nl-NL" sz="1600" dirty="0"/>
              <a:t> </a:t>
            </a:r>
            <a:r>
              <a:rPr lang="nl-NL" sz="1600" dirty="0" err="1"/>
              <a:t>to</a:t>
            </a:r>
            <a:r>
              <a:rPr lang="nl-NL" sz="1600" dirty="0"/>
              <a:t> </a:t>
            </a:r>
            <a:r>
              <a:rPr lang="nl-NL" sz="1600" dirty="0" err="1"/>
              <a:t>tell</a:t>
            </a:r>
            <a:r>
              <a:rPr lang="nl-NL" sz="1600" dirty="0"/>
              <a:t> (</a:t>
            </a:r>
            <a:r>
              <a:rPr lang="nl-NL" sz="1600" dirty="0" err="1"/>
              <a:t>introduction</a:t>
            </a:r>
            <a:r>
              <a:rPr lang="nl-NL" sz="1600" dirty="0"/>
              <a:t>). Eg: “My </a:t>
            </a:r>
            <a:r>
              <a:rPr lang="nl-NL" sz="1600" dirty="0" err="1"/>
              <a:t>presentation</a:t>
            </a:r>
            <a:r>
              <a:rPr lang="nl-NL" sz="1600" dirty="0"/>
              <a:t> is </a:t>
            </a:r>
            <a:r>
              <a:rPr lang="nl-NL" sz="1600" dirty="0" err="1"/>
              <a:t>about</a:t>
            </a:r>
            <a:r>
              <a:rPr lang="nl-NL" sz="1600" dirty="0"/>
              <a:t>…”/”I </a:t>
            </a:r>
            <a:r>
              <a:rPr lang="nl-NL" sz="1600" dirty="0" err="1"/>
              <a:t>would</a:t>
            </a:r>
            <a:r>
              <a:rPr lang="nl-NL" sz="1600" dirty="0"/>
              <a:t> like </a:t>
            </a:r>
            <a:r>
              <a:rPr lang="nl-NL" sz="1600" dirty="0" err="1"/>
              <a:t>to</a:t>
            </a:r>
            <a:r>
              <a:rPr lang="nl-NL" sz="1600" dirty="0"/>
              <a:t> talk </a:t>
            </a:r>
            <a:r>
              <a:rPr lang="nl-NL" sz="1600" dirty="0" err="1"/>
              <a:t>about</a:t>
            </a:r>
            <a:r>
              <a:rPr lang="nl-NL" sz="1600" dirty="0"/>
              <a:t>…” “</a:t>
            </a:r>
            <a:r>
              <a:rPr lang="nl-NL" sz="1600" dirty="0" err="1"/>
              <a:t>Today</a:t>
            </a:r>
            <a:r>
              <a:rPr lang="nl-NL" sz="1600" dirty="0"/>
              <a:t> </a:t>
            </a:r>
            <a:r>
              <a:rPr lang="nl-NL" sz="1600" dirty="0" err="1"/>
              <a:t>I’m</a:t>
            </a:r>
            <a:r>
              <a:rPr lang="nl-NL" sz="1600" dirty="0"/>
              <a:t> </a:t>
            </a:r>
            <a:r>
              <a:rPr lang="nl-NL" sz="1600" dirty="0" err="1"/>
              <a:t>going</a:t>
            </a:r>
            <a:r>
              <a:rPr lang="nl-NL" sz="1600" dirty="0"/>
              <a:t> </a:t>
            </a:r>
            <a:r>
              <a:rPr lang="nl-NL" sz="1600" dirty="0" err="1"/>
              <a:t>to</a:t>
            </a:r>
            <a:r>
              <a:rPr lang="nl-NL" sz="1600" dirty="0"/>
              <a:t> talk </a:t>
            </a:r>
            <a:r>
              <a:rPr lang="nl-NL" sz="1600" dirty="0" err="1"/>
              <a:t>about</a:t>
            </a:r>
            <a:r>
              <a:rPr lang="nl-NL" sz="1600" dirty="0"/>
              <a:t>…”.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Tell </a:t>
            </a:r>
            <a:r>
              <a:rPr lang="nl-NL" sz="1600" dirty="0" err="1"/>
              <a:t>your</a:t>
            </a:r>
            <a:r>
              <a:rPr lang="nl-NL" sz="1600" dirty="0"/>
              <a:t> story (body).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600" dirty="0"/>
              <a:t>Tell </a:t>
            </a:r>
            <a:r>
              <a:rPr lang="nl-NL" sz="1600" dirty="0" err="1"/>
              <a:t>what</a:t>
            </a:r>
            <a:r>
              <a:rPr lang="nl-NL" sz="1600" dirty="0"/>
              <a:t> </a:t>
            </a:r>
            <a:r>
              <a:rPr lang="nl-NL" sz="1600" dirty="0" err="1"/>
              <a:t>you</a:t>
            </a:r>
            <a:r>
              <a:rPr lang="nl-NL" sz="1600" dirty="0"/>
              <a:t> </a:t>
            </a:r>
            <a:r>
              <a:rPr lang="nl-NL" sz="1600" dirty="0" err="1"/>
              <a:t>told</a:t>
            </a:r>
            <a:r>
              <a:rPr lang="nl-NL" sz="1600" dirty="0"/>
              <a:t>. Eg. “In </a:t>
            </a:r>
            <a:r>
              <a:rPr lang="nl-NL" sz="1600" dirty="0" err="1"/>
              <a:t>conclusion</a:t>
            </a:r>
            <a:r>
              <a:rPr lang="nl-NL" sz="1600" dirty="0"/>
              <a:t>, </a:t>
            </a:r>
            <a:r>
              <a:rPr lang="nl-NL" sz="1600" dirty="0" err="1"/>
              <a:t>the</a:t>
            </a:r>
            <a:r>
              <a:rPr lang="nl-NL" sz="1600" dirty="0"/>
              <a:t> highlight of </a:t>
            </a:r>
            <a:r>
              <a:rPr lang="nl-NL" sz="1600" dirty="0" err="1"/>
              <a:t>my</a:t>
            </a:r>
            <a:r>
              <a:rPr lang="nl-NL" sz="1600" dirty="0"/>
              <a:t> 10-week </a:t>
            </a:r>
            <a:r>
              <a:rPr lang="nl-NL" sz="1600" dirty="0" err="1"/>
              <a:t>internship</a:t>
            </a:r>
            <a:r>
              <a:rPr lang="nl-NL" sz="1600" dirty="0"/>
              <a:t> at X was ….”  “</a:t>
            </a:r>
            <a:r>
              <a:rPr lang="nl-NL" sz="1600" dirty="0" err="1"/>
              <a:t>Thank</a:t>
            </a:r>
            <a:r>
              <a:rPr lang="nl-NL" sz="1600" dirty="0"/>
              <a:t> </a:t>
            </a:r>
            <a:r>
              <a:rPr lang="nl-NL" sz="1600" dirty="0" err="1"/>
              <a:t>you</a:t>
            </a:r>
            <a:r>
              <a:rPr lang="nl-NL" sz="1600" dirty="0"/>
              <a:t> </a:t>
            </a:r>
            <a:r>
              <a:rPr lang="nl-NL" sz="1600" dirty="0" err="1"/>
              <a:t>for</a:t>
            </a:r>
            <a:r>
              <a:rPr lang="nl-NL" sz="1600" dirty="0"/>
              <a:t> listening.” “Do </a:t>
            </a:r>
            <a:r>
              <a:rPr lang="nl-NL" sz="1600" dirty="0" err="1"/>
              <a:t>you</a:t>
            </a:r>
            <a:r>
              <a:rPr lang="nl-NL" sz="1600" dirty="0"/>
              <a:t> have </a:t>
            </a:r>
            <a:r>
              <a:rPr lang="nl-NL" sz="1600" dirty="0" err="1"/>
              <a:t>any</a:t>
            </a:r>
            <a:r>
              <a:rPr lang="nl-NL" sz="1600" dirty="0"/>
              <a:t> </a:t>
            </a:r>
            <a:r>
              <a:rPr lang="nl-NL" sz="1600" dirty="0" err="1"/>
              <a:t>questiong</a:t>
            </a:r>
            <a:r>
              <a:rPr lang="nl-NL" sz="1600" dirty="0"/>
              <a:t>?”</a:t>
            </a:r>
            <a:endParaRPr lang="nl-NL" sz="1800" dirty="0"/>
          </a:p>
          <a:p>
            <a:pPr marL="342900" indent="-342900">
              <a:lnSpc>
                <a:spcPct val="100000"/>
              </a:lnSpc>
              <a:buAutoNum type="alphaUcPeriod"/>
            </a:pPr>
            <a:r>
              <a:rPr lang="nl-NL" sz="1800" dirty="0"/>
              <a:t>Structureer je presentatie. Begin met een titelslide - Start met het begroeten van je publiek: “</a:t>
            </a:r>
            <a:r>
              <a:rPr lang="nl-NL" sz="1800" dirty="0" err="1"/>
              <a:t>Good</a:t>
            </a:r>
            <a:r>
              <a:rPr lang="nl-NL" sz="1800" dirty="0"/>
              <a:t> </a:t>
            </a:r>
            <a:r>
              <a:rPr lang="nl-NL" sz="1800" dirty="0" err="1"/>
              <a:t>morning</a:t>
            </a:r>
            <a:r>
              <a:rPr lang="nl-NL" sz="1800" dirty="0"/>
              <a:t>/</a:t>
            </a:r>
            <a:r>
              <a:rPr lang="nl-NL" sz="1800" dirty="0" err="1"/>
              <a:t>afternoon</a:t>
            </a:r>
            <a:r>
              <a:rPr lang="nl-NL" sz="1800" dirty="0"/>
              <a:t>, </a:t>
            </a:r>
            <a:r>
              <a:rPr lang="nl-NL" sz="1800" dirty="0" err="1"/>
              <a:t>welcome</a:t>
            </a:r>
            <a:r>
              <a:rPr lang="nl-NL" sz="1800" dirty="0"/>
              <a:t>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my</a:t>
            </a:r>
            <a:r>
              <a:rPr lang="nl-NL" sz="1800" dirty="0"/>
              <a:t> </a:t>
            </a:r>
            <a:r>
              <a:rPr lang="nl-NL" sz="1800" dirty="0" err="1"/>
              <a:t>presentation</a:t>
            </a:r>
            <a:r>
              <a:rPr lang="nl-NL" sz="1800" dirty="0"/>
              <a:t>”</a:t>
            </a:r>
          </a:p>
          <a:p>
            <a:pPr marL="342900" indent="-342900">
              <a:lnSpc>
                <a:spcPct val="100000"/>
              </a:lnSpc>
              <a:buAutoNum type="alphaUcPeriod"/>
            </a:pPr>
            <a:r>
              <a:rPr lang="nl-NL" sz="1800" dirty="0"/>
              <a:t>Zorg dat er voor elk van de 7 punten een foto op de slide staat (dat is je ‘spiekbriefje’) </a:t>
            </a:r>
          </a:p>
          <a:p>
            <a:pPr marL="342900" indent="-342900">
              <a:lnSpc>
                <a:spcPct val="100000"/>
              </a:lnSpc>
              <a:buAutoNum type="alphaUcPeriod"/>
            </a:pPr>
            <a:r>
              <a:rPr lang="nl-NL" sz="1800" dirty="0"/>
              <a:t>Bepaal hoeveel body-slides je nodig hebt. Hoe je ze kunt structureren op Onderwerp + </a:t>
            </a:r>
            <a:r>
              <a:rPr lang="nl-NL" sz="1800" dirty="0" err="1"/>
              <a:t>subonderwerpen</a:t>
            </a:r>
            <a:r>
              <a:rPr lang="nl-NL" sz="1800" dirty="0"/>
              <a:t>. Maak de body-slides.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AutoNum type="alphaUcPeriod"/>
            </a:pPr>
            <a:r>
              <a:rPr lang="nl-NL" sz="1800" dirty="0"/>
              <a:t>Bedenk welke relevante afbeeldingen en steekwoorden je kunt gebruiken om je te ondersteunen tijdens je presentatie.</a:t>
            </a:r>
          </a:p>
          <a:p>
            <a:pPr marL="342900" indent="-342900">
              <a:lnSpc>
                <a:spcPct val="100000"/>
              </a:lnSpc>
              <a:buAutoNum type="alphaUcPeriod"/>
            </a:pPr>
            <a:endParaRPr lang="nl-NL" sz="1800" dirty="0"/>
          </a:p>
          <a:p>
            <a:pPr marL="342900" indent="-342900">
              <a:lnSpc>
                <a:spcPct val="100000"/>
              </a:lnSpc>
              <a:buAutoNum type="alphaUcPeriod"/>
            </a:pPr>
            <a:endParaRPr lang="nl-NL" sz="1800" dirty="0"/>
          </a:p>
          <a:p>
            <a:pPr marL="342900" indent="-342900">
              <a:lnSpc>
                <a:spcPct val="100000"/>
              </a:lnSpc>
              <a:buAutoNum type="alphaUcPeriod"/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49" y="420354"/>
            <a:ext cx="11533117" cy="668050"/>
          </a:xfrm>
        </p:spPr>
        <p:txBody>
          <a:bodyPr>
            <a:noAutofit/>
          </a:bodyPr>
          <a:lstStyle/>
          <a:p>
            <a:r>
              <a:rPr lang="nl-NL" sz="4000" dirty="0" err="1"/>
              <a:t>StructurEER</a:t>
            </a:r>
            <a:r>
              <a:rPr lang="nl-NL" sz="4000" dirty="0"/>
              <a:t> JE presentatie – GEBRUIK DE INFO UIT JE VOORBEREIDING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BD168E41-C7B0-CF41-8A85-83EB022460B6}"/>
              </a:ext>
            </a:extLst>
          </p:cNvPr>
          <p:cNvSpPr txBox="1">
            <a:spLocks/>
          </p:cNvSpPr>
          <p:nvPr/>
        </p:nvSpPr>
        <p:spPr>
          <a:xfrm>
            <a:off x="2165774" y="5020056"/>
            <a:ext cx="9052560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432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18185</TotalTime>
  <Words>1476</Words>
  <Application>Microsoft Macintosh PowerPoint</Application>
  <PresentationFormat>Breedbeeld</PresentationFormat>
  <Paragraphs>171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7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Week 6 - Thursday</vt:lpstr>
      <vt:lpstr>Speaking –  exam preparation</vt:lpstr>
      <vt:lpstr>Wijze van beoordelen A2: - Opdracht(en) in het Engels volbracht? - Opdracht(en) voldoende verstaanbaar? - Minimaal 80% van gevraagde inhoud voltooid?  Dan: cijferbepaling:   Onderdelen:  1. Samenhang  2. Woordenschat  3. Productiestrategieën  4. Grammaticale correctheid  5. Vloeiendheid  6. Uitspraak  7. Afstemming taalgebruik op doel en gesprekspartner</vt:lpstr>
      <vt:lpstr>PowerPoint-presentatie</vt:lpstr>
      <vt:lpstr>PowerPoint-presentatie</vt:lpstr>
      <vt:lpstr>Opdracht spreken A2 (zie examenboekje)</vt:lpstr>
      <vt:lpstr>Voorbereiden – verzamel info</vt:lpstr>
      <vt:lpstr>Opdracht spreken - VOORBEREIDING</vt:lpstr>
      <vt:lpstr>StructurEER JE presentatie – GEBRUIK DE INFO UIT JE VOORBEREIDING</vt:lpstr>
      <vt:lpstr>Schrijf je presentatie uit   en stuur het naar mij via de chat   IK GEEF JE GRAAG FEEDBACK</vt:lpstr>
      <vt:lpstr>Useful phrases</vt:lpstr>
      <vt:lpstr>PowerPoint-presentatie</vt:lpstr>
      <vt:lpstr>PowerPoint-presentatie</vt:lpstr>
      <vt:lpstr>PowerPoint-presentatie</vt:lpstr>
      <vt:lpstr>PowerPoint-presentatie</vt:lpstr>
      <vt:lpstr> Verbindingswoorden  </vt:lpstr>
      <vt:lpstr>PowerPoint-presentatie</vt:lpstr>
      <vt:lpstr>Beleefdheid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79</cp:revision>
  <dcterms:created xsi:type="dcterms:W3CDTF">2020-09-03T05:43:53Z</dcterms:created>
  <dcterms:modified xsi:type="dcterms:W3CDTF">2020-10-15T06:53:28Z</dcterms:modified>
</cp:coreProperties>
</file>