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62" r:id="rId8"/>
    <p:sldId id="263" r:id="rId9"/>
    <p:sldId id="258" r:id="rId10"/>
    <p:sldId id="260" r:id="rId11"/>
    <p:sldId id="26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83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24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92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42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12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82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10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06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296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79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842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5A16-5C9F-40F7-8DFD-573F421DA0BD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1A24-C3E6-457F-9909-7DC6B0540C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24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Chromatograferen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0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Lesdoel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uitleggen hoe de scheidingsmethode </a:t>
            </a:r>
            <a:r>
              <a:rPr lang="nl-NL" dirty="0" err="1" smtClean="0"/>
              <a:t>chromatograferen</a:t>
            </a:r>
            <a:r>
              <a:rPr lang="nl-NL" dirty="0" smtClean="0"/>
              <a:t> werkt.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85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4295503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err="1" smtClean="0"/>
              <a:t>Chromatograferen</a:t>
            </a:r>
            <a:r>
              <a:rPr lang="nl-NL" dirty="0" smtClean="0"/>
              <a:t> = </a:t>
            </a:r>
          </a:p>
          <a:p>
            <a:pPr marL="0" indent="0">
              <a:buNone/>
            </a:pPr>
            <a:r>
              <a:rPr lang="nl-NL" dirty="0" smtClean="0"/>
              <a:t>kleurstoffen scheiden. De kleurstof die het best in de loopvloeistof en het minst aan het papier hecht komt het hoogste terecht. Zo’n afbeelding heet een </a:t>
            </a:r>
            <a:r>
              <a:rPr lang="nl-NL" dirty="0" err="1" smtClean="0"/>
              <a:t>chromatogram</a:t>
            </a:r>
            <a:r>
              <a:rPr lang="nl-NL" dirty="0" smtClean="0"/>
              <a:t>.</a:t>
            </a:r>
            <a:endParaRPr lang="nl-NL" dirty="0"/>
          </a:p>
        </p:txBody>
      </p:sp>
      <p:pic>
        <p:nvPicPr>
          <p:cNvPr id="1028" name="Picture 4" descr="Chromatogram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420" y="1959111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0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Rf-waarden (=loopwaarde)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Rf-waarde </a:t>
            </a:r>
            <a:r>
              <a:rPr lang="nl-NL" b="1" dirty="0"/>
              <a:t>= </a:t>
            </a:r>
            <a:r>
              <a:rPr lang="nl-NL" b="1" dirty="0" smtClean="0"/>
              <a:t>A/B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A = afgelegde waarde stof</a:t>
            </a:r>
          </a:p>
          <a:p>
            <a:pPr marL="0" indent="0">
              <a:buNone/>
            </a:pPr>
            <a:r>
              <a:rPr lang="nl-NL" dirty="0"/>
              <a:t>De afstand van het punt waar je de kleurstof(</a:t>
            </a:r>
            <a:r>
              <a:rPr lang="nl-NL" dirty="0" err="1"/>
              <a:t>fen</a:t>
            </a:r>
            <a:r>
              <a:rPr lang="nl-NL" dirty="0"/>
              <a:t>) hebt opgebracht tot het punt waar een kleurstof is blijven steken. We meten altijd het midden van de 'vlek' die ontstaat voor deze afstand.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B = afgelegde waarde vloeistof</a:t>
            </a:r>
          </a:p>
          <a:p>
            <a:pPr marL="0" indent="0">
              <a:buNone/>
            </a:pPr>
            <a:r>
              <a:rPr lang="nl-NL" dirty="0"/>
              <a:t>De afstand van het punt waar je de </a:t>
            </a:r>
            <a:r>
              <a:rPr lang="nl-NL" dirty="0" smtClean="0"/>
              <a:t>kleurstof(</a:t>
            </a:r>
            <a:r>
              <a:rPr lang="nl-NL" dirty="0" err="1" smtClean="0"/>
              <a:t>fen</a:t>
            </a:r>
            <a:r>
              <a:rPr lang="nl-NL" dirty="0" smtClean="0"/>
              <a:t>)  </a:t>
            </a:r>
            <a:r>
              <a:rPr lang="nl-NL" dirty="0"/>
              <a:t>hebt opgebracht tot waar de loopvloeistof is opgetrokken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88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Chromatografiepapier</a:t>
            </a:r>
          </a:p>
          <a:p>
            <a:r>
              <a:rPr lang="nl-NL" dirty="0" err="1" smtClean="0"/>
              <a:t>IIzerdraadje</a:t>
            </a:r>
            <a:endParaRPr lang="nl-NL" dirty="0" smtClean="0"/>
          </a:p>
          <a:p>
            <a:r>
              <a:rPr lang="nl-NL" dirty="0" smtClean="0"/>
              <a:t>Bekerglas</a:t>
            </a:r>
          </a:p>
          <a:p>
            <a:r>
              <a:rPr lang="nl-NL" dirty="0" smtClean="0"/>
              <a:t>25 ml Loopvloeistof </a:t>
            </a:r>
            <a:endParaRPr lang="nl-NL" dirty="0" smtClean="0"/>
          </a:p>
          <a:p>
            <a:r>
              <a:rPr lang="nl-NL" dirty="0" smtClean="0"/>
              <a:t>3 stiften</a:t>
            </a:r>
          </a:p>
          <a:p>
            <a:r>
              <a:rPr lang="nl-NL" dirty="0" smtClean="0"/>
              <a:t>Liniaal</a:t>
            </a:r>
          </a:p>
          <a:p>
            <a:r>
              <a:rPr lang="nl-NL" dirty="0" smtClean="0"/>
              <a:t>potlood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303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 smtClean="0"/>
              <a:t>Papierchromatografie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8383" y="1027906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eriod"/>
            </a:pPr>
            <a:r>
              <a:rPr lang="nl-NL" sz="9600" dirty="0" smtClean="0"/>
              <a:t>Teken </a:t>
            </a:r>
            <a:r>
              <a:rPr lang="nl-NL" sz="9600" dirty="0"/>
              <a:t>met potlood een rechte lijn op 2 cm afstand vanaf de onderzijde van het </a:t>
            </a:r>
            <a:r>
              <a:rPr lang="nl-NL" sz="9600" dirty="0" smtClean="0"/>
              <a:t>chromatografiepapier.</a:t>
            </a:r>
          </a:p>
          <a:p>
            <a:pPr marL="514350" indent="-514350">
              <a:buAutoNum type="arabicPeriod"/>
            </a:pPr>
            <a:r>
              <a:rPr lang="nl-NL" sz="9600" dirty="0" smtClean="0"/>
              <a:t>Teken </a:t>
            </a:r>
            <a:r>
              <a:rPr lang="nl-NL" sz="9600" dirty="0"/>
              <a:t>met potlood een rechte lijn op 0,5 cm afstand vanaf de bovenzijde van het </a:t>
            </a:r>
            <a:r>
              <a:rPr lang="nl-NL" sz="9600" dirty="0" smtClean="0"/>
              <a:t>chromatografiepapier.</a:t>
            </a:r>
          </a:p>
          <a:p>
            <a:pPr marL="514350" indent="-514350">
              <a:buAutoNum type="arabicPeriod"/>
            </a:pPr>
            <a:r>
              <a:rPr lang="nl-NL" sz="9600" dirty="0" smtClean="0"/>
              <a:t>Zet </a:t>
            </a:r>
            <a:r>
              <a:rPr lang="nl-NL" sz="9600" dirty="0"/>
              <a:t>op de onderste lijn in het midden met stift een zwarte stip en breng nog twee andere kleuren met stift op gelijke afstanden van </a:t>
            </a:r>
            <a:r>
              <a:rPr lang="nl-NL" sz="9600" dirty="0" smtClean="0"/>
              <a:t>elkaar.</a:t>
            </a:r>
          </a:p>
          <a:p>
            <a:pPr marL="514350" indent="-514350">
              <a:buAutoNum type="arabicPeriod"/>
            </a:pPr>
            <a:r>
              <a:rPr lang="nl-NL" sz="9600" dirty="0" smtClean="0"/>
              <a:t>Zet </a:t>
            </a:r>
            <a:r>
              <a:rPr lang="nl-NL" sz="9600" dirty="0"/>
              <a:t>deze drie kleuren ook op de bovenste lijn als </a:t>
            </a:r>
            <a:r>
              <a:rPr lang="nl-NL" sz="9600" dirty="0" smtClean="0"/>
              <a:t>referentie.</a:t>
            </a:r>
          </a:p>
          <a:p>
            <a:pPr marL="514350" indent="-514350">
              <a:buAutoNum type="arabicPeriod"/>
            </a:pPr>
            <a:r>
              <a:rPr lang="nl-NL" sz="9600" dirty="0" smtClean="0"/>
              <a:t>Vouw het chromatografiepapier om het ijzerdraad</a:t>
            </a:r>
          </a:p>
          <a:p>
            <a:pPr marL="514350" indent="-514350">
              <a:buAutoNum type="arabicPeriod"/>
            </a:pPr>
            <a:r>
              <a:rPr lang="nl-NL" sz="9600" dirty="0" smtClean="0"/>
              <a:t>Zet </a:t>
            </a:r>
            <a:r>
              <a:rPr lang="nl-NL" sz="9600" dirty="0"/>
              <a:t>deze voorzichtig in het bekerglas met de loopvloeistof (35% spiritus ontkleurd(alcohol) 1 : 1 water) ca. 17 </a:t>
            </a:r>
            <a:r>
              <a:rPr lang="nl-NL" sz="9600" dirty="0" err="1"/>
              <a:t>mL</a:t>
            </a:r>
            <a:r>
              <a:rPr lang="nl-NL" sz="9600" dirty="0"/>
              <a:t> (m.b.v. spuit) in een bekerglas van 250 </a:t>
            </a:r>
            <a:r>
              <a:rPr lang="nl-NL" sz="9600" dirty="0" err="1"/>
              <a:t>mL</a:t>
            </a:r>
            <a:r>
              <a:rPr lang="nl-NL" sz="9600" dirty="0"/>
              <a:t> (TOA).</a:t>
            </a:r>
          </a:p>
          <a:p>
            <a:pPr marL="0" indent="0">
              <a:buNone/>
            </a:pPr>
            <a:r>
              <a:rPr lang="nl-NL" sz="9600" dirty="0" smtClean="0"/>
              <a:t>	- Zorg </a:t>
            </a:r>
            <a:r>
              <a:rPr lang="nl-NL" sz="9600" dirty="0"/>
              <a:t>dat deze recht hangt en niet de zijkant van het glas </a:t>
            </a:r>
            <a:r>
              <a:rPr lang="nl-NL" sz="9600" dirty="0" smtClean="0"/>
              <a:t>aanraakt.</a:t>
            </a:r>
          </a:p>
          <a:p>
            <a:pPr marL="0" indent="0">
              <a:buNone/>
            </a:pPr>
            <a:r>
              <a:rPr lang="nl-NL" sz="9600" dirty="0" smtClean="0"/>
              <a:t>	-Let </a:t>
            </a:r>
            <a:r>
              <a:rPr lang="nl-NL" sz="9600" dirty="0"/>
              <a:t>op dat de onderste lijn met stippen niet in de vloeistof hangt.</a:t>
            </a:r>
          </a:p>
          <a:p>
            <a:pPr marL="0" indent="0">
              <a:buNone/>
            </a:pPr>
            <a:r>
              <a:rPr lang="nl-NL" sz="9600" dirty="0" smtClean="0"/>
              <a:t>	- Laat </a:t>
            </a:r>
            <a:r>
              <a:rPr lang="nl-NL" sz="9600" dirty="0"/>
              <a:t>de opstelling ca. 30 min. Staan en stop voordat de loopvloeistof de </a:t>
            </a:r>
            <a:r>
              <a:rPr lang="nl-NL" sz="9600" dirty="0" smtClean="0"/>
              <a:t>	bovenste </a:t>
            </a:r>
            <a:r>
              <a:rPr lang="nl-NL" sz="9600" dirty="0"/>
              <a:t>potloodlijn </a:t>
            </a:r>
            <a:r>
              <a:rPr lang="nl-NL" sz="9600" dirty="0" smtClean="0"/>
              <a:t>raakt.</a:t>
            </a:r>
          </a:p>
          <a:p>
            <a:pPr marL="0" indent="0">
              <a:buNone/>
            </a:pPr>
            <a:r>
              <a:rPr lang="nl-NL" sz="9600" dirty="0" smtClean="0"/>
              <a:t>7. 	Bereken </a:t>
            </a:r>
            <a:r>
              <a:rPr lang="nl-NL" sz="9600" dirty="0"/>
              <a:t>de Rf-waarden van de kleurstoffen nadat het </a:t>
            </a:r>
            <a:r>
              <a:rPr lang="nl-NL" sz="9600" dirty="0" err="1"/>
              <a:t>chromatogram</a:t>
            </a:r>
            <a:r>
              <a:rPr lang="nl-NL" sz="9600" dirty="0"/>
              <a:t> </a:t>
            </a:r>
            <a:r>
              <a:rPr lang="nl-NL" sz="9600" dirty="0" smtClean="0"/>
              <a:t>	gedroogd </a:t>
            </a:r>
            <a:r>
              <a:rPr lang="nl-NL" sz="9600" dirty="0"/>
              <a:t>is</a:t>
            </a:r>
            <a:r>
              <a:rPr lang="nl-NL" sz="9600" dirty="0" smtClean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22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804042"/>
              </p:ext>
            </p:extLst>
          </p:nvPr>
        </p:nvGraphicFramePr>
        <p:xfrm>
          <a:off x="0" y="362585"/>
          <a:ext cx="12048308" cy="5120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85754">
                  <a:extLst>
                    <a:ext uri="{9D8B030D-6E8A-4147-A177-3AD203B41FA5}">
                      <a16:colId xmlns:a16="http://schemas.microsoft.com/office/drawing/2014/main" val="84760019"/>
                    </a:ext>
                  </a:extLst>
                </a:gridCol>
                <a:gridCol w="2886891">
                  <a:extLst>
                    <a:ext uri="{9D8B030D-6E8A-4147-A177-3AD203B41FA5}">
                      <a16:colId xmlns:a16="http://schemas.microsoft.com/office/drawing/2014/main" val="1012424185"/>
                    </a:ext>
                  </a:extLst>
                </a:gridCol>
                <a:gridCol w="3265715">
                  <a:extLst>
                    <a:ext uri="{9D8B030D-6E8A-4147-A177-3AD203B41FA5}">
                      <a16:colId xmlns:a16="http://schemas.microsoft.com/office/drawing/2014/main" val="1160850303"/>
                    </a:ext>
                  </a:extLst>
                </a:gridCol>
                <a:gridCol w="2309948">
                  <a:extLst>
                    <a:ext uri="{9D8B030D-6E8A-4147-A177-3AD203B41FA5}">
                      <a16:colId xmlns:a16="http://schemas.microsoft.com/office/drawing/2014/main" val="35425143"/>
                    </a:ext>
                  </a:extLst>
                </a:gridCol>
              </a:tblGrid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</a:rPr>
                        <a:t>Scheidingsmethode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</a:rPr>
                        <a:t>Soort mengsel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Berust op verschil in: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Voorbeeld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32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1519133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 Destilleren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Oplossing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-Vast</a:t>
                      </a:r>
                      <a:r>
                        <a:rPr lang="nl-NL" sz="3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 vloeistof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-Vloeistof in vloeistof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kookpunt</a:t>
                      </a:r>
                      <a:endParaRPr lang="nl-NL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Alcohol uit wijn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9595492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 </a:t>
                      </a:r>
                      <a:r>
                        <a:rPr lang="nl-NL" sz="3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Chromatograferen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Kleurstoffen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2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Hechting aan het papier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2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Oplosbaarheid in de loopvloeistof</a:t>
                      </a:r>
                      <a:endParaRPr lang="nl-NL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Kleuren in</a:t>
                      </a:r>
                      <a:r>
                        <a:rPr lang="nl-NL" sz="3200" baseline="0" dirty="0" smtClean="0">
                          <a:effectLst/>
                        </a:rPr>
                        <a:t> stiftinkt</a:t>
                      </a:r>
                      <a:endParaRPr lang="nl-NL" sz="32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572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7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(huis)werk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M van opdrachten centrifugeren en </a:t>
            </a:r>
            <a:r>
              <a:rPr lang="nl-NL" dirty="0" err="1" smtClean="0"/>
              <a:t>chromatograferen</a:t>
            </a:r>
            <a:r>
              <a:rPr lang="nl-NL" dirty="0" smtClean="0"/>
              <a:t> </a:t>
            </a:r>
          </a:p>
          <a:p>
            <a:r>
              <a:rPr lang="nl-NL" dirty="0" smtClean="0"/>
              <a:t>opdracht 3 t/m 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41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7AAB4F-FD22-46CD-A283-9D83978E38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85D0E4-E409-4539-BE12-A38FD6B563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3CAC5-E014-478C-83AE-D297326E4E99}">
  <ds:schemaRefs>
    <ds:schemaRef ds:uri="54cf5622-c7f8-4ecf-a16b-d0c1e0637fa1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03c1073f-59ca-4b02-9a54-25651d767f09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366</Words>
  <Application>Microsoft Office PowerPoint</Application>
  <PresentationFormat>Breedbeeld</PresentationFormat>
  <Paragraphs>51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Kantoorthema</vt:lpstr>
      <vt:lpstr>Chromatograferen</vt:lpstr>
      <vt:lpstr>Lesdoel</vt:lpstr>
      <vt:lpstr>PowerPoint-presentatie</vt:lpstr>
      <vt:lpstr>Rf-waarden (=loopwaarde)</vt:lpstr>
      <vt:lpstr>Benodigdheden</vt:lpstr>
      <vt:lpstr>Papierchromatografie </vt:lpstr>
      <vt:lpstr>PowerPoint-presentatie</vt:lpstr>
      <vt:lpstr>(huis)werk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Chromatograferen</dc:title>
  <dc:creator>Kleijnen, JJC (Janny) de</dc:creator>
  <cp:lastModifiedBy>Kleijnen, JJC (Janny) de</cp:lastModifiedBy>
  <cp:revision>6</cp:revision>
  <dcterms:created xsi:type="dcterms:W3CDTF">2020-10-02T09:38:15Z</dcterms:created>
  <dcterms:modified xsi:type="dcterms:W3CDTF">2020-10-06T10:31:10Z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