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0" r:id="rId4"/>
    <p:sldId id="261" r:id="rId5"/>
    <p:sldId id="280" r:id="rId6"/>
    <p:sldId id="258" r:id="rId7"/>
    <p:sldId id="262" r:id="rId8"/>
    <p:sldId id="263" r:id="rId9"/>
    <p:sldId id="264" r:id="rId10"/>
    <p:sldId id="265" r:id="rId11"/>
    <p:sldId id="259" r:id="rId12"/>
    <p:sldId id="266" r:id="rId13"/>
    <p:sldId id="267" r:id="rId14"/>
    <p:sldId id="268" r:id="rId15"/>
    <p:sldId id="269" r:id="rId16"/>
    <p:sldId id="270" r:id="rId17"/>
    <p:sldId id="274" r:id="rId18"/>
    <p:sldId id="275" r:id="rId19"/>
    <p:sldId id="279" r:id="rId20"/>
    <p:sldId id="271" r:id="rId21"/>
    <p:sldId id="276" r:id="rId22"/>
    <p:sldId id="272" r:id="rId23"/>
    <p:sldId id="278" r:id="rId24"/>
    <p:sldId id="273" r:id="rId25"/>
    <p:sldId id="277" r:id="rId26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5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123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>
                <a:gd name="T0" fmla="*/ 335 w 5550"/>
                <a:gd name="T1" fmla="*/ 0 h 3216"/>
                <a:gd name="T2" fmla="*/ 333 w 5550"/>
                <a:gd name="T3" fmla="*/ 1290 h 3216"/>
                <a:gd name="T4" fmla="*/ 0 w 5550"/>
                <a:gd name="T5" fmla="*/ 1290 h 3216"/>
                <a:gd name="T6" fmla="*/ 6 w 5550"/>
                <a:gd name="T7" fmla="*/ 3210 h 3216"/>
                <a:gd name="T8" fmla="*/ 5550 w 5550"/>
                <a:gd name="T9" fmla="*/ 3216 h 3216"/>
                <a:gd name="T10" fmla="*/ 5550 w 5550"/>
                <a:gd name="T11" fmla="*/ 0 h 3216"/>
                <a:gd name="T12" fmla="*/ 335 w 5550"/>
                <a:gd name="T13" fmla="*/ 0 h 3216"/>
                <a:gd name="T14" fmla="*/ 335 w 5550"/>
                <a:gd name="T15" fmla="*/ 0 h 3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5126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5129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pPr lvl="0"/>
            <a:r>
              <a:rPr lang="nl-NL" noProof="0" smtClean="0"/>
              <a:t>Klik om het opmaakprofiel te bewerken</a:t>
            </a:r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nl-NL" noProof="0" smtClean="0"/>
              <a:t>Klik om het opmaakprofiel van de modelondertitel te bewerken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dt" sz="quarter" idx="2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ftr" sz="quarter" idx="3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9FDB916-E19A-4C64-A674-5E398808C75F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C88AFB-7639-4C80-B07B-3F5DEFBF470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9180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9CC245-235E-4190-98BD-54875B84B0D5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79998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en tab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abel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8382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34290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37375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49407332-54B3-4AE0-8197-66A6908230B0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593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4FAF23-3C6F-4572-8D9A-864BD095F18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1492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E64A5-4C56-4298-B872-F95B5E617F1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56894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477CE6-4D69-468A-8F17-F8E79AC614A4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3034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9DB6D1-729E-404A-9213-1AAF9AA6049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00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FB7A8-968C-44A3-9101-9272B271328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81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08489B-E36E-4CE7-9385-EACD17E9E2A7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6676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9DD396-48D0-49B0-83FE-78F662C65D7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422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7F2893-887E-49F5-A694-3C0A92F19CBC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75766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099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>
                <a:gd name="T0" fmla="*/ 330 w 5550"/>
                <a:gd name="T1" fmla="*/ 1764 h 3168"/>
                <a:gd name="T2" fmla="*/ 0 w 5550"/>
                <a:gd name="T3" fmla="*/ 1764 h 3168"/>
                <a:gd name="T4" fmla="*/ 0 w 5550"/>
                <a:gd name="T5" fmla="*/ 3168 h 3168"/>
                <a:gd name="T6" fmla="*/ 5550 w 5550"/>
                <a:gd name="T7" fmla="*/ 3168 h 3168"/>
                <a:gd name="T8" fmla="*/ 5550 w 5550"/>
                <a:gd name="T9" fmla="*/ 0 h 3168"/>
                <a:gd name="T10" fmla="*/ 330 w 5550"/>
                <a:gd name="T11" fmla="*/ 0 h 3168"/>
                <a:gd name="T12" fmla="*/ 330 w 5550"/>
                <a:gd name="T13" fmla="*/ 1764 h 3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>
                <a:gd name="T0" fmla="*/ 0 w 4897"/>
                <a:gd name="T1" fmla="*/ 0 h 2182"/>
                <a:gd name="T2" fmla="*/ 0 w 4897"/>
                <a:gd name="T3" fmla="*/ 2182 h 2182"/>
                <a:gd name="T4" fmla="*/ 4897 w 4897"/>
                <a:gd name="T5" fmla="*/ 2182 h 2182"/>
                <a:gd name="T6" fmla="*/ 4897 w 4897"/>
                <a:gd name="T7" fmla="*/ 0 h 2182"/>
                <a:gd name="T8" fmla="*/ 0 w 4897"/>
                <a:gd name="T9" fmla="*/ 0 h 2182"/>
                <a:gd name="T10" fmla="*/ 0 w 4897"/>
                <a:gd name="T11" fmla="*/ 0 h 2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>
                <a:gd name="T0" fmla="*/ 0 w 29"/>
                <a:gd name="T1" fmla="*/ 0 h 2161"/>
                <a:gd name="T2" fmla="*/ 0 w 29"/>
                <a:gd name="T3" fmla="*/ 2161 h 2161"/>
                <a:gd name="T4" fmla="*/ 29 w 29"/>
                <a:gd name="T5" fmla="*/ 2161 h 2161"/>
                <a:gd name="T6" fmla="*/ 27 w 29"/>
                <a:gd name="T7" fmla="*/ 27 h 2161"/>
                <a:gd name="T8" fmla="*/ 0 w 29"/>
                <a:gd name="T9" fmla="*/ 0 h 2161"/>
                <a:gd name="T10" fmla="*/ 0 w 29"/>
                <a:gd name="T11" fmla="*/ 0 h 2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>
                <a:gd name="T0" fmla="*/ 0 w 29"/>
                <a:gd name="T1" fmla="*/ 1416 h 1416"/>
                <a:gd name="T2" fmla="*/ 29 w 29"/>
                <a:gd name="T3" fmla="*/ 1416 h 1416"/>
                <a:gd name="T4" fmla="*/ 28 w 29"/>
                <a:gd name="T5" fmla="*/ 24 h 1416"/>
                <a:gd name="T6" fmla="*/ 0 w 29"/>
                <a:gd name="T7" fmla="*/ 0 h 1416"/>
                <a:gd name="T8" fmla="*/ 0 w 29"/>
                <a:gd name="T9" fmla="*/ 1416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>
                <a:gd name="T0" fmla="*/ 0 w 5387"/>
                <a:gd name="T1" fmla="*/ 0 h 149"/>
                <a:gd name="T2" fmla="*/ 0 w 5387"/>
                <a:gd name="T3" fmla="*/ 149 h 149"/>
                <a:gd name="T4" fmla="*/ 5387 w 5387"/>
                <a:gd name="T5" fmla="*/ 149 h 149"/>
                <a:gd name="T6" fmla="*/ 5387 w 5387"/>
                <a:gd name="T7" fmla="*/ 0 h 149"/>
                <a:gd name="T8" fmla="*/ 0 w 5387"/>
                <a:gd name="T9" fmla="*/ 0 h 149"/>
                <a:gd name="T10" fmla="*/ 0 w 5387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>
                <a:gd name="T0" fmla="*/ 0 w 30"/>
                <a:gd name="T1" fmla="*/ 0 h 1416"/>
                <a:gd name="T2" fmla="*/ 0 w 30"/>
                <a:gd name="T3" fmla="*/ 1416 h 1416"/>
                <a:gd name="T4" fmla="*/ 29 w 30"/>
                <a:gd name="T5" fmla="*/ 1416 h 1416"/>
                <a:gd name="T6" fmla="*/ 30 w 30"/>
                <a:gd name="T7" fmla="*/ 27 h 1416"/>
                <a:gd name="T8" fmla="*/ 0 w 30"/>
                <a:gd name="T9" fmla="*/ 0 h 1416"/>
                <a:gd name="T10" fmla="*/ 0 w 30"/>
                <a:gd name="T11" fmla="*/ 0 h 14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nl-NL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nl-NL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0A3AD912-A8C2-4D95-A8F0-9837523F5DBC}" type="slidenum">
              <a:rPr lang="nl-NL"/>
              <a:pPr/>
              <a:t>‹nr.›</a:t>
            </a:fld>
            <a:endParaRPr lang="nl-NL"/>
          </a:p>
        </p:txBody>
      </p:sp>
      <p:sp>
        <p:nvSpPr>
          <p:cNvPr id="4110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4111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413 – ECOLOGIE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7411" name="Group 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0" cy="3779520"/>
        </p:xfrm>
        <a:graphic>
          <a:graphicData uri="http://schemas.openxmlformats.org/drawingml/2006/table">
            <a:tbl>
              <a:tblPr/>
              <a:tblGrid>
                <a:gridCol w="4003675"/>
                <a:gridCol w="4003675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Factoren afkomstig van de levende natuur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Planten, dieren, mensen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Factoren afkomstig van de levenloze natuur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Bodem, licht, lucht, water, temperatuur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0289" name="Group 49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54975" cy="3475039"/>
        </p:xfrm>
        <a:graphic>
          <a:graphicData uri="http://schemas.openxmlformats.org/drawingml/2006/table">
            <a:tbl>
              <a:tblPr/>
              <a:tblGrid>
                <a:gridCol w="3157538"/>
                <a:gridCol w="4897437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Individu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Levensgemeenschap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Biotoop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Ecosysteem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8455" name="Group 2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54975" cy="3475039"/>
        </p:xfrm>
        <a:graphic>
          <a:graphicData uri="http://schemas.openxmlformats.org/drawingml/2006/table">
            <a:tbl>
              <a:tblPr/>
              <a:tblGrid>
                <a:gridCol w="3157538"/>
                <a:gridCol w="4897437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Individu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Eén enkel organisme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Levensgemeenschap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Biotoop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Ecosysteem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9479" name="Group 2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54975" cy="3623946"/>
        </p:xfrm>
        <a:graphic>
          <a:graphicData uri="http://schemas.openxmlformats.org/drawingml/2006/table">
            <a:tbl>
              <a:tblPr/>
              <a:tblGrid>
                <a:gridCol w="3157538"/>
                <a:gridCol w="4897437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Individu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Eén enkel organisme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Een groep individuen van dezelfde soort in een bepaald gebied, die zich onderling voortplanten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Levensgemeenschap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Biotoop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Ecosysteem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20503" name="Group 2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54975" cy="4087178"/>
        </p:xfrm>
        <a:graphic>
          <a:graphicData uri="http://schemas.openxmlformats.org/drawingml/2006/table">
            <a:tbl>
              <a:tblPr/>
              <a:tblGrid>
                <a:gridCol w="3157538"/>
                <a:gridCol w="4897437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Individu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Eén enkel organisme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Een groep individuen van dezelfde soort in een bepaald gebied, die zich onderling voortplanten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Levensgemeenschap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Populaties van verschillende soorten binnen een bepaald gebied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Biotoop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Ecosysteem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21528" name="Group 24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54975" cy="4087178"/>
        </p:xfrm>
        <a:graphic>
          <a:graphicData uri="http://schemas.openxmlformats.org/drawingml/2006/table">
            <a:tbl>
              <a:tblPr/>
              <a:tblGrid>
                <a:gridCol w="3157538"/>
                <a:gridCol w="4897437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Individu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Eén enkel organisme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Een groep individuen van dezelfde soort in een bepaald gebied, die zich onderling voortplanten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Levensgemeenschap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Populaties van verschillende soorten binnen een bepaald gebied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Biotoop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Alle abiotische factoren samen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Ecosysteem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22531" name="Group 3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54975" cy="4186238"/>
        </p:xfrm>
        <a:graphic>
          <a:graphicData uri="http://schemas.openxmlformats.org/drawingml/2006/table">
            <a:tbl>
              <a:tblPr/>
              <a:tblGrid>
                <a:gridCol w="3157538"/>
                <a:gridCol w="4897437"/>
              </a:tblGrid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Individu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Eén enkel organisme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9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Een groep individuen van dezelfde soort in een bepaald gebied, die zich onderling voortplanten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5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Levensgemeenschap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Populaties van verschillende soorten binnen een bepaald gebied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Biotoop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Alle abiotische factoren samen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Ecosysteem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Eenheid van biotische en abiotische factoren.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Voedselketen </a:t>
            </a:r>
          </a:p>
        </p:txBody>
      </p:sp>
      <p:pic>
        <p:nvPicPr>
          <p:cNvPr id="27655" name="Picture 7" descr="fodchain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341438"/>
            <a:ext cx="4751387" cy="51847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Voedselketen </a:t>
            </a:r>
          </a:p>
        </p:txBody>
      </p:sp>
      <p:pic>
        <p:nvPicPr>
          <p:cNvPr id="29703" name="Picture 7" descr="invert_chains_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24075" y="1557338"/>
            <a:ext cx="5111750" cy="49069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Voedselweb/voedselnet</a:t>
            </a:r>
          </a:p>
        </p:txBody>
      </p:sp>
      <p:pic>
        <p:nvPicPr>
          <p:cNvPr id="35860" name="Picture 20" descr="Voedselketen0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79613" y="1412875"/>
            <a:ext cx="5256212" cy="5026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6190" name="Group 46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848600" cy="4248151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116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Milieu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Ecologie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Voedselrelaties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nl-NL"/>
              <a:t>VOEDSELKETEN</a:t>
            </a:r>
          </a:p>
          <a:p>
            <a:pPr lvl="1">
              <a:lnSpc>
                <a:spcPct val="90000"/>
              </a:lnSpc>
            </a:pPr>
            <a:r>
              <a:rPr lang="nl-NL"/>
              <a:t>Een reeks soorten, waarbij elke soort voedselbron is voor de volgende soort</a:t>
            </a:r>
          </a:p>
          <a:p>
            <a:pPr lvl="1">
              <a:lnSpc>
                <a:spcPct val="90000"/>
              </a:lnSpc>
            </a:pPr>
            <a:r>
              <a:rPr lang="nl-NL"/>
              <a:t>Elke voedselketen heeft een plantensoort als eerste schakel</a:t>
            </a:r>
          </a:p>
          <a:p>
            <a:pPr>
              <a:lnSpc>
                <a:spcPct val="90000"/>
              </a:lnSpc>
            </a:pPr>
            <a:r>
              <a:rPr lang="nl-NL"/>
              <a:t>VOEDSELWEB/VOEDSELNET	</a:t>
            </a:r>
          </a:p>
          <a:p>
            <a:pPr lvl="1">
              <a:lnSpc>
                <a:spcPct val="90000"/>
              </a:lnSpc>
            </a:pPr>
            <a:r>
              <a:rPr lang="nl-NL"/>
              <a:t>Het geheel van voedselrelaties</a:t>
            </a:r>
          </a:p>
          <a:p>
            <a:pPr lvl="1">
              <a:lnSpc>
                <a:spcPct val="90000"/>
              </a:lnSpc>
            </a:pPr>
            <a:r>
              <a:rPr lang="nl-NL"/>
              <a:t>Elke soort kan tot voedsel dienen van vele andere soorten	</a:t>
            </a:r>
          </a:p>
          <a:p>
            <a:pPr>
              <a:lnSpc>
                <a:spcPct val="90000"/>
              </a:lnSpc>
            </a:pPr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Voedselrelaties</a:t>
            </a:r>
          </a:p>
        </p:txBody>
      </p:sp>
      <p:sp>
        <p:nvSpPr>
          <p:cNvPr id="30724" name="Rectangle 4"/>
          <p:cNvSpPr>
            <a:spLocks noGrp="1" noRot="1" noChangeArrowheads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30726" name="Picture 6" descr="I-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916113"/>
            <a:ext cx="7704137" cy="374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Voedselrelaties</a:t>
            </a:r>
          </a:p>
        </p:txBody>
      </p:sp>
      <p:sp>
        <p:nvSpPr>
          <p:cNvPr id="2560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AUTOTROOF</a:t>
            </a:r>
          </a:p>
          <a:p>
            <a:pPr lvl="1"/>
            <a:r>
              <a:rPr lang="nl-NL"/>
              <a:t>Als een organisme geen andere organismen als voedsel nodig heeft</a:t>
            </a:r>
          </a:p>
          <a:p>
            <a:r>
              <a:rPr lang="nl-NL"/>
              <a:t>HETEROTROOF</a:t>
            </a:r>
          </a:p>
          <a:p>
            <a:pPr lvl="1"/>
            <a:r>
              <a:rPr lang="nl-NL"/>
              <a:t>Organismen die zich voeden met andere organismen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800" name="Picture 8" descr="FoodCh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333375"/>
            <a:ext cx="4260850" cy="615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750" y="260350"/>
            <a:ext cx="4643438" cy="5921375"/>
          </a:xfrm>
        </p:spPr>
        <p:txBody>
          <a:bodyPr/>
          <a:lstStyle/>
          <a:p>
            <a:r>
              <a:rPr lang="nl-NL"/>
              <a:t>Producenten, consumenten en reducenten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Voedselrelaties</a:t>
            </a:r>
          </a:p>
        </p:txBody>
      </p:sp>
      <p:sp>
        <p:nvSpPr>
          <p:cNvPr id="26627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nl-NL" sz="2800"/>
              <a:t>PRODUCENTEN</a:t>
            </a:r>
          </a:p>
          <a:p>
            <a:pPr lvl="1">
              <a:lnSpc>
                <a:spcPct val="80000"/>
              </a:lnSpc>
            </a:pPr>
            <a:r>
              <a:rPr lang="nl-NL" sz="2400"/>
              <a:t>Planten produceren energierijke, organische stoffen</a:t>
            </a:r>
          </a:p>
          <a:p>
            <a:pPr>
              <a:lnSpc>
                <a:spcPct val="80000"/>
              </a:lnSpc>
            </a:pPr>
            <a:r>
              <a:rPr lang="nl-NL" sz="2800"/>
              <a:t>CONSUMENTEN</a:t>
            </a:r>
          </a:p>
          <a:p>
            <a:pPr lvl="1">
              <a:lnSpc>
                <a:spcPct val="80000"/>
              </a:lnSpc>
            </a:pPr>
            <a:r>
              <a:rPr lang="nl-NL" sz="2400"/>
              <a:t>PLANTENETERS – in de tweede schakel van de voedselketen</a:t>
            </a:r>
          </a:p>
          <a:p>
            <a:pPr lvl="1">
              <a:lnSpc>
                <a:spcPct val="80000"/>
              </a:lnSpc>
            </a:pPr>
            <a:r>
              <a:rPr lang="nl-NL" sz="2400"/>
              <a:t>VLEESETERS – in de derde en volgende schakels</a:t>
            </a:r>
          </a:p>
          <a:p>
            <a:pPr lvl="1">
              <a:lnSpc>
                <a:spcPct val="80000"/>
              </a:lnSpc>
            </a:pPr>
            <a:r>
              <a:rPr lang="nl-NL" sz="2400"/>
              <a:t>ALLESETERS – eten zowel planten als dieren</a:t>
            </a:r>
          </a:p>
          <a:p>
            <a:pPr lvl="1">
              <a:lnSpc>
                <a:spcPct val="80000"/>
              </a:lnSpc>
            </a:pPr>
            <a:r>
              <a:rPr lang="nl-NL" sz="2400"/>
              <a:t>AFVALETERS – eten dode organismen</a:t>
            </a:r>
          </a:p>
          <a:p>
            <a:pPr>
              <a:lnSpc>
                <a:spcPct val="80000"/>
              </a:lnSpc>
            </a:pPr>
            <a:r>
              <a:rPr lang="nl-NL" sz="2800"/>
              <a:t>REDUCENTEN</a:t>
            </a:r>
          </a:p>
          <a:p>
            <a:pPr lvl="1">
              <a:lnSpc>
                <a:spcPct val="80000"/>
              </a:lnSpc>
            </a:pPr>
            <a:r>
              <a:rPr lang="nl-NL" sz="2400"/>
              <a:t>bacteriën en schimmels - eten resten die afgebroken worden tot anorganische stoffen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Maken</a:t>
            </a:r>
          </a:p>
        </p:txBody>
      </p:sp>
      <p:sp>
        <p:nvSpPr>
          <p:cNvPr id="327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Volgens </a:t>
            </a:r>
            <a:r>
              <a:rPr lang="nl-NL" dirty="0" smtClean="0"/>
              <a:t>studieplanner</a:t>
            </a:r>
            <a:r>
              <a:rPr lang="nl-NL" dirty="0"/>
              <a:t>: BS 1 opdracht 1 t/m 4</a:t>
            </a:r>
          </a:p>
          <a:p>
            <a:r>
              <a:rPr lang="nl-NL" dirty="0" smtClean="0"/>
              <a:t>Indien </a:t>
            </a:r>
            <a:r>
              <a:rPr lang="nl-NL" dirty="0"/>
              <a:t>mogelijk vast maken BS2 opdracht 5 t/m 12</a:t>
            </a: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1267" name="Group 3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848600" cy="4248151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116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Milieu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Leefomgeving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Ecologie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2291" name="Group 3"/>
          <p:cNvGraphicFramePr>
            <a:graphicFrameLocks noGrp="1"/>
          </p:cNvGraphicFramePr>
          <p:nvPr>
            <p:ph idx="1"/>
          </p:nvPr>
        </p:nvGraphicFramePr>
        <p:xfrm>
          <a:off x="900113" y="1773238"/>
          <a:ext cx="7848600" cy="4248151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1163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Milieu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Leefomgeving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8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Ecologie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Studie van de relaties tussen organismen en hun milieu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3" name="Picture 5" descr="MarineFoodWeb_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8323" name="Group 131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0" cy="2622233"/>
        </p:xfrm>
        <a:graphic>
          <a:graphicData uri="http://schemas.openxmlformats.org/drawingml/2006/table">
            <a:tbl>
              <a:tblPr/>
              <a:tblGrid>
                <a:gridCol w="4003675"/>
                <a:gridCol w="4003675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3333" name="Group 21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0" cy="2774950"/>
        </p:xfrm>
        <a:graphic>
          <a:graphicData uri="http://schemas.openxmlformats.org/drawingml/2006/table">
            <a:tbl>
              <a:tblPr/>
              <a:tblGrid>
                <a:gridCol w="4003675"/>
                <a:gridCol w="4003675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Factoren afkomstig van de levende natuur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4356" name="Group 20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0" cy="2926080"/>
        </p:xfrm>
        <a:graphic>
          <a:graphicData uri="http://schemas.openxmlformats.org/drawingml/2006/table">
            <a:tbl>
              <a:tblPr/>
              <a:tblGrid>
                <a:gridCol w="4003675"/>
                <a:gridCol w="4003675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Factoren afkomstig van de levende natuur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Planten, dieren, mensen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Begrippen</a:t>
            </a:r>
          </a:p>
        </p:txBody>
      </p:sp>
      <p:graphicFrame>
        <p:nvGraphicFramePr>
          <p:cNvPr id="15381" name="Group 21"/>
          <p:cNvGraphicFramePr>
            <a:graphicFrameLocks noGrp="1"/>
          </p:cNvGraphicFramePr>
          <p:nvPr>
            <p:ph idx="1"/>
          </p:nvPr>
        </p:nvGraphicFramePr>
        <p:xfrm>
          <a:off x="838200" y="1905000"/>
          <a:ext cx="8007350" cy="3352800"/>
        </p:xfrm>
        <a:graphic>
          <a:graphicData uri="http://schemas.openxmlformats.org/drawingml/2006/table">
            <a:tbl>
              <a:tblPr/>
              <a:tblGrid>
                <a:gridCol w="4003675"/>
                <a:gridCol w="4003675"/>
              </a:tblGrid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Factoren afkomstig van de levende natuur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3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Planten, dieren, mensen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Abiotische factoren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nl-NL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Factoren afkomstig van de levenloze natuur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nl-NL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aslagen">
  <a:themeElements>
    <a:clrScheme name="Glaslagen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lage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lagen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lagen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lagen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347</TotalTime>
  <Words>381</Words>
  <Application>Microsoft Office PowerPoint</Application>
  <PresentationFormat>Diavoorstelling (4:3)</PresentationFormat>
  <Paragraphs>119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Glaslagen</vt:lpstr>
      <vt:lpstr>413 – ECOLOGIE</vt:lpstr>
      <vt:lpstr>Begrippen</vt:lpstr>
      <vt:lpstr>Begrippen</vt:lpstr>
      <vt:lpstr>Begrippen</vt:lpstr>
      <vt:lpstr>PowerPoint-presentatie</vt:lpstr>
      <vt:lpstr>Begrippen</vt:lpstr>
      <vt:lpstr>Begrippen</vt:lpstr>
      <vt:lpstr>Begrippen</vt:lpstr>
      <vt:lpstr>Begrippen</vt:lpstr>
      <vt:lpstr>Begrippen</vt:lpstr>
      <vt:lpstr>Begrippen</vt:lpstr>
      <vt:lpstr>Begrippen</vt:lpstr>
      <vt:lpstr>Begrippen</vt:lpstr>
      <vt:lpstr>Begrippen</vt:lpstr>
      <vt:lpstr>Begrippen</vt:lpstr>
      <vt:lpstr>Begrippen</vt:lpstr>
      <vt:lpstr>Voedselketen </vt:lpstr>
      <vt:lpstr>Voedselketen </vt:lpstr>
      <vt:lpstr>Voedselweb/voedselnet</vt:lpstr>
      <vt:lpstr>Voedselrelaties</vt:lpstr>
      <vt:lpstr>Voedselrelaties</vt:lpstr>
      <vt:lpstr>Voedselrelaties</vt:lpstr>
      <vt:lpstr>Producenten, consumenten en reducenten</vt:lpstr>
      <vt:lpstr>Voedselrelaties</vt:lpstr>
      <vt:lpstr>Maken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413 – ECOLOGIE</dc:title>
  <dc:creator>H.J. Rotteveel</dc:creator>
  <cp:lastModifiedBy>maessenmcjm</cp:lastModifiedBy>
  <cp:revision>10</cp:revision>
  <dcterms:created xsi:type="dcterms:W3CDTF">2008-10-26T15:38:27Z</dcterms:created>
  <dcterms:modified xsi:type="dcterms:W3CDTF">2012-12-01T14:26:13Z</dcterms:modified>
</cp:coreProperties>
</file>