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66" r:id="rId4"/>
    <p:sldId id="257" r:id="rId5"/>
    <p:sldId id="265" r:id="rId6"/>
    <p:sldId id="267" r:id="rId7"/>
    <p:sldId id="258" r:id="rId8"/>
    <p:sldId id="268" r:id="rId9"/>
    <p:sldId id="259" r:id="rId10"/>
    <p:sldId id="260" r:id="rId11"/>
    <p:sldId id="276" r:id="rId12"/>
    <p:sldId id="261" r:id="rId13"/>
    <p:sldId id="262" r:id="rId14"/>
    <p:sldId id="263" r:id="rId15"/>
    <p:sldId id="264" r:id="rId16"/>
    <p:sldId id="272" r:id="rId17"/>
    <p:sldId id="269" r:id="rId18"/>
    <p:sldId id="270" r:id="rId19"/>
    <p:sldId id="271" r:id="rId20"/>
    <p:sldId id="273" r:id="rId21"/>
    <p:sldId id="274" r:id="rId22"/>
    <p:sldId id="277" r:id="rId2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nl-NL"/>
              <a:t>Klik om de stijl te bewerken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p>
            <a:fld id="{3C9BB57D-0D5D-42CF-9062-37B5203DB813}" type="datetimeFigureOut">
              <a:rPr lang="nl-NL" smtClean="0"/>
              <a:t>7-10-2020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3C9BB57D-0D5D-42CF-9062-37B5203DB813}" type="datetimeFigureOut">
              <a:rPr lang="nl-NL" smtClean="0"/>
              <a:t>7-10-2020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nl-NL"/>
              <a:t>Klik om de stijl te bewerken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3C9BB57D-0D5D-42CF-9062-37B5203DB813}" type="datetimeFigureOut">
              <a:rPr lang="nl-NL" smtClean="0"/>
              <a:t>7-10-2020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3C9BB57D-0D5D-42CF-9062-37B5203DB813}" type="datetimeFigureOut">
              <a:rPr lang="nl-NL" smtClean="0"/>
              <a:t>7-10-2020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nl-NL"/>
              <a:t>Klik om de stijl te bewerken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3C9BB57D-0D5D-42CF-9062-37B5203DB813}" type="datetimeFigureOut">
              <a:rPr lang="nl-NL" smtClean="0"/>
              <a:t>7-10-2020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nl-NL"/>
              <a:t>Klik om de stijl te bewerken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C9BB57D-0D5D-42CF-9062-37B5203DB813}" type="datetimeFigureOut">
              <a:rPr lang="nl-NL" smtClean="0"/>
              <a:t>7-10-2020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3C9BB57D-0D5D-42CF-9062-37B5203DB813}" type="datetimeFigureOut">
              <a:rPr lang="nl-NL" smtClean="0"/>
              <a:t>7-10-2020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Date Placeholder 2"/>
          <p:cNvSpPr>
            <a:spLocks noGrp="1"/>
          </p:cNvSpPr>
          <p:nvPr>
            <p:ph type="dt" sz="half" idx="10"/>
          </p:nvPr>
        </p:nvSpPr>
        <p:spPr/>
        <p:txBody>
          <a:bodyPr/>
          <a:lstStyle/>
          <a:p>
            <a:fld id="{3C9BB57D-0D5D-42CF-9062-37B5203DB813}" type="datetimeFigureOut">
              <a:rPr lang="nl-NL" smtClean="0"/>
              <a:t>7-10-2020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9BB57D-0D5D-42CF-9062-37B5203DB813}" type="datetimeFigureOut">
              <a:rPr lang="nl-NL" smtClean="0"/>
              <a:t>7-10-2020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nl-NL"/>
              <a:t>Klik om de stijl te bewerken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3C9BB57D-0D5D-42CF-9062-37B5203DB813}" type="datetimeFigureOut">
              <a:rPr lang="nl-NL" smtClean="0"/>
              <a:t>7-10-2020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44FFEA-4CD9-4928-AE6A-9D09BFCA0956}" type="slidenum">
              <a:rPr lang="nl-NL" smtClean="0"/>
              <a:t>‹nr.›</a:t>
            </a:fld>
            <a:endParaRPr lang="nl-NL"/>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nl-NL"/>
              <a:t>Klik om de stijl te bewerken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3C9BB57D-0D5D-42CF-9062-37B5203DB813}" type="datetimeFigureOut">
              <a:rPr lang="nl-NL" smtClean="0"/>
              <a:t>7-10-2020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44FFEA-4CD9-4928-AE6A-9D09BFCA0956}" type="slidenum">
              <a:rPr lang="nl-NL" smtClean="0"/>
              <a:t>‹nr.›</a:t>
            </a:fld>
            <a:endParaRPr lang="nl-NL"/>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nl-NL"/>
              <a:t>Klik op het pictogram als u een afbeelding wilt toevoegen</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nl-NL"/>
              <a:t>Klik om de stijl te bewerken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3C9BB57D-0D5D-42CF-9062-37B5203DB813}" type="datetimeFigureOut">
              <a:rPr lang="nl-NL" smtClean="0"/>
              <a:t>7-10-2020</a:t>
            </a:fld>
            <a:endParaRPr lang="nl-NL"/>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nl-NL"/>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3144FFEA-4CD9-4928-AE6A-9D09BFCA0956}" type="slidenum">
              <a:rPr lang="nl-NL" smtClean="0"/>
              <a:t>‹nr.›</a:t>
            </a:fld>
            <a:endParaRPr lang="nl-NL"/>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mGqCWLPKTw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VumFX3j2tR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dramadriehoek</a:t>
            </a: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2480082148"/>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Uitspraken:</a:t>
            </a:r>
          </a:p>
        </p:txBody>
      </p:sp>
      <p:sp>
        <p:nvSpPr>
          <p:cNvPr id="3" name="Tijdelijke aanduiding voor inhoud 2"/>
          <p:cNvSpPr>
            <a:spLocks noGrp="1"/>
          </p:cNvSpPr>
          <p:nvPr>
            <p:ph idx="1"/>
          </p:nvPr>
        </p:nvSpPr>
        <p:spPr/>
        <p:txBody>
          <a:bodyPr>
            <a:normAutofit fontScale="85000" lnSpcReduction="20000"/>
          </a:bodyPr>
          <a:lstStyle/>
          <a:p>
            <a:r>
              <a:rPr lang="nl-NL" b="0" i="0" u="none" strike="noStrike" baseline="0" dirty="0">
                <a:latin typeface="Symbol"/>
              </a:rPr>
              <a:t> </a:t>
            </a:r>
            <a:r>
              <a:rPr lang="nl-NL" b="0" i="0" u="none" strike="noStrike" baseline="0" dirty="0">
                <a:latin typeface="Tahoma"/>
              </a:rPr>
              <a:t>“Laat mij het maar even doen”.</a:t>
            </a:r>
          </a:p>
          <a:p>
            <a:r>
              <a:rPr lang="nl-NL" b="0" i="0" u="none" strike="noStrike" baseline="0" dirty="0">
                <a:latin typeface="Symbol"/>
              </a:rPr>
              <a:t> </a:t>
            </a:r>
            <a:r>
              <a:rPr lang="nl-NL" b="0" i="0" u="none" strike="noStrike" baseline="0" dirty="0">
                <a:latin typeface="Tahoma"/>
              </a:rPr>
              <a:t>“Ik probeer je alleen maar te helpen”.</a:t>
            </a:r>
          </a:p>
          <a:p>
            <a:r>
              <a:rPr lang="nl-NL" b="0" i="0" u="none" strike="noStrike" baseline="0" dirty="0">
                <a:latin typeface="Symbol"/>
              </a:rPr>
              <a:t> </a:t>
            </a:r>
            <a:r>
              <a:rPr lang="nl-NL" b="0" i="0" u="none" strike="noStrike" baseline="0" dirty="0">
                <a:latin typeface="Tahoma"/>
              </a:rPr>
              <a:t>“Waarom doe je niet…...”.</a:t>
            </a:r>
          </a:p>
          <a:p>
            <a:r>
              <a:rPr lang="nl-NL" b="0" i="0" u="none" strike="noStrike" baseline="0" dirty="0">
                <a:latin typeface="Symbol"/>
              </a:rPr>
              <a:t> </a:t>
            </a:r>
            <a:r>
              <a:rPr lang="nl-NL" b="0" i="0" u="none" strike="noStrike" baseline="0" dirty="0">
                <a:latin typeface="Tahoma"/>
              </a:rPr>
              <a:t>“Wat zou je zonder mij moeten.…..”.</a:t>
            </a:r>
          </a:p>
          <a:p>
            <a:r>
              <a:rPr lang="nl-NL" b="0" i="0" u="none" strike="noStrike" baseline="0" dirty="0">
                <a:latin typeface="Symbol"/>
              </a:rPr>
              <a:t> </a:t>
            </a:r>
            <a:r>
              <a:rPr lang="nl-NL" b="0" i="0" u="none" strike="noStrike" baseline="0" dirty="0">
                <a:latin typeface="Tahoma"/>
              </a:rPr>
              <a:t>“Ze zullen blij zijn dat ze mij……”.</a:t>
            </a:r>
          </a:p>
          <a:p>
            <a:r>
              <a:rPr lang="nl-NL" b="0" i="0" u="none" strike="noStrike" baseline="0" dirty="0">
                <a:latin typeface="Symbol"/>
              </a:rPr>
              <a:t> </a:t>
            </a:r>
            <a:r>
              <a:rPr lang="nl-NL" b="0" i="0" u="none" strike="noStrike" baseline="0" dirty="0">
                <a:latin typeface="Tahoma"/>
              </a:rPr>
              <a:t>“Ik zal eens laten zien hoe goed ik ben”.</a:t>
            </a:r>
          </a:p>
          <a:p>
            <a:r>
              <a:rPr lang="nl-NL" b="0" i="0" u="none" strike="noStrike" baseline="0" dirty="0">
                <a:latin typeface="Symbol"/>
              </a:rPr>
              <a:t> </a:t>
            </a:r>
            <a:r>
              <a:rPr lang="nl-NL" b="0" i="0" u="none" strike="noStrike" baseline="0" dirty="0">
                <a:latin typeface="Tahoma"/>
              </a:rPr>
              <a:t>Werkt zich steeds uit de naad om anderen te ‘helpen’, is druk bezig.</a:t>
            </a:r>
          </a:p>
          <a:p>
            <a:r>
              <a:rPr lang="nl-NL" b="0" i="0" u="none" strike="noStrike" baseline="0" dirty="0">
                <a:latin typeface="Symbol"/>
              </a:rPr>
              <a:t> </a:t>
            </a:r>
            <a:r>
              <a:rPr lang="nl-NL" b="0" i="0" u="none" strike="noStrike" baseline="0" dirty="0">
                <a:latin typeface="Tahoma"/>
              </a:rPr>
              <a:t>Is vermoeid, soms eenzaam, heeft geen 5 minuten voor zichzelf.</a:t>
            </a:r>
          </a:p>
          <a:p>
            <a:r>
              <a:rPr lang="nl-NL" b="0" i="0" u="none" strike="noStrike" baseline="0" dirty="0">
                <a:latin typeface="Symbol"/>
              </a:rPr>
              <a:t> </a:t>
            </a:r>
            <a:r>
              <a:rPr lang="nl-NL" b="0" i="0" u="none" strike="noStrike" baseline="0" dirty="0">
                <a:latin typeface="Tahoma"/>
              </a:rPr>
              <a:t>Kan luidruchtig zijn of een stille martelaar.</a:t>
            </a:r>
          </a:p>
          <a:p>
            <a:r>
              <a:rPr lang="nl-NL" b="0" i="0" u="none" strike="noStrike" baseline="0" dirty="0">
                <a:latin typeface="Symbol"/>
              </a:rPr>
              <a:t> </a:t>
            </a:r>
            <a:r>
              <a:rPr lang="nl-NL" b="0" i="0" u="none" strike="noStrike" baseline="0" dirty="0">
                <a:latin typeface="Tahoma"/>
              </a:rPr>
              <a:t>Kan zeer subtiel omgaan met schuldgevoelens of schaamte.</a:t>
            </a:r>
          </a:p>
          <a:p>
            <a:r>
              <a:rPr lang="nl-NL" b="0" i="0" u="none" strike="noStrike" baseline="0" dirty="0">
                <a:latin typeface="Symbol"/>
              </a:rPr>
              <a:t> </a:t>
            </a:r>
            <a:r>
              <a:rPr lang="nl-NL" b="0" i="0" u="none" strike="noStrike" baseline="0" dirty="0">
                <a:latin typeface="Tahoma"/>
              </a:rPr>
              <a:t>Meestal een stalen hand in een fluwelen handschoen.</a:t>
            </a:r>
          </a:p>
          <a:p>
            <a:r>
              <a:rPr lang="nl-NL" b="0" i="0" u="none" strike="noStrike" baseline="0" dirty="0">
                <a:latin typeface="Symbol"/>
              </a:rPr>
              <a:t> </a:t>
            </a:r>
            <a:r>
              <a:rPr lang="nl-NL" b="0" i="0" u="none" strike="noStrike" baseline="0" dirty="0">
                <a:latin typeface="Tahoma"/>
              </a:rPr>
              <a:t>Accepteert geen ‘nee’ als antwoord (heeft geen respect voor iemands grenzen).</a:t>
            </a:r>
            <a:endParaRPr lang="nl-NL" dirty="0"/>
          </a:p>
        </p:txBody>
      </p:sp>
    </p:spTree>
    <p:extLst>
      <p:ext uri="{BB962C8B-B14F-4D97-AF65-F5344CB8AC3E}">
        <p14:creationId xmlns:p14="http://schemas.microsoft.com/office/powerpoint/2010/main" val="3638880931"/>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rollen in 1 minuut</a:t>
            </a:r>
          </a:p>
        </p:txBody>
      </p:sp>
      <p:sp>
        <p:nvSpPr>
          <p:cNvPr id="3" name="Tijdelijke aanduiding voor inhoud 2"/>
          <p:cNvSpPr>
            <a:spLocks noGrp="1"/>
          </p:cNvSpPr>
          <p:nvPr>
            <p:ph idx="1"/>
          </p:nvPr>
        </p:nvSpPr>
        <p:spPr/>
        <p:txBody>
          <a:bodyPr/>
          <a:lstStyle/>
          <a:p>
            <a:r>
              <a:rPr lang="nl-NL" dirty="0">
                <a:hlinkClick r:id="rId2"/>
              </a:rPr>
              <a:t>https://www.youtube.com/watch?v=mGqCWLPKTwo</a:t>
            </a:r>
            <a:endParaRPr lang="nl-NL" dirty="0"/>
          </a:p>
          <a:p>
            <a:endParaRPr lang="nl-NL" dirty="0"/>
          </a:p>
        </p:txBody>
      </p:sp>
    </p:spTree>
    <p:extLst>
      <p:ext uri="{BB962C8B-B14F-4D97-AF65-F5344CB8AC3E}">
        <p14:creationId xmlns:p14="http://schemas.microsoft.com/office/powerpoint/2010/main" val="3139570719"/>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is dit een `drama’?</a:t>
            </a:r>
          </a:p>
        </p:txBody>
      </p:sp>
      <p:sp>
        <p:nvSpPr>
          <p:cNvPr id="3" name="Tijdelijke aanduiding voor inhoud 2"/>
          <p:cNvSpPr>
            <a:spLocks noGrp="1"/>
          </p:cNvSpPr>
          <p:nvPr>
            <p:ph idx="1"/>
          </p:nvPr>
        </p:nvSpPr>
        <p:spPr/>
        <p:txBody>
          <a:bodyPr/>
          <a:lstStyle/>
          <a:p>
            <a:r>
              <a:rPr lang="nl-NL" dirty="0"/>
              <a:t>In eerste instantie is iedereen erbij gebaar:</a:t>
            </a:r>
          </a:p>
          <a:p>
            <a:r>
              <a:rPr lang="nl-NL" dirty="0"/>
              <a:t>Slachtoffer: Hoeft niet na te denken, hoeft geen verantwoordelijkheid te nemen en er wordt voor hem gezorgd.</a:t>
            </a:r>
          </a:p>
          <a:p>
            <a:r>
              <a:rPr lang="nl-NL" dirty="0"/>
              <a:t>Aanklager: Treft geen blaam, is niet </a:t>
            </a:r>
            <a:r>
              <a:rPr lang="nl-NL" dirty="0" err="1"/>
              <a:t>verantworderlijkheid</a:t>
            </a:r>
            <a:endParaRPr lang="nl-NL" dirty="0"/>
          </a:p>
          <a:p>
            <a:r>
              <a:rPr lang="nl-NL" dirty="0"/>
              <a:t>Redder: Maakt zichzelf belangrijk, kan laten zien hoe goed hij is.</a:t>
            </a:r>
          </a:p>
          <a:p>
            <a:endParaRPr lang="nl-NL" dirty="0"/>
          </a:p>
        </p:txBody>
      </p:sp>
    </p:spTree>
    <p:extLst>
      <p:ext uri="{BB962C8B-B14F-4D97-AF65-F5344CB8AC3E}">
        <p14:creationId xmlns:p14="http://schemas.microsoft.com/office/powerpoint/2010/main" val="3114697642"/>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dirty="0"/>
              <a:t>Er wordt niet op gelijkwaardige manier gecommuniceerd.</a:t>
            </a:r>
          </a:p>
          <a:p>
            <a:r>
              <a:rPr lang="nl-NL" dirty="0"/>
              <a:t>Elke rol ziet iets niet goed.</a:t>
            </a:r>
          </a:p>
          <a:p>
            <a:r>
              <a:rPr lang="nl-NL" dirty="0"/>
              <a:t>Redder en </a:t>
            </a:r>
            <a:r>
              <a:rPr lang="nl-NL" dirty="0" err="1"/>
              <a:t>aanklarer</a:t>
            </a:r>
            <a:r>
              <a:rPr lang="nl-NL" dirty="0"/>
              <a:t>: Miskent anderen</a:t>
            </a:r>
          </a:p>
          <a:p>
            <a:r>
              <a:rPr lang="nl-NL" dirty="0"/>
              <a:t>Slachtoffer: miskent zichzelf</a:t>
            </a:r>
          </a:p>
          <a:p>
            <a:r>
              <a:rPr lang="nl-NL" dirty="0"/>
              <a:t>Niemand wordt er beter van.</a:t>
            </a:r>
          </a:p>
          <a:p>
            <a:r>
              <a:rPr lang="nl-NL" dirty="0"/>
              <a:t>Niemand wordt op eigen verantwoordelijkheid aangesproken </a:t>
            </a:r>
            <a:r>
              <a:rPr lang="nl-NL" dirty="0">
                <a:sym typeface="Wingdings" pitchFamily="2" charset="2"/>
              </a:rPr>
              <a:t> geen zelfontplooiing en persoonlijke groei. </a:t>
            </a:r>
            <a:endParaRPr lang="nl-NL" dirty="0"/>
          </a:p>
        </p:txBody>
      </p:sp>
    </p:spTree>
    <p:extLst>
      <p:ext uri="{BB962C8B-B14F-4D97-AF65-F5344CB8AC3E}">
        <p14:creationId xmlns:p14="http://schemas.microsoft.com/office/powerpoint/2010/main" val="3998063253"/>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doorbreken?</a:t>
            </a:r>
          </a:p>
        </p:txBody>
      </p:sp>
      <p:sp>
        <p:nvSpPr>
          <p:cNvPr id="3" name="Tijdelijke aanduiding voor inhoud 2"/>
          <p:cNvSpPr>
            <a:spLocks noGrp="1"/>
          </p:cNvSpPr>
          <p:nvPr>
            <p:ph idx="1"/>
          </p:nvPr>
        </p:nvSpPr>
        <p:spPr/>
        <p:txBody>
          <a:bodyPr>
            <a:normAutofit fontScale="85000" lnSpcReduction="10000"/>
          </a:bodyPr>
          <a:lstStyle/>
          <a:p>
            <a:r>
              <a:rPr lang="nl-NL" dirty="0"/>
              <a:t>Realisatie van de dramadriehoek</a:t>
            </a:r>
          </a:p>
          <a:p>
            <a:r>
              <a:rPr lang="nl-NL" dirty="0"/>
              <a:t>Nagaan welke rol jij speelt en welke rollen de anderen spelen. </a:t>
            </a:r>
          </a:p>
          <a:p>
            <a:r>
              <a:rPr lang="nl-NL" b="0" i="0" u="none" strike="noStrike" baseline="0" dirty="0">
                <a:latin typeface="Tahoma"/>
              </a:rPr>
              <a:t>Let op wat en hoe je iets zegt en hoe iets gezegd wordt.</a:t>
            </a:r>
          </a:p>
          <a:p>
            <a:r>
              <a:rPr lang="nl-NL" b="0" i="0" u="none" strike="noStrike" baseline="0" dirty="0">
                <a:latin typeface="Tahoma"/>
              </a:rPr>
              <a:t>Stel volwassen vragen en geef volwassen antwoord.</a:t>
            </a:r>
          </a:p>
          <a:p>
            <a:r>
              <a:rPr lang="nl-NL" b="0" i="0" u="none" strike="noStrike" baseline="0" dirty="0">
                <a:latin typeface="Tahoma"/>
              </a:rPr>
              <a:t>Laat je niet uitnodigen tot dit rollenspel, ga na wat de ander echt wil en reageer hier volwassen op.</a:t>
            </a:r>
          </a:p>
          <a:p>
            <a:r>
              <a:rPr lang="nl-NL" b="0" i="0" u="none" strike="noStrike" baseline="0" dirty="0">
                <a:latin typeface="Tahoma"/>
              </a:rPr>
              <a:t>Reageer positief en stimuleer de ander zijn verantwoordelijkheid te nemen.</a:t>
            </a:r>
          </a:p>
          <a:p>
            <a:r>
              <a:rPr lang="nl-NL" b="0" i="0" u="none" strike="noStrike" baseline="0" dirty="0">
                <a:latin typeface="Tahoma"/>
              </a:rPr>
              <a:t>Spendeer geen tijd aan roddelen of ‘tactisch’ gedrag, maar aan wat je bereiken wil.</a:t>
            </a:r>
          </a:p>
          <a:p>
            <a:r>
              <a:rPr lang="nl-NL" b="0" i="0" u="none" strike="noStrike" baseline="0" dirty="0">
                <a:latin typeface="Tahoma"/>
              </a:rPr>
              <a:t>Doe geen dingen voor iemand die dat best zelf kan.</a:t>
            </a:r>
          </a:p>
          <a:p>
            <a:r>
              <a:rPr lang="nl-NL" b="0" i="0" u="none" strike="noStrike" baseline="0" dirty="0">
                <a:latin typeface="Tahoma"/>
              </a:rPr>
              <a:t>Heb respect voor de ander en spreek mensen aan op hun gedrag en niet op de persoon als het een negatieve eigenschap betreft.</a:t>
            </a:r>
          </a:p>
          <a:p>
            <a:r>
              <a:rPr lang="nl-NL" b="0" i="0" u="none" strike="noStrike" baseline="0" dirty="0">
                <a:latin typeface="Tahoma"/>
              </a:rPr>
              <a:t>Spaar geen zegeltjes, spreek ergernis direct uit.</a:t>
            </a:r>
            <a:endParaRPr lang="nl-NL" dirty="0"/>
          </a:p>
        </p:txBody>
      </p:sp>
    </p:spTree>
    <p:extLst>
      <p:ext uri="{BB962C8B-B14F-4D97-AF65-F5344CB8AC3E}">
        <p14:creationId xmlns:p14="http://schemas.microsoft.com/office/powerpoint/2010/main" val="1221455178"/>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33285"/>
            <a:ext cx="8208912" cy="650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4233221"/>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7540"/>
            <a:ext cx="8820472" cy="6119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2915817"/>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0221"/>
            <a:ext cx="8424936" cy="6739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0700864"/>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Rollen zijn inwisselbaar!</a:t>
            </a:r>
          </a:p>
        </p:txBody>
      </p:sp>
      <p:sp>
        <p:nvSpPr>
          <p:cNvPr id="3" name="Tijdelijke aanduiding voor inhoud 2"/>
          <p:cNvSpPr>
            <a:spLocks noGrp="1"/>
          </p:cNvSpPr>
          <p:nvPr>
            <p:ph idx="1"/>
          </p:nvPr>
        </p:nvSpPr>
        <p:spPr/>
        <p:txBody>
          <a:bodyPr>
            <a:normAutofit/>
          </a:bodyPr>
          <a:lstStyle/>
          <a:p>
            <a:r>
              <a:rPr lang="nl-NL" dirty="0">
                <a:effectLst/>
              </a:rPr>
              <a:t>Voelt de Redder zich niet gewaardeerd, dan neemt hij de rol van Slachtoffer aan of van Aanklager. </a:t>
            </a:r>
            <a:r>
              <a:rPr lang="nl-NL" i="1" dirty="0">
                <a:effectLst/>
              </a:rPr>
              <a:t>Nou zeg, ik wil alleen maar helpen hoor.</a:t>
            </a:r>
            <a:endParaRPr lang="nl-NL" dirty="0">
              <a:effectLst/>
            </a:endParaRPr>
          </a:p>
          <a:p>
            <a:r>
              <a:rPr lang="nl-NL" dirty="0">
                <a:effectLst/>
              </a:rPr>
              <a:t>Wil de Aanklager het goed maken, dan schuift hij op naar Redder of wordt zelf Slachtoffer.</a:t>
            </a:r>
          </a:p>
          <a:p>
            <a:r>
              <a:rPr lang="nl-NL" dirty="0">
                <a:effectLst/>
              </a:rPr>
              <a:t>En als het Slachtoffer vindt dat hij niet goed geholpen is dan schiet hij in de rol van Aanklager. </a:t>
            </a:r>
            <a:r>
              <a:rPr lang="nl-NL" i="1" dirty="0">
                <a:effectLst/>
              </a:rPr>
              <a:t>Ik dacht dat je me zou helpen, maar wat schiet ik hier nu mee op.</a:t>
            </a:r>
            <a:endParaRPr lang="nl-NL" dirty="0">
              <a:effectLst/>
            </a:endParaRPr>
          </a:p>
          <a:p>
            <a:r>
              <a:rPr lang="nl-NL" dirty="0">
                <a:effectLst/>
              </a:rPr>
              <a:t>De rollen zijn inwisselbaar maar ook complementair, de een kan niet zonder de ander.</a:t>
            </a:r>
          </a:p>
          <a:p>
            <a:endParaRPr lang="nl-NL" dirty="0"/>
          </a:p>
        </p:txBody>
      </p:sp>
    </p:spTree>
    <p:extLst>
      <p:ext uri="{BB962C8B-B14F-4D97-AF65-F5344CB8AC3E}">
        <p14:creationId xmlns:p14="http://schemas.microsoft.com/office/powerpoint/2010/main" val="134805830"/>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85000" lnSpcReduction="20000"/>
          </a:bodyPr>
          <a:lstStyle/>
          <a:p>
            <a:r>
              <a:rPr lang="nl-NL" dirty="0">
                <a:effectLst/>
              </a:rPr>
              <a:t>Maandagochtend bij het koffiezetapparaat. Er staan wat mensen te klagen (</a:t>
            </a:r>
            <a:r>
              <a:rPr lang="nl-NL" dirty="0">
                <a:solidFill>
                  <a:srgbClr val="FF0000"/>
                </a:solidFill>
                <a:effectLst/>
              </a:rPr>
              <a:t>Aanklagen</a:t>
            </a:r>
            <a:r>
              <a:rPr lang="nl-NL" dirty="0">
                <a:effectLst/>
              </a:rPr>
              <a:t>) over de manier van leidinggeven van Liesbeth, de collega die nu afdelingshoofd is. Op het moment dat ze aan komt lopen, stokt het gesprek en valt het groepje uit elkaar. De een pakt z’n koffie, mompelt ‘goedemorgen’ en verdwijnt. Twee anderen veranderen snel van onderwerp en de man die juist zijn koffie stond te tappen vraagt of ze een leuk weekend heeft gehad. Liesbeth weet wel dat ze het over haar hadden, ze heeft ‘t al eerder gemerkt. Maar toen ze het wilde bespreken, kreeg ze alleen ontwijkende antwoorden. Ze voelt zich niet serieus genomen (</a:t>
            </a:r>
            <a:r>
              <a:rPr lang="nl-NL" dirty="0">
                <a:solidFill>
                  <a:srgbClr val="FF0000"/>
                </a:solidFill>
                <a:effectLst/>
              </a:rPr>
              <a:t>Slachtoffer</a:t>
            </a:r>
            <a:r>
              <a:rPr lang="nl-NL" dirty="0">
                <a:effectLst/>
              </a:rPr>
              <a:t>) en klaagt er over tegen de directeur. De directeur (</a:t>
            </a:r>
            <a:r>
              <a:rPr lang="nl-NL" dirty="0">
                <a:solidFill>
                  <a:srgbClr val="FF0000"/>
                </a:solidFill>
                <a:effectLst/>
              </a:rPr>
              <a:t>een echte Redder</a:t>
            </a:r>
            <a:r>
              <a:rPr lang="nl-NL" dirty="0">
                <a:effectLst/>
              </a:rPr>
              <a:t>) gaat eens serieus met de afdeling praten. Hun gedrag is onacceptabel en dat laat hij ze weten ook. De afdeling voelt zich vervolgens onheus behandeld, want ze doen toch niets verkeerd. Van Aanklager schuiven zij in de rol van Slachtoffer. En wat doet Liesbeth als ze dit van ‘haar’ mensen hoort? Zij zegt: </a:t>
            </a:r>
            <a:r>
              <a:rPr lang="nl-NL" i="1" dirty="0">
                <a:effectLst/>
              </a:rPr>
              <a:t>Hij had zich hier helemaal niet mee mogen bemoeien (</a:t>
            </a:r>
            <a:r>
              <a:rPr lang="nl-NL" i="1" dirty="0">
                <a:solidFill>
                  <a:srgbClr val="FF0000"/>
                </a:solidFill>
                <a:effectLst/>
              </a:rPr>
              <a:t>Redder</a:t>
            </a:r>
            <a:r>
              <a:rPr lang="nl-NL" i="1" dirty="0">
                <a:effectLst/>
              </a:rPr>
              <a:t>) en dat zal ze hem wel eens even vertellen ook.</a:t>
            </a:r>
            <a:r>
              <a:rPr lang="nl-NL" dirty="0">
                <a:effectLst/>
              </a:rPr>
              <a:t> Van Slachtoffer wordt ze Redder van haar team en Aanklager van de directeur, die wordt uitgenodigd in de Slachtoffer rol te stappen.</a:t>
            </a:r>
            <a:endParaRPr lang="nl-NL" dirty="0"/>
          </a:p>
        </p:txBody>
      </p:sp>
    </p:spTree>
    <p:extLst>
      <p:ext uri="{BB962C8B-B14F-4D97-AF65-F5344CB8AC3E}">
        <p14:creationId xmlns:p14="http://schemas.microsoft.com/office/powerpoint/2010/main" val="4001956390"/>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hlinkClick r:id="rId2"/>
              </a:rPr>
              <a:t>https://www.youtube.com/watch?v=VumFX3j2tR8</a:t>
            </a:r>
            <a:endParaRPr lang="nl-NL" dirty="0"/>
          </a:p>
          <a:p>
            <a:endParaRPr lang="nl-NL" dirty="0"/>
          </a:p>
        </p:txBody>
      </p:sp>
    </p:spTree>
    <p:extLst>
      <p:ext uri="{BB962C8B-B14F-4D97-AF65-F5344CB8AC3E}">
        <p14:creationId xmlns:p14="http://schemas.microsoft.com/office/powerpoint/2010/main" val="4189148647"/>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dirty="0">
                <a:effectLst/>
              </a:rPr>
              <a:t>Een vader en moeder hadden een zoon die drugs gebruikte. Ze wilden er alles aan doen om hem op het goede pad te brengen. Ze hadden gemerkt dat hij geld stal en in huis rookte ondanks het verbod. Hij beloofde steeds beterschap. Het kostte vooral de moeder bakken met energie en ze was ten einde raad. Zij hadden al vaak gesprekken met hun zoon gehad waarin ze tot afspraken voor verandering waren gekomen. Maar keer op keer ging het mis en ontdekten ze dat hij toch weer gebruikte.</a:t>
            </a:r>
            <a:endParaRPr lang="nl-NL" dirty="0"/>
          </a:p>
        </p:txBody>
      </p:sp>
    </p:spTree>
    <p:extLst>
      <p:ext uri="{BB962C8B-B14F-4D97-AF65-F5344CB8AC3E}">
        <p14:creationId xmlns:p14="http://schemas.microsoft.com/office/powerpoint/2010/main" val="18458186"/>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dirty="0">
                <a:effectLst/>
              </a:rPr>
              <a:t>Tijdens intervisie bracht een student een conflict in dat hij met zijn collega had. Deze bemoeide zich steeds met zijn werk. Een groot deel van de groep droeg suggesties en adviezen aan. Ondanks dat deze goed waren, zei de cursist telkens dat hij zoiets weleens tevergeefs geprobeerd had. Bij elke advies benadrukte hij waarom het niet werkte. Het gevoel dat je op dat moment krijgt, is onmacht. De man had vaker om hulp in de groep gevraagd, maar nooit was er iets wezenlijks veranderd. </a:t>
            </a:r>
            <a:endParaRPr lang="nl-NL" dirty="0"/>
          </a:p>
        </p:txBody>
      </p:sp>
    </p:spTree>
    <p:extLst>
      <p:ext uri="{BB962C8B-B14F-4D97-AF65-F5344CB8AC3E}">
        <p14:creationId xmlns:p14="http://schemas.microsoft.com/office/powerpoint/2010/main" val="299007800"/>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Wie kan een eigen voorbeeld noemen?</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29677962"/>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Dramadriehoek</a:t>
            </a:r>
            <a:br>
              <a:rPr lang="nl-NL" dirty="0"/>
            </a:br>
            <a:r>
              <a:rPr lang="nl-NL" dirty="0"/>
              <a:t>slachtofferdriehoek</a:t>
            </a:r>
          </a:p>
        </p:txBody>
      </p:sp>
      <p:sp>
        <p:nvSpPr>
          <p:cNvPr id="3" name="Tijdelijke aanduiding voor inhoud 2"/>
          <p:cNvSpPr>
            <a:spLocks noGrp="1"/>
          </p:cNvSpPr>
          <p:nvPr>
            <p:ph idx="1"/>
          </p:nvPr>
        </p:nvSpPr>
        <p:spPr/>
        <p:txBody>
          <a:bodyPr/>
          <a:lstStyle/>
          <a:p>
            <a:r>
              <a:rPr lang="nl-NL" dirty="0"/>
              <a:t>Visuele weergave van communicatiepatronen</a:t>
            </a:r>
          </a:p>
          <a:p>
            <a:r>
              <a:rPr lang="nl-NL" dirty="0"/>
              <a:t>Je wordt als ware gevangen en neemt een keuze in de drie rollen</a:t>
            </a:r>
          </a:p>
          <a:p>
            <a:r>
              <a:rPr lang="nl-NL" dirty="0"/>
              <a:t>Geen effectieve manier van communicatie</a:t>
            </a:r>
          </a:p>
          <a:p>
            <a:r>
              <a:rPr lang="nl-NL" dirty="0"/>
              <a:t>Deze patronen komen vaak weer terug. </a:t>
            </a:r>
          </a:p>
          <a:p>
            <a:endParaRPr lang="nl-NL" dirty="0"/>
          </a:p>
        </p:txBody>
      </p:sp>
    </p:spTree>
    <p:extLst>
      <p:ext uri="{BB962C8B-B14F-4D97-AF65-F5344CB8AC3E}">
        <p14:creationId xmlns:p14="http://schemas.microsoft.com/office/powerpoint/2010/main" val="2693337009"/>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39223"/>
            <a:ext cx="8645447" cy="504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481512"/>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Slachtoffer</a:t>
            </a:r>
          </a:p>
        </p:txBody>
      </p:sp>
      <p:sp>
        <p:nvSpPr>
          <p:cNvPr id="3" name="Tijdelijke aanduiding voor inhoud 2"/>
          <p:cNvSpPr>
            <a:spLocks noGrp="1"/>
          </p:cNvSpPr>
          <p:nvPr>
            <p:ph idx="1"/>
          </p:nvPr>
        </p:nvSpPr>
        <p:spPr/>
        <p:txBody>
          <a:bodyPr/>
          <a:lstStyle/>
          <a:p>
            <a:r>
              <a:rPr lang="nl-NL" dirty="0"/>
              <a:t>Roept `help’ maar wil niet gered worden.</a:t>
            </a:r>
          </a:p>
          <a:p>
            <a:r>
              <a:rPr lang="nl-NL" dirty="0"/>
              <a:t>Stelt zichzelf machteloos en afhankelijk op.  </a:t>
            </a:r>
          </a:p>
          <a:p>
            <a:r>
              <a:rPr lang="nl-NL" dirty="0"/>
              <a:t>Gelooft niet in eigen kracht en wil geen verantwoordelijkheid. Hierdoor zal hij de pogingen van anderen naar beneden halen.</a:t>
            </a:r>
          </a:p>
          <a:p>
            <a:r>
              <a:rPr lang="nl-NL" dirty="0"/>
              <a:t>Basisemotie: Verdriet (depressie) </a:t>
            </a:r>
          </a:p>
        </p:txBody>
      </p:sp>
    </p:spTree>
    <p:extLst>
      <p:ext uri="{BB962C8B-B14F-4D97-AF65-F5344CB8AC3E}">
        <p14:creationId xmlns:p14="http://schemas.microsoft.com/office/powerpoint/2010/main" val="3521013352"/>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Uitspraken:</a:t>
            </a:r>
          </a:p>
        </p:txBody>
      </p:sp>
      <p:sp>
        <p:nvSpPr>
          <p:cNvPr id="3" name="Tijdelijke aanduiding voor inhoud 2"/>
          <p:cNvSpPr>
            <a:spLocks noGrp="1"/>
          </p:cNvSpPr>
          <p:nvPr>
            <p:ph idx="1"/>
          </p:nvPr>
        </p:nvSpPr>
        <p:spPr/>
        <p:txBody>
          <a:bodyPr>
            <a:normAutofit fontScale="85000" lnSpcReduction="20000"/>
          </a:bodyPr>
          <a:lstStyle/>
          <a:p>
            <a:r>
              <a:rPr lang="nl-NL" dirty="0"/>
              <a:t>Ik kan er niets aandoen”.</a:t>
            </a:r>
          </a:p>
          <a:p>
            <a:r>
              <a:rPr lang="nl-NL" dirty="0"/>
              <a:t>“Arme ik”.</a:t>
            </a:r>
          </a:p>
          <a:p>
            <a:r>
              <a:rPr lang="nl-NL" dirty="0"/>
              <a:t>“Ik weet het niet/ik kan het niet”.</a:t>
            </a:r>
          </a:p>
          <a:p>
            <a:r>
              <a:rPr lang="nl-NL" dirty="0"/>
              <a:t>“Ik geef het op, hoor”.</a:t>
            </a:r>
          </a:p>
          <a:p>
            <a:r>
              <a:rPr lang="nl-NL" dirty="0"/>
              <a:t>“Is het niet vreselijk”.</a:t>
            </a:r>
          </a:p>
          <a:p>
            <a:r>
              <a:rPr lang="nl-NL" dirty="0"/>
              <a:t>“Ja, maar......”.</a:t>
            </a:r>
          </a:p>
          <a:p>
            <a:r>
              <a:rPr lang="nl-NL" dirty="0"/>
              <a:t>Antwoordt niet, neemt geen standpunt in.</a:t>
            </a:r>
          </a:p>
          <a:p>
            <a:r>
              <a:rPr lang="nl-NL" dirty="0"/>
              <a:t>Is meester in het gebruik van schuldgevoel.</a:t>
            </a:r>
          </a:p>
          <a:p>
            <a:r>
              <a:rPr lang="nl-NL" dirty="0"/>
              <a:t>Is ‘super-gevoelig’.</a:t>
            </a:r>
          </a:p>
          <a:p>
            <a:r>
              <a:rPr lang="nl-NL" dirty="0"/>
              <a:t>Doet zich incompetent voor maar is het niet.</a:t>
            </a:r>
          </a:p>
          <a:p>
            <a:r>
              <a:rPr lang="nl-NL" dirty="0"/>
              <a:t>Is onverantwoordelijk.</a:t>
            </a:r>
          </a:p>
          <a:p>
            <a:r>
              <a:rPr lang="nl-NL" dirty="0"/>
              <a:t>Accepteert geen ‘nee’ als antwoord (heeft geen respect voor iemands grenzen).</a:t>
            </a:r>
          </a:p>
        </p:txBody>
      </p:sp>
    </p:spTree>
    <p:extLst>
      <p:ext uri="{BB962C8B-B14F-4D97-AF65-F5344CB8AC3E}">
        <p14:creationId xmlns:p14="http://schemas.microsoft.com/office/powerpoint/2010/main" val="62998492"/>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Aanklager</a:t>
            </a:r>
          </a:p>
        </p:txBody>
      </p:sp>
      <p:sp>
        <p:nvSpPr>
          <p:cNvPr id="3" name="Tijdelijke aanduiding voor inhoud 2"/>
          <p:cNvSpPr>
            <a:spLocks noGrp="1"/>
          </p:cNvSpPr>
          <p:nvPr>
            <p:ph idx="1"/>
          </p:nvPr>
        </p:nvSpPr>
        <p:spPr/>
        <p:txBody>
          <a:bodyPr/>
          <a:lstStyle/>
          <a:p>
            <a:r>
              <a:rPr lang="nl-NL" dirty="0"/>
              <a:t>Geeft de redder of het slachtoffer de schuld dat het niet goed gaat. </a:t>
            </a:r>
          </a:p>
          <a:p>
            <a:r>
              <a:rPr lang="nl-NL" dirty="0"/>
              <a:t>Basisemotie: Boosheid</a:t>
            </a:r>
          </a:p>
          <a:p>
            <a:r>
              <a:rPr lang="nl-NL" dirty="0"/>
              <a:t>Boosheid kan zich uiten naar alle mensen. </a:t>
            </a:r>
          </a:p>
          <a:p>
            <a:r>
              <a:rPr lang="nl-NL" dirty="0"/>
              <a:t>Haalt graag anderen naar beneden. </a:t>
            </a:r>
          </a:p>
          <a:p>
            <a:endParaRPr lang="nl-NL" dirty="0"/>
          </a:p>
        </p:txBody>
      </p:sp>
    </p:spTree>
    <p:extLst>
      <p:ext uri="{BB962C8B-B14F-4D97-AF65-F5344CB8AC3E}">
        <p14:creationId xmlns:p14="http://schemas.microsoft.com/office/powerpoint/2010/main" val="4233834178"/>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Uitspraken:</a:t>
            </a:r>
          </a:p>
        </p:txBody>
      </p:sp>
      <p:sp>
        <p:nvSpPr>
          <p:cNvPr id="3" name="Tijdelijke aanduiding voor inhoud 2"/>
          <p:cNvSpPr>
            <a:spLocks noGrp="1"/>
          </p:cNvSpPr>
          <p:nvPr>
            <p:ph idx="1"/>
          </p:nvPr>
        </p:nvSpPr>
        <p:spPr/>
        <p:txBody>
          <a:bodyPr>
            <a:normAutofit fontScale="92500"/>
          </a:bodyPr>
          <a:lstStyle/>
          <a:p>
            <a:r>
              <a:rPr lang="nl-NL" dirty="0"/>
              <a:t>“Nu heb ik je ellendeling”.</a:t>
            </a:r>
          </a:p>
          <a:p>
            <a:r>
              <a:rPr lang="nl-NL" dirty="0"/>
              <a:t>“Als jij er niet was”.</a:t>
            </a:r>
          </a:p>
          <a:p>
            <a:r>
              <a:rPr lang="nl-NL" dirty="0"/>
              <a:t>“Jij ook altijd”.</a:t>
            </a:r>
          </a:p>
          <a:p>
            <a:r>
              <a:rPr lang="nl-NL" dirty="0"/>
              <a:t>“Kijk eens wat je mij aandoet”.</a:t>
            </a:r>
          </a:p>
          <a:p>
            <a:r>
              <a:rPr lang="nl-NL" dirty="0"/>
              <a:t>Ziet alleen maar fouten, is kritisch, meestal slecht gezind.</a:t>
            </a:r>
          </a:p>
          <a:p>
            <a:r>
              <a:rPr lang="nl-NL" dirty="0"/>
              <a:t>Voelt zich meestal niet goed in zijn vel.</a:t>
            </a:r>
          </a:p>
          <a:p>
            <a:r>
              <a:rPr lang="nl-NL" dirty="0"/>
              <a:t>Etaleert leiderschap door te dreigen, te bevelen en geen flexibiliteit toe te laten.</a:t>
            </a:r>
          </a:p>
          <a:p>
            <a:r>
              <a:rPr lang="nl-NL" dirty="0"/>
              <a:t>Kan zowel luidruchtig als kalm zijn.</a:t>
            </a:r>
          </a:p>
          <a:p>
            <a:r>
              <a:rPr lang="nl-NL" dirty="0"/>
              <a:t>Accepteert geen ‘nee’ als antwoord (heeft geen respect voor iemands grenzen).</a:t>
            </a:r>
          </a:p>
        </p:txBody>
      </p:sp>
    </p:spTree>
    <p:extLst>
      <p:ext uri="{BB962C8B-B14F-4D97-AF65-F5344CB8AC3E}">
        <p14:creationId xmlns:p14="http://schemas.microsoft.com/office/powerpoint/2010/main" val="550755185"/>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redder</a:t>
            </a:r>
          </a:p>
        </p:txBody>
      </p:sp>
      <p:sp>
        <p:nvSpPr>
          <p:cNvPr id="3" name="Tijdelijke aanduiding voor inhoud 2"/>
          <p:cNvSpPr>
            <a:spLocks noGrp="1"/>
          </p:cNvSpPr>
          <p:nvPr>
            <p:ph idx="1"/>
          </p:nvPr>
        </p:nvSpPr>
        <p:spPr/>
        <p:txBody>
          <a:bodyPr>
            <a:normAutofit/>
          </a:bodyPr>
          <a:lstStyle/>
          <a:p>
            <a:r>
              <a:rPr lang="nl-NL" dirty="0"/>
              <a:t>Wil redden. Gevraagd of ongevraagd</a:t>
            </a:r>
          </a:p>
          <a:p>
            <a:r>
              <a:rPr lang="nl-NL" dirty="0"/>
              <a:t>Neemt het probleem over</a:t>
            </a:r>
          </a:p>
          <a:p>
            <a:r>
              <a:rPr lang="nl-NL" dirty="0"/>
              <a:t>Creëert een probleem.</a:t>
            </a:r>
          </a:p>
          <a:p>
            <a:r>
              <a:rPr lang="nl-NL" dirty="0"/>
              <a:t>Maakt anderen afhankelijk van zijn hulp</a:t>
            </a:r>
          </a:p>
          <a:p>
            <a:r>
              <a:rPr lang="nl-NL" dirty="0"/>
              <a:t>Denkt voelt en handelt voor een ander. </a:t>
            </a:r>
          </a:p>
          <a:p>
            <a:r>
              <a:rPr lang="nl-NL" dirty="0"/>
              <a:t>Maakt zich uiteindelijk onmisbaar, hier ontleent de redder zijn status uit. </a:t>
            </a:r>
          </a:p>
          <a:p>
            <a:r>
              <a:rPr lang="nl-NL" dirty="0"/>
              <a:t>Basisemotie: Triomf</a:t>
            </a:r>
          </a:p>
        </p:txBody>
      </p:sp>
    </p:spTree>
    <p:extLst>
      <p:ext uri="{BB962C8B-B14F-4D97-AF65-F5344CB8AC3E}">
        <p14:creationId xmlns:p14="http://schemas.microsoft.com/office/powerpoint/2010/main" val="1369337319"/>
      </p:ext>
    </p:extLst>
  </p:cSld>
  <p:clrMapOvr>
    <a:masterClrMapping/>
  </p:clrMapOvr>
  <mc:AlternateContent xmlns:mc="http://schemas.openxmlformats.org/markup-compatibility/2006" xmlns:p14="http://schemas.microsoft.com/office/powerpoint/2010/main">
    <mc:Choice Requires="p14">
      <p:transition spd="slow" p14:dur="2000">
        <p14:flythrough/>
      </p:transition>
    </mc:Choice>
    <mc:Fallback xmlns="">
      <p:transition spd="slow">
        <p:fade/>
      </p:transition>
    </mc:Fallback>
  </mc:AlternateContent>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ssentie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TM02455610[[fn=Herfst]]</Template>
  <TotalTime>59</TotalTime>
  <Words>1284</Words>
  <Application>Microsoft Office PowerPoint</Application>
  <PresentationFormat>Diavoorstelling (4:3)</PresentationFormat>
  <Paragraphs>94</Paragraphs>
  <Slides>22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22</vt:i4>
      </vt:variant>
    </vt:vector>
  </HeadingPairs>
  <TitlesOfParts>
    <vt:vector size="29" baseType="lpstr">
      <vt:lpstr>Arial</vt:lpstr>
      <vt:lpstr>Courier New</vt:lpstr>
      <vt:lpstr>Symbol</vt:lpstr>
      <vt:lpstr>Tahoma</vt:lpstr>
      <vt:lpstr>Verdana</vt:lpstr>
      <vt:lpstr>Wingdings 2</vt:lpstr>
      <vt:lpstr>Autumn</vt:lpstr>
      <vt:lpstr>dramadriehoek</vt:lpstr>
      <vt:lpstr>PowerPoint-presentatie</vt:lpstr>
      <vt:lpstr>Dramadriehoek slachtofferdriehoek</vt:lpstr>
      <vt:lpstr>PowerPoint-presentatie</vt:lpstr>
      <vt:lpstr>Slachtoffer</vt:lpstr>
      <vt:lpstr>Uitspraken:</vt:lpstr>
      <vt:lpstr>Aanklager</vt:lpstr>
      <vt:lpstr>Uitspraken:</vt:lpstr>
      <vt:lpstr>redder</vt:lpstr>
      <vt:lpstr>Uitspraken:</vt:lpstr>
      <vt:lpstr>3 rollen in 1 minuut</vt:lpstr>
      <vt:lpstr>Waarom is dit een `drama’?</vt:lpstr>
      <vt:lpstr>PowerPoint-presentatie</vt:lpstr>
      <vt:lpstr>Hoe doorbreken?</vt:lpstr>
      <vt:lpstr>PowerPoint-presentatie</vt:lpstr>
      <vt:lpstr>PowerPoint-presentatie</vt:lpstr>
      <vt:lpstr>PowerPoint-presentatie</vt:lpstr>
      <vt:lpstr>Rollen zijn inwisselbaar!</vt:lpstr>
      <vt:lpstr>PowerPoint-presentatie</vt:lpstr>
      <vt:lpstr>PowerPoint-presentatie</vt:lpstr>
      <vt:lpstr>PowerPoint-presentatie</vt:lpstr>
      <vt:lpstr>Wie kan een eigen voorbeeld noemen?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Begrippen 2</dc:title>
  <dc:creator>Toonder-ter Veen,B.A.</dc:creator>
  <cp:lastModifiedBy>Kirsten Albrecht</cp:lastModifiedBy>
  <cp:revision>6</cp:revision>
  <dcterms:created xsi:type="dcterms:W3CDTF">2015-11-16T12:43:43Z</dcterms:created>
  <dcterms:modified xsi:type="dcterms:W3CDTF">2020-10-07T07:08:09Z</dcterms:modified>
</cp:coreProperties>
</file>