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310" r:id="rId2"/>
    <p:sldId id="311" r:id="rId3"/>
    <p:sldId id="315" r:id="rId4"/>
    <p:sldId id="316" r:id="rId5"/>
    <p:sldId id="318" r:id="rId6"/>
    <p:sldId id="314" r:id="rId7"/>
    <p:sldId id="319" r:id="rId8"/>
    <p:sldId id="320" r:id="rId9"/>
    <p:sldId id="329" r:id="rId10"/>
    <p:sldId id="322" r:id="rId11"/>
    <p:sldId id="323" r:id="rId12"/>
    <p:sldId id="326" r:id="rId13"/>
    <p:sldId id="327" r:id="rId14"/>
    <p:sldId id="328" r:id="rId15"/>
    <p:sldId id="325" r:id="rId16"/>
    <p:sldId id="263" r:id="rId17"/>
    <p:sldId id="321" r:id="rId18"/>
    <p:sldId id="301" r:id="rId19"/>
    <p:sldId id="300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4"/>
    <p:restoredTop sz="94778"/>
  </p:normalViewPr>
  <p:slideViewPr>
    <p:cSldViewPr snapToGrid="0" snapToObjects="1">
      <p:cViewPr varScale="1">
        <p:scale>
          <a:sx n="62" d="100"/>
          <a:sy n="62" d="100"/>
        </p:scale>
        <p:origin x="224" y="640"/>
      </p:cViewPr>
      <p:guideLst/>
    </p:cSldViewPr>
  </p:slideViewPr>
  <p:outlineViewPr>
    <p:cViewPr>
      <p:scale>
        <a:sx n="33" d="100"/>
        <a:sy n="33" d="100"/>
      </p:scale>
      <p:origin x="0" y="-75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30-09-2020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workable.com/cleaner-job-description" TargetMode="External"/><Relationship Id="rId2" Type="http://schemas.openxmlformats.org/officeDocument/2006/relationships/hyperlink" Target="https://www.webstaurantstore.com/article/120/restaurant-positions-and-job-descriptions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careers.foodstuffs.co.nz/Retail-Services/Supermarkets/Supermarket-Job-Roles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Week 6 - </a:t>
            </a:r>
            <a:r>
              <a:rPr lang="nl-NL" dirty="0" err="1"/>
              <a:t>Tuesday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Online class</a:t>
            </a:r>
          </a:p>
        </p:txBody>
      </p:sp>
    </p:spTree>
    <p:extLst>
      <p:ext uri="{BB962C8B-B14F-4D97-AF65-F5344CB8AC3E}">
        <p14:creationId xmlns:p14="http://schemas.microsoft.com/office/powerpoint/2010/main" val="208023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Useful</a:t>
            </a:r>
            <a:r>
              <a:rPr lang="nl-NL" dirty="0"/>
              <a:t> </a:t>
            </a:r>
            <a:r>
              <a:rPr lang="nl-NL" dirty="0" err="1"/>
              <a:t>phrases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804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sz="2800" b="1" dirty="0" err="1"/>
              <a:t>Useful</a:t>
            </a:r>
            <a:r>
              <a:rPr lang="nl-NL" sz="2800" b="1" dirty="0"/>
              <a:t> </a:t>
            </a:r>
            <a:r>
              <a:rPr lang="nl-NL" sz="2800" b="1" dirty="0" err="1"/>
              <a:t>phrases</a:t>
            </a:r>
            <a:r>
              <a:rPr lang="nl-NL" sz="2800" b="1" dirty="0"/>
              <a:t> bij een kennismaking: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Good</a:t>
            </a:r>
            <a:r>
              <a:rPr lang="nl-NL" dirty="0"/>
              <a:t> </a:t>
            </a:r>
            <a:r>
              <a:rPr lang="nl-NL" dirty="0" err="1"/>
              <a:t>morning</a:t>
            </a:r>
            <a:r>
              <a:rPr lang="nl-NL" dirty="0"/>
              <a:t>/</a:t>
            </a:r>
            <a:r>
              <a:rPr lang="nl-NL" dirty="0" err="1"/>
              <a:t>afternoon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My name is … , </a:t>
            </a:r>
            <a:r>
              <a:rPr lang="nl-NL" dirty="0" err="1"/>
              <a:t>what’s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name?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Nice </a:t>
            </a:r>
            <a:r>
              <a:rPr lang="nl-NL" dirty="0" err="1"/>
              <a:t>to</a:t>
            </a:r>
            <a:r>
              <a:rPr lang="nl-NL" dirty="0"/>
              <a:t> meet </a:t>
            </a:r>
            <a:r>
              <a:rPr lang="nl-NL" dirty="0" err="1"/>
              <a:t>you</a:t>
            </a:r>
            <a:r>
              <a:rPr lang="nl-NL" dirty="0"/>
              <a:t> / </a:t>
            </a:r>
            <a:r>
              <a:rPr lang="nl-NL" dirty="0" err="1"/>
              <a:t>pleased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meet </a:t>
            </a:r>
            <a:r>
              <a:rPr lang="nl-NL" dirty="0" err="1"/>
              <a:t>you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How are </a:t>
            </a:r>
            <a:r>
              <a:rPr lang="nl-NL" dirty="0" err="1"/>
              <a:t>you</a:t>
            </a:r>
            <a:r>
              <a:rPr lang="nl-NL" dirty="0"/>
              <a:t>?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Where</a:t>
            </a:r>
            <a:r>
              <a:rPr lang="nl-NL" dirty="0"/>
              <a:t> are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20238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sz="2800" b="1" dirty="0" err="1"/>
              <a:t>Useful</a:t>
            </a:r>
            <a:r>
              <a:rPr lang="nl-NL" sz="2800" b="1" dirty="0"/>
              <a:t> </a:t>
            </a:r>
            <a:r>
              <a:rPr lang="nl-NL" sz="2800" b="1" dirty="0" err="1"/>
              <a:t>phrases</a:t>
            </a:r>
            <a:r>
              <a:rPr lang="nl-NL" sz="2800" b="1" dirty="0"/>
              <a:t> voor als je iets niet begrijpt:</a:t>
            </a:r>
            <a:endParaRPr lang="nl-NL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Could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repeat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please</a:t>
            </a:r>
            <a:r>
              <a:rPr lang="nl-NL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I’m</a:t>
            </a:r>
            <a:r>
              <a:rPr lang="nl-NL" dirty="0"/>
              <a:t> sorry, I </a:t>
            </a:r>
            <a:r>
              <a:rPr lang="nl-NL" dirty="0" err="1"/>
              <a:t>don’t</a:t>
            </a:r>
            <a:r>
              <a:rPr lang="nl-NL" dirty="0"/>
              <a:t> </a:t>
            </a:r>
            <a:r>
              <a:rPr lang="nl-NL" dirty="0" err="1"/>
              <a:t>understand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What</a:t>
            </a:r>
            <a:r>
              <a:rPr lang="nl-NL" dirty="0"/>
              <a:t> 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mean</a:t>
            </a:r>
            <a:r>
              <a:rPr lang="nl-NL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Could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describe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me </a:t>
            </a:r>
            <a:r>
              <a:rPr lang="nl-NL" dirty="0" err="1"/>
              <a:t>please</a:t>
            </a:r>
            <a:r>
              <a:rPr lang="nl-NL" dirty="0"/>
              <a:t>?</a:t>
            </a:r>
          </a:p>
          <a:p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80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sz="2800" b="1" dirty="0" err="1"/>
              <a:t>Useful</a:t>
            </a:r>
            <a:r>
              <a:rPr lang="nl-NL" sz="2800" b="1" dirty="0"/>
              <a:t> </a:t>
            </a:r>
            <a:r>
              <a:rPr lang="nl-NL" sz="2800" b="1" dirty="0" err="1"/>
              <a:t>phrases</a:t>
            </a:r>
            <a:r>
              <a:rPr lang="nl-NL" sz="2800" b="1" dirty="0"/>
              <a:t> over het werk:</a:t>
            </a:r>
            <a:endParaRPr lang="nl-NL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</a:t>
            </a:r>
            <a:r>
              <a:rPr lang="nl-NL" dirty="0" err="1"/>
              <a:t>work</a:t>
            </a:r>
            <a:r>
              <a:rPr lang="nl-NL" dirty="0"/>
              <a:t> long </a:t>
            </a:r>
            <a:r>
              <a:rPr lang="nl-NL" dirty="0" err="1"/>
              <a:t>hours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have </a:t>
            </a:r>
            <a:r>
              <a:rPr lang="nl-NL" dirty="0" err="1"/>
              <a:t>worked</a:t>
            </a:r>
            <a:r>
              <a:rPr lang="nl-NL" dirty="0"/>
              <a:t> </a:t>
            </a:r>
            <a:r>
              <a:rPr lang="nl-NL" dirty="0" err="1"/>
              <a:t>here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x </a:t>
            </a:r>
            <a:r>
              <a:rPr lang="nl-NL" dirty="0" err="1"/>
              <a:t>years</a:t>
            </a:r>
            <a:r>
              <a:rPr lang="nl-NL" dirty="0"/>
              <a:t>/</a:t>
            </a:r>
            <a:r>
              <a:rPr lang="nl-NL" dirty="0" err="1"/>
              <a:t>months</a:t>
            </a:r>
            <a:r>
              <a:rPr lang="nl-NL" dirty="0"/>
              <a:t> </a:t>
            </a:r>
            <a:r>
              <a:rPr lang="nl-NL" dirty="0" err="1"/>
              <a:t>now</a:t>
            </a:r>
            <a:r>
              <a:rPr lang="nl-NL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department</a:t>
            </a:r>
            <a:r>
              <a:rPr lang="nl-NL" dirty="0"/>
              <a:t> do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work</a:t>
            </a:r>
            <a:r>
              <a:rPr lang="nl-NL" dirty="0"/>
              <a:t> in?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What</a:t>
            </a:r>
            <a:r>
              <a:rPr lang="nl-NL" dirty="0"/>
              <a:t> do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here</a:t>
            </a:r>
            <a:r>
              <a:rPr lang="nl-NL" dirty="0"/>
              <a:t>?</a:t>
            </a:r>
          </a:p>
          <a:p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05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sz="2800" b="1" dirty="0" err="1"/>
              <a:t>Useful</a:t>
            </a:r>
            <a:r>
              <a:rPr lang="nl-NL" sz="2800" b="1" dirty="0"/>
              <a:t> </a:t>
            </a:r>
            <a:r>
              <a:rPr lang="nl-NL" sz="2800" b="1" dirty="0" err="1"/>
              <a:t>phrases</a:t>
            </a:r>
            <a:r>
              <a:rPr lang="nl-NL" sz="2800" b="1" dirty="0"/>
              <a:t> over afspraken maken: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Shall</a:t>
            </a:r>
            <a:r>
              <a:rPr lang="nl-NL" dirty="0"/>
              <a:t> we meet up next week </a:t>
            </a:r>
            <a:r>
              <a:rPr lang="nl-NL" dirty="0" err="1"/>
              <a:t>to</a:t>
            </a:r>
            <a:r>
              <a:rPr lang="nl-NL" dirty="0"/>
              <a:t> talk </a:t>
            </a:r>
            <a:r>
              <a:rPr lang="nl-NL" dirty="0" err="1"/>
              <a:t>further</a:t>
            </a:r>
            <a:r>
              <a:rPr lang="nl-NL" dirty="0"/>
              <a:t>? </a:t>
            </a:r>
            <a:r>
              <a:rPr lang="nl-NL" dirty="0" err="1"/>
              <a:t>Shall</a:t>
            </a:r>
            <a:r>
              <a:rPr lang="nl-NL" dirty="0"/>
              <a:t> we make </a:t>
            </a:r>
            <a:r>
              <a:rPr lang="nl-NL" dirty="0" err="1"/>
              <a:t>plans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talk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another</a:t>
            </a:r>
            <a:r>
              <a:rPr lang="nl-NL" dirty="0"/>
              <a:t> time? Are </a:t>
            </a:r>
            <a:r>
              <a:rPr lang="nl-NL" dirty="0" err="1"/>
              <a:t>you</a:t>
            </a:r>
            <a:r>
              <a:rPr lang="nl-NL" dirty="0"/>
              <a:t> free next week </a:t>
            </a:r>
            <a:r>
              <a:rPr lang="nl-NL" dirty="0" err="1"/>
              <a:t>to</a:t>
            </a:r>
            <a:r>
              <a:rPr lang="nl-NL" dirty="0"/>
              <a:t> continue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conversation</a:t>
            </a:r>
            <a:r>
              <a:rPr lang="nl-NL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would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lovely</a:t>
            </a:r>
            <a:r>
              <a:rPr lang="nl-NL" dirty="0"/>
              <a:t>. Yes </a:t>
            </a:r>
            <a:r>
              <a:rPr lang="nl-NL" dirty="0" err="1"/>
              <a:t>I’d</a:t>
            </a:r>
            <a:r>
              <a:rPr lang="nl-NL" dirty="0"/>
              <a:t> like </a:t>
            </a:r>
            <a:r>
              <a:rPr lang="nl-NL" dirty="0" err="1"/>
              <a:t>that</a:t>
            </a:r>
            <a:r>
              <a:rPr lang="nl-NL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I’ll</a:t>
            </a:r>
            <a:r>
              <a:rPr lang="nl-NL" dirty="0"/>
              <a:t> </a:t>
            </a:r>
            <a:r>
              <a:rPr lang="nl-NL" dirty="0" err="1"/>
              <a:t>speak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next week </a:t>
            </a:r>
            <a:r>
              <a:rPr lang="nl-NL" dirty="0" err="1"/>
              <a:t>then</a:t>
            </a:r>
            <a:r>
              <a:rPr lang="nl-NL" dirty="0"/>
              <a:t>. </a:t>
            </a:r>
            <a:r>
              <a:rPr lang="nl-NL" dirty="0" err="1"/>
              <a:t>Goodbye</a:t>
            </a:r>
            <a:r>
              <a:rPr lang="nl-NL" dirty="0"/>
              <a:t>!</a:t>
            </a:r>
          </a:p>
          <a:p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662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8" y="275933"/>
            <a:ext cx="9440419" cy="4530845"/>
          </a:xfrm>
        </p:spPr>
        <p:txBody>
          <a:bodyPr>
            <a:noAutofit/>
          </a:bodyPr>
          <a:lstStyle/>
          <a:p>
            <a:r>
              <a:rPr lang="nl-NL" sz="2800" b="1" dirty="0"/>
              <a:t>Handige websites voor beschrijvingen van beroepen:</a:t>
            </a:r>
          </a:p>
          <a:p>
            <a:r>
              <a:rPr lang="nl-NL" b="1" dirty="0"/>
              <a:t>Restaurant job </a:t>
            </a:r>
            <a:r>
              <a:rPr lang="nl-NL" b="1" dirty="0" err="1"/>
              <a:t>roles</a:t>
            </a:r>
            <a:r>
              <a:rPr lang="nl-NL" b="1" dirty="0"/>
              <a:t> </a:t>
            </a:r>
            <a:r>
              <a:rPr lang="nl-NL" dirty="0"/>
              <a:t>– website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useful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:</a:t>
            </a:r>
          </a:p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https://www.webstaurantstore.com/article/120/restaurant-positions-and-job-descriptions.html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NL" b="1" dirty="0"/>
              <a:t>Cleaning job </a:t>
            </a:r>
            <a:r>
              <a:rPr lang="nl-NL" b="1" dirty="0" err="1"/>
              <a:t>tasks</a:t>
            </a:r>
            <a:r>
              <a:rPr lang="nl-NL" dirty="0"/>
              <a:t> – website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useful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:</a:t>
            </a:r>
          </a:p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https://resources.workable.com/cleaner-job-description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NL" b="1" dirty="0"/>
              <a:t>Supermarket job </a:t>
            </a:r>
            <a:r>
              <a:rPr lang="nl-NL" b="1" dirty="0" err="1"/>
              <a:t>roles</a:t>
            </a:r>
            <a:r>
              <a:rPr lang="nl-NL" b="1" dirty="0"/>
              <a:t> </a:t>
            </a:r>
            <a:r>
              <a:rPr lang="nl-NL" dirty="0"/>
              <a:t>– website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useful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:</a:t>
            </a:r>
          </a:p>
          <a:p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http://careers.foodstuffs.co.nz/Retail-Services/Supermarkets/Supermarket-Job-Roles.aspx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79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l-NL" sz="6000" dirty="0"/>
            </a:br>
            <a:r>
              <a:rPr lang="nl-NL" sz="6000" dirty="0"/>
              <a:t>Verbindingswoorden </a:t>
            </a:r>
            <a:br>
              <a:rPr lang="nl-NL" sz="6000" dirty="0"/>
            </a:br>
            <a:endParaRPr lang="nl-NL" sz="60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(o.a. voegwoorden)</a:t>
            </a:r>
          </a:p>
        </p:txBody>
      </p:sp>
    </p:spTree>
    <p:extLst>
      <p:ext uri="{BB962C8B-B14F-4D97-AF65-F5344CB8AC3E}">
        <p14:creationId xmlns:p14="http://schemas.microsoft.com/office/powerpoint/2010/main" val="1625912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F28FE751-7956-384F-A085-5A473475084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87615" y="211226"/>
          <a:ext cx="9765629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876">
                  <a:extLst>
                    <a:ext uri="{9D8B030D-6E8A-4147-A177-3AD203B41FA5}">
                      <a16:colId xmlns:a16="http://schemas.microsoft.com/office/drawing/2014/main" val="1394305688"/>
                    </a:ext>
                  </a:extLst>
                </a:gridCol>
                <a:gridCol w="1495313">
                  <a:extLst>
                    <a:ext uri="{9D8B030D-6E8A-4147-A177-3AD203B41FA5}">
                      <a16:colId xmlns:a16="http://schemas.microsoft.com/office/drawing/2014/main" val="256237168"/>
                    </a:ext>
                  </a:extLst>
                </a:gridCol>
                <a:gridCol w="6949440">
                  <a:extLst>
                    <a:ext uri="{9D8B030D-6E8A-4147-A177-3AD203B41FA5}">
                      <a16:colId xmlns:a16="http://schemas.microsoft.com/office/drawing/2014/main" val="36459980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Verbindingswoord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Vertaling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Voorbeeld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945758"/>
                  </a:ext>
                </a:extLst>
              </a:tr>
              <a:tr h="152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And</a:t>
                      </a:r>
                      <a:r>
                        <a:rPr lang="nl-NL" sz="1600" dirty="0">
                          <a:effectLst/>
                        </a:rPr>
                        <a:t>, but, or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En, maar, of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My name is Jan and I like playing soccer but I hate getting dirty. I would like to become a dietician or a lifestyle coach.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765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Because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Omdat/want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like playing soccer but I hate getting dirty.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564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When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Als (gebeurt zeker)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When I leave this school, I will start working.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2066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If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Als (onzeker of het gebeurt)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If I graduate next year, I will continue my studies at a university for applied sciences.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489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While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Terwijl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While I studied at this college, I also gained practical experience at various organisations.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3138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Furthermore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Verder/daarnaast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Furthermore, in my weekend job I learned skills such as communication and collaborating in a team.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693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Due</a:t>
                      </a:r>
                      <a:r>
                        <a:rPr lang="nl-NL" sz="1600" dirty="0">
                          <a:effectLst/>
                        </a:rPr>
                        <a:t> </a:t>
                      </a:r>
                      <a:r>
                        <a:rPr lang="nl-NL" sz="1600" dirty="0" err="1">
                          <a:effectLst/>
                        </a:rPr>
                        <a:t>to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Doordat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Due to my volunteer work as a scout leader, I also developed leadership skills.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423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As </a:t>
                      </a:r>
                      <a:r>
                        <a:rPr lang="nl-NL" sz="1600" dirty="0" err="1">
                          <a:effectLst/>
                        </a:rPr>
                        <a:t>soon</a:t>
                      </a:r>
                      <a:r>
                        <a:rPr lang="nl-NL" sz="1600" dirty="0">
                          <a:effectLst/>
                        </a:rPr>
                        <a:t> as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Zo gauw als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 soon as I finish this school, I will start working.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2033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Moreover 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Bovendien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Moreover, after that, I would like to study for a master’s degree.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886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Thus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Dus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Thus I will be studying for another six years.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126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So that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Zodat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 that I can find my dream job when I finish.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7116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Although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Hoewel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Although travelling and spending time abroad are also high on my list.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88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366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Beleefdheid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037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b="1" dirty="0"/>
              <a:t>Beleefdheid:</a:t>
            </a:r>
            <a:endParaRPr lang="nl-NL" dirty="0"/>
          </a:p>
          <a:p>
            <a:endParaRPr lang="nl-NL" dirty="0"/>
          </a:p>
          <a:p>
            <a:r>
              <a:rPr lang="nl-NL" dirty="0"/>
              <a:t>Let op: de regels voor beleefd zijn, zijn in het Engels ‘strenger’  dan in het Nederlands. </a:t>
            </a:r>
          </a:p>
          <a:p>
            <a:r>
              <a:rPr lang="nl-NL" dirty="0"/>
              <a:t>Zorg bij verzoeken aan iemand dat je altijd ‘</a:t>
            </a:r>
            <a:r>
              <a:rPr lang="nl-NL" b="1" dirty="0" err="1"/>
              <a:t>please</a:t>
            </a:r>
            <a:r>
              <a:rPr lang="nl-NL" dirty="0"/>
              <a:t>’</a:t>
            </a:r>
            <a:r>
              <a:rPr lang="nl-NL" b="1" dirty="0"/>
              <a:t> </a:t>
            </a:r>
            <a:r>
              <a:rPr lang="nl-NL" dirty="0"/>
              <a:t>toevoegt. En gebruik de beleefde vorm ‘</a:t>
            </a:r>
            <a:r>
              <a:rPr lang="nl-NL" b="1" dirty="0" err="1"/>
              <a:t>Could</a:t>
            </a:r>
            <a:r>
              <a:rPr lang="nl-NL" b="1" dirty="0"/>
              <a:t> </a:t>
            </a:r>
            <a:r>
              <a:rPr lang="nl-NL" b="1" dirty="0" err="1"/>
              <a:t>you</a:t>
            </a:r>
            <a:r>
              <a:rPr lang="nl-NL" b="1" dirty="0"/>
              <a:t>/</a:t>
            </a:r>
            <a:r>
              <a:rPr lang="nl-NL" b="1" dirty="0" err="1"/>
              <a:t>Would</a:t>
            </a:r>
            <a:r>
              <a:rPr lang="nl-NL" b="1" dirty="0"/>
              <a:t> </a:t>
            </a:r>
            <a:r>
              <a:rPr lang="nl-NL" b="1" dirty="0" err="1"/>
              <a:t>you</a:t>
            </a:r>
            <a:r>
              <a:rPr lang="nl-NL" b="1" dirty="0"/>
              <a:t>…., </a:t>
            </a:r>
            <a:r>
              <a:rPr lang="nl-NL" b="1" dirty="0" err="1"/>
              <a:t>please</a:t>
            </a:r>
            <a:r>
              <a:rPr lang="nl-NL" dirty="0"/>
              <a:t>?’</a:t>
            </a:r>
          </a:p>
        </p:txBody>
      </p:sp>
    </p:spTree>
    <p:extLst>
      <p:ext uri="{BB962C8B-B14F-4D97-AF65-F5344CB8AC3E}">
        <p14:creationId xmlns:p14="http://schemas.microsoft.com/office/powerpoint/2010/main" val="97107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Making </a:t>
            </a:r>
            <a:r>
              <a:rPr lang="nl-NL" dirty="0" err="1"/>
              <a:t>conversation</a:t>
            </a:r>
            <a:r>
              <a:rPr lang="nl-NL" dirty="0"/>
              <a:t> – </a:t>
            </a:r>
            <a:r>
              <a:rPr lang="nl-NL" dirty="0" err="1"/>
              <a:t>exam</a:t>
            </a:r>
            <a:r>
              <a:rPr lang="nl-NL" dirty="0"/>
              <a:t> </a:t>
            </a:r>
            <a:r>
              <a:rPr lang="nl-NL" dirty="0" err="1"/>
              <a:t>preparation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70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74A799B2-3083-CA49-92FB-3EDA0AD5D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78111" y="229093"/>
            <a:ext cx="856999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Wijze van beoordelen A2:</a:t>
            </a:r>
            <a:endParaRPr kumimoji="0" lang="nl-NL" alt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Opdracht(en) in het Engels volbracht?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Opdracht(en) voldoende verstaanbaar?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Minimaal 80% van gevraagde inhoud voltooid?</a:t>
            </a:r>
            <a:endParaRPr kumimoji="0" lang="nl-NL" altLang="nl-NL" sz="24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Dan: cijferbepaling: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nl-NL" altLang="nl-NL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Onderdelen:</a:t>
            </a:r>
            <a:br>
              <a:rPr kumimoji="0" lang="nl-NL" altLang="nl-NL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Samenhang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2. Woordenschat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3. Interactie en interactiestrategieën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4. Grammaticale correctheid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5. </a:t>
            </a:r>
            <a:r>
              <a:rPr kumimoji="0" lang="nl-NL" altLang="nl-NL" sz="24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Vloeiendheid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6. Uitspraak</a:t>
            </a:r>
            <a:b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nl-NL" altLang="nl-NL" sz="2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7. Afstemming taalgebruik op doel en gesprekspartner</a:t>
            </a:r>
            <a:endParaRPr kumimoji="0" lang="nl-NL" altLang="nl-NL" sz="24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EC90B16F-6A27-9240-8E3E-00B7CF577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111" y="5525382"/>
            <a:ext cx="585525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Cijferberekening: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 + 0,29 (voor elke ‘goed’) + 0,57 (voor elke ‘excellent’)</a:t>
            </a:r>
            <a:endParaRPr lang="nl-NL" altLang="nl-NL" sz="2000" cap="non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0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189F6312-EEE5-654A-A425-8A92DB54DC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59526" y="374072"/>
          <a:ext cx="9799965" cy="618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1000">
                  <a:extLst>
                    <a:ext uri="{9D8B030D-6E8A-4147-A177-3AD203B41FA5}">
                      <a16:colId xmlns:a16="http://schemas.microsoft.com/office/drawing/2014/main" val="4264005914"/>
                    </a:ext>
                  </a:extLst>
                </a:gridCol>
                <a:gridCol w="852055">
                  <a:extLst>
                    <a:ext uri="{9D8B030D-6E8A-4147-A177-3AD203B41FA5}">
                      <a16:colId xmlns:a16="http://schemas.microsoft.com/office/drawing/2014/main" val="1741692852"/>
                    </a:ext>
                  </a:extLst>
                </a:gridCol>
                <a:gridCol w="623454">
                  <a:extLst>
                    <a:ext uri="{9D8B030D-6E8A-4147-A177-3AD203B41FA5}">
                      <a16:colId xmlns:a16="http://schemas.microsoft.com/office/drawing/2014/main" val="2101202971"/>
                    </a:ext>
                  </a:extLst>
                </a:gridCol>
                <a:gridCol w="623456">
                  <a:extLst>
                    <a:ext uri="{9D8B030D-6E8A-4147-A177-3AD203B41FA5}">
                      <a16:colId xmlns:a16="http://schemas.microsoft.com/office/drawing/2014/main" val="11056835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1" dirty="0">
                          <a:solidFill>
                            <a:schemeClr val="bg1"/>
                          </a:solidFill>
                          <a:effectLst/>
                        </a:rPr>
                        <a:t>A2: Onderdeel</a:t>
                      </a:r>
                      <a:endParaRPr lang="nl-NL" sz="2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Voldoende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Goed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Excellent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98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SAM= Samenhang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(opbouw met voegwoorden -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because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, but, 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and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this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etc.)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1,5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2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426212"/>
                  </a:ext>
                </a:extLst>
              </a:tr>
              <a:tr h="1247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Ws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Bereik en beheersing van de woordenschat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(voldoende woordenschat om je te redden bij belangrijke levensbehoeften &amp; minimaal goed gebruik van lidwoorden a/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an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1,5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844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Int= Interactie en interactiestrategieën 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(je reageert op vragen en kunt ook zelf het gesprek aan de gang houden, bijv. door vragen om herhaling) Tip: probeer zelf ook vragen te  stellen!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085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Gr= Grammaticale correctheid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(woordvolgorde meestal correct en werkwoordsvormen meestal correct bij veel voorkomende werkwoorden)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 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13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Vl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</a:t>
                      </a: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Vloeiendheid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l-NL" sz="2100" b="0" i="0" dirty="0">
                          <a:solidFill>
                            <a:schemeClr val="bg1"/>
                          </a:solidFill>
                          <a:effectLst/>
                        </a:rPr>
                        <a:t> (je spreektempo is vrij laag, maar  je gebruikt korte zinsdelen met voldoende gemak)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 1,5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821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Uit= Uitspraak </a:t>
                      </a:r>
                      <a:r>
                        <a:rPr lang="nl-NL" sz="2100" b="0" i="0" dirty="0">
                          <a:solidFill>
                            <a:schemeClr val="bg1"/>
                          </a:solidFill>
                          <a:effectLst/>
                        </a:rPr>
                        <a:t> (je bent over het algemeen duidelijk verstaanbaar, ondanks een accent)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2430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DOEL= Afstemming taalgebruik op doel en publiek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(gebruik van beleefdheidsvormen)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1,5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5348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8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/>
              <a:t>Gesprekken voeren – tips: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De examinator laten uitspreken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Niet te snel praten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Goed articuleren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Alleen op je aantekeningblad kijken als het heel hard nodig is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Vragen stellen over het onderwerp; zelf het heft in handen nemen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/>
              <a:t>Bereid je voor op vragen beginnend met: </a:t>
            </a:r>
            <a:r>
              <a:rPr lang="nl-NL" sz="2400" dirty="0" err="1"/>
              <a:t>What</a:t>
            </a:r>
            <a:r>
              <a:rPr lang="nl-NL" sz="2400" dirty="0"/>
              <a:t>, </a:t>
            </a:r>
            <a:r>
              <a:rPr lang="nl-NL" sz="2400" dirty="0" err="1"/>
              <a:t>When</a:t>
            </a:r>
            <a:r>
              <a:rPr lang="nl-NL" sz="2400" dirty="0"/>
              <a:t>, How?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32154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3422" y="1186866"/>
            <a:ext cx="9052560" cy="34532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1800" dirty="0"/>
              <a:t>Kennismakingsgesprek met een nieuwe, Engelstalige collega: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Begroet je nieuwe collega.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Stel jezelf voor.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Vraag naar de naam van je nieuwe collega.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Vraag hoe het met je collega gaat.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Vraag wat je collega gaat doen op het werk.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hoelang je zelf al bij het bedrijf/de instelling werkt.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wat je mening is over het bedrijf/de instelling.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Reageer op de vraag van je nieuwe collega, vertel wat jouw werkzaamheden 	zijn bij het bedrijf. Noem </a:t>
            </a:r>
            <a:r>
              <a:rPr lang="nl-NL" sz="1800" b="1" dirty="0"/>
              <a:t>minimaal twee </a:t>
            </a:r>
            <a:r>
              <a:rPr lang="nl-NL" sz="1800" dirty="0"/>
              <a:t>dingen.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Maak een afspraak om later verder te praten.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Neem afscheid van je collega.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420354"/>
            <a:ext cx="11533117" cy="668050"/>
          </a:xfrm>
        </p:spPr>
        <p:txBody>
          <a:bodyPr>
            <a:noAutofit/>
          </a:bodyPr>
          <a:lstStyle/>
          <a:p>
            <a:r>
              <a:rPr lang="nl-NL" sz="4000" dirty="0"/>
              <a:t>Opdracht gesprekken voeren A2 (zie examenboekje)</a:t>
            </a:r>
          </a:p>
        </p:txBody>
      </p:sp>
    </p:spTree>
    <p:extLst>
      <p:ext uri="{BB962C8B-B14F-4D97-AF65-F5344CB8AC3E}">
        <p14:creationId xmlns:p14="http://schemas.microsoft.com/office/powerpoint/2010/main" val="127441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lphaUcPeriod"/>
            </a:pPr>
            <a:r>
              <a:rPr lang="nl-NL" sz="1800" dirty="0"/>
              <a:t>Bedenk voor welk bedrijf je werkt en welke twee werkzaamheden je daar uitvoert.</a:t>
            </a:r>
          </a:p>
          <a:p>
            <a:pPr marL="342900" indent="-342900">
              <a:lnSpc>
                <a:spcPct val="100000"/>
              </a:lnSpc>
              <a:buAutoNum type="alphaUcPeriod"/>
            </a:pPr>
            <a:r>
              <a:rPr lang="nl-NL" sz="1800" dirty="0"/>
              <a:t>Zoek de Engelse woorden (en synoniemen) op die te maken hebben met het bedrijf waarvoor je werkt </a:t>
            </a:r>
          </a:p>
          <a:p>
            <a:pPr marL="742950" lvl="1" indent="-285750">
              <a:lnSpc>
                <a:spcPct val="100000"/>
              </a:lnSpc>
              <a:buFontTx/>
              <a:buChar char="-"/>
            </a:pPr>
            <a:r>
              <a:rPr lang="nl-NL" sz="1600" dirty="0"/>
              <a:t>je werkzaamheden (minimaal 2)</a:t>
            </a:r>
          </a:p>
          <a:p>
            <a:pPr marL="742950" lvl="1" indent="-285750">
              <a:lnSpc>
                <a:spcPct val="100000"/>
              </a:lnSpc>
              <a:buFontTx/>
              <a:buChar char="-"/>
            </a:pPr>
            <a:r>
              <a:rPr lang="nl-NL" sz="1600" dirty="0"/>
              <a:t>de producten die het bedrijf maakt</a:t>
            </a:r>
          </a:p>
          <a:p>
            <a:pPr marL="742950" lvl="1" indent="-285750">
              <a:lnSpc>
                <a:spcPct val="100000"/>
              </a:lnSpc>
              <a:buFontTx/>
              <a:buChar char="-"/>
            </a:pPr>
            <a:r>
              <a:rPr lang="nl-NL" sz="1600" dirty="0"/>
              <a:t>de leuke dingen in het bedrijf (tegen een nieuwe collega vertel je meestal nog geen minder leuke dingen) </a:t>
            </a:r>
            <a:endParaRPr lang="nl-NL" sz="1800" dirty="0"/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lphaUcPeriod"/>
            </a:pPr>
            <a:r>
              <a:rPr lang="nl-NL" sz="1800" dirty="0"/>
              <a:t>Schrijf zinnen uit die je gaat gebruiken voor elk punt (zie volgende slide).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lphaUcPeriod"/>
            </a:pPr>
            <a:r>
              <a:rPr lang="nl-NL" sz="1800" dirty="0"/>
              <a:t>Maak een overzicht van de voegwoorden die je gaat gebruiken (zie schema in slide 16).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AutoNum type="alphaUcPeriod"/>
            </a:pPr>
            <a:r>
              <a:rPr lang="nl-NL" sz="1800" dirty="0"/>
              <a:t>Bedenk enkele vragen die je kunt stellen en/of krijgen, beginnend met </a:t>
            </a:r>
            <a:r>
              <a:rPr lang="nl-NL" sz="1800" dirty="0" err="1"/>
              <a:t>What</a:t>
            </a:r>
            <a:r>
              <a:rPr lang="nl-NL" sz="1800" dirty="0"/>
              <a:t>, </a:t>
            </a:r>
            <a:r>
              <a:rPr lang="nl-NL" sz="1800" dirty="0" err="1"/>
              <a:t>When</a:t>
            </a:r>
            <a:r>
              <a:rPr lang="nl-NL" sz="1800" dirty="0"/>
              <a:t> en How?</a:t>
            </a:r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420354"/>
            <a:ext cx="11533117" cy="668050"/>
          </a:xfrm>
        </p:spPr>
        <p:txBody>
          <a:bodyPr>
            <a:noAutofit/>
          </a:bodyPr>
          <a:lstStyle/>
          <a:p>
            <a:r>
              <a:rPr lang="nl-NL" sz="4000" dirty="0"/>
              <a:t>voorbereiden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BD168E41-C7B0-CF41-8A85-83EB022460B6}"/>
              </a:ext>
            </a:extLst>
          </p:cNvPr>
          <p:cNvSpPr txBox="1">
            <a:spLocks/>
          </p:cNvSpPr>
          <p:nvPr/>
        </p:nvSpPr>
        <p:spPr>
          <a:xfrm>
            <a:off x="2165774" y="5020056"/>
            <a:ext cx="9052560" cy="1066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5235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3422" y="118686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1800" dirty="0"/>
              <a:t>Begroet je nieuwe collega. </a:t>
            </a:r>
          </a:p>
          <a:p>
            <a:pPr lvl="1">
              <a:lnSpc>
                <a:spcPct val="100000"/>
              </a:lnSpc>
            </a:pPr>
            <a:r>
              <a:rPr lang="nl-NL" sz="1600" dirty="0" err="1"/>
              <a:t>Good</a:t>
            </a:r>
            <a:r>
              <a:rPr lang="nl-NL" sz="1600" dirty="0"/>
              <a:t> </a:t>
            </a:r>
            <a:r>
              <a:rPr lang="nl-NL" sz="1600" dirty="0" err="1"/>
              <a:t>morning</a:t>
            </a:r>
            <a:r>
              <a:rPr lang="nl-NL" sz="1600" dirty="0"/>
              <a:t>/</a:t>
            </a:r>
            <a:r>
              <a:rPr lang="nl-NL" sz="1600" dirty="0" err="1"/>
              <a:t>afternoon</a:t>
            </a:r>
            <a:r>
              <a:rPr lang="nl-NL" sz="1600" dirty="0"/>
              <a:t>, I </a:t>
            </a:r>
            <a:r>
              <a:rPr lang="nl-NL" sz="1600" dirty="0" err="1"/>
              <a:t>hear</a:t>
            </a:r>
            <a:r>
              <a:rPr lang="nl-NL" sz="1600" dirty="0"/>
              <a:t> </a:t>
            </a:r>
            <a:r>
              <a:rPr lang="nl-NL" sz="1600" dirty="0" err="1"/>
              <a:t>you’re</a:t>
            </a:r>
            <a:r>
              <a:rPr lang="nl-NL" sz="1600" dirty="0"/>
              <a:t> </a:t>
            </a:r>
            <a:r>
              <a:rPr lang="nl-NL" sz="1600" dirty="0" err="1"/>
              <a:t>our</a:t>
            </a:r>
            <a:r>
              <a:rPr lang="nl-NL" sz="1600" dirty="0"/>
              <a:t> new </a:t>
            </a:r>
            <a:r>
              <a:rPr lang="nl-NL" sz="1600" dirty="0" err="1"/>
              <a:t>colleague</a:t>
            </a:r>
            <a:r>
              <a:rPr lang="nl-NL" sz="1600" dirty="0"/>
              <a:t>. </a:t>
            </a:r>
            <a:r>
              <a:rPr lang="nl-NL" sz="1600" dirty="0" err="1"/>
              <a:t>Welcome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XXX (</a:t>
            </a:r>
            <a:r>
              <a:rPr lang="nl-NL" sz="1600" dirty="0" err="1"/>
              <a:t>mention</a:t>
            </a:r>
            <a:r>
              <a:rPr lang="nl-NL" sz="1600" dirty="0"/>
              <a:t> </a:t>
            </a:r>
            <a:r>
              <a:rPr lang="nl-NL" sz="1600" dirty="0" err="1"/>
              <a:t>the</a:t>
            </a:r>
            <a:r>
              <a:rPr lang="nl-NL" sz="1600" dirty="0"/>
              <a:t> name of </a:t>
            </a:r>
            <a:r>
              <a:rPr lang="nl-NL" sz="1600" dirty="0" err="1"/>
              <a:t>your</a:t>
            </a:r>
            <a:r>
              <a:rPr lang="nl-NL" sz="1600" dirty="0"/>
              <a:t> company – </a:t>
            </a:r>
            <a:r>
              <a:rPr lang="nl-NL" sz="1600" dirty="0" err="1"/>
              <a:t>this</a:t>
            </a:r>
            <a:r>
              <a:rPr lang="nl-NL" sz="1600" dirty="0"/>
              <a:t> way </a:t>
            </a:r>
            <a:r>
              <a:rPr lang="nl-NL" sz="1600" dirty="0" err="1"/>
              <a:t>you</a:t>
            </a:r>
            <a:r>
              <a:rPr lang="nl-NL" sz="1600" dirty="0"/>
              <a:t> </a:t>
            </a:r>
            <a:r>
              <a:rPr lang="nl-NL" sz="1600" dirty="0" err="1"/>
              <a:t>decide</a:t>
            </a:r>
            <a:r>
              <a:rPr lang="nl-NL" sz="1600" dirty="0"/>
              <a:t> </a:t>
            </a:r>
            <a:r>
              <a:rPr lang="nl-NL" sz="1600" dirty="0" err="1"/>
              <a:t>where</a:t>
            </a:r>
            <a:r>
              <a:rPr lang="nl-NL" sz="1600" dirty="0"/>
              <a:t> </a:t>
            </a:r>
            <a:r>
              <a:rPr lang="nl-NL" sz="1600" dirty="0" err="1"/>
              <a:t>you</a:t>
            </a:r>
            <a:r>
              <a:rPr lang="nl-NL" sz="1600" dirty="0"/>
              <a:t> </a:t>
            </a:r>
            <a:r>
              <a:rPr lang="nl-NL" sz="1600" dirty="0" err="1"/>
              <a:t>work</a:t>
            </a:r>
            <a:r>
              <a:rPr lang="nl-NL" sz="1600" dirty="0"/>
              <a:t>!)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Stel jezelf voor.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Vraag naar de naam van je nieuwe collega.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Vraag hoe het met je collega gaat.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Vraag wat je collega gaat doen op het werk.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hoelang je zelf al bij het bedrijf/de instelling werkt.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Vertel wat je mening is over het bedrijf/de instelling.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Reageer op de vraag van je nieuwe collega, vertel wat jouw werkzaamheden 	zijn bij het bedrijf. Noem </a:t>
            </a:r>
            <a:r>
              <a:rPr lang="nl-NL" sz="1800" b="1" dirty="0"/>
              <a:t>minimaal twee </a:t>
            </a:r>
            <a:r>
              <a:rPr lang="nl-NL" sz="1800" dirty="0"/>
              <a:t>dingen.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Maak een afspraak om later verder te praten. 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nl-NL" sz="1800" dirty="0"/>
              <a:t>Neem afscheid van je collega.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420354"/>
            <a:ext cx="11533117" cy="668050"/>
          </a:xfrm>
        </p:spPr>
        <p:txBody>
          <a:bodyPr>
            <a:noAutofit/>
          </a:bodyPr>
          <a:lstStyle/>
          <a:p>
            <a:r>
              <a:rPr lang="nl-NL" sz="4000" dirty="0"/>
              <a:t>Opdracht gesprekken voeren A2 (zie examenboekje)</a:t>
            </a:r>
          </a:p>
        </p:txBody>
      </p:sp>
    </p:spTree>
    <p:extLst>
      <p:ext uri="{BB962C8B-B14F-4D97-AF65-F5344CB8AC3E}">
        <p14:creationId xmlns:p14="http://schemas.microsoft.com/office/powerpoint/2010/main" val="118969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0" y="1991979"/>
            <a:ext cx="8590278" cy="668050"/>
          </a:xfrm>
        </p:spPr>
        <p:txBody>
          <a:bodyPr>
            <a:noAutofit/>
          </a:bodyPr>
          <a:lstStyle/>
          <a:p>
            <a:r>
              <a:rPr lang="nl-NL" sz="4000" dirty="0"/>
              <a:t>Schrijf je gesprek uit </a:t>
            </a:r>
            <a:br>
              <a:rPr lang="nl-NL" sz="4000" dirty="0"/>
            </a:br>
            <a:br>
              <a:rPr lang="nl-NL" sz="4000" dirty="0"/>
            </a:br>
            <a:r>
              <a:rPr lang="nl-NL" sz="4000" dirty="0"/>
              <a:t>en stuur het naar mij via de chat – voor 12.10 uur!</a:t>
            </a:r>
          </a:p>
        </p:txBody>
      </p:sp>
    </p:spTree>
    <p:extLst>
      <p:ext uri="{BB962C8B-B14F-4D97-AF65-F5344CB8AC3E}">
        <p14:creationId xmlns:p14="http://schemas.microsoft.com/office/powerpoint/2010/main" val="335882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17769</TotalTime>
  <Words>1268</Words>
  <Application>Microsoft Macintosh PowerPoint</Application>
  <PresentationFormat>Breedbeeld</PresentationFormat>
  <Paragraphs>159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7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Week 6 - Tuesday</vt:lpstr>
      <vt:lpstr>Making conversation – exam preparation</vt:lpstr>
      <vt:lpstr>Wijze van beoordelen A2: - Opdracht(en) in het Engels volbracht? - Opdracht(en) voldoende verstaanbaar? - Minimaal 80% van gevraagde inhoud voltooid?  Dan: cijferbepaling:   Onderdelen:  1. Samenhang  2. Woordenschat  3. Interactie en interactiestrategieën  4. Grammaticale correctheid  5. Vloeiendheid  6. Uitspraak  7. Afstemming taalgebruik op doel en gesprekspartner</vt:lpstr>
      <vt:lpstr>PowerPoint-presentatie</vt:lpstr>
      <vt:lpstr>PowerPoint-presentatie</vt:lpstr>
      <vt:lpstr>Opdracht gesprekken voeren A2 (zie examenboekje)</vt:lpstr>
      <vt:lpstr>voorbereiden</vt:lpstr>
      <vt:lpstr>Opdracht gesprekken voeren A2 (zie examenboekje)</vt:lpstr>
      <vt:lpstr>Schrijf je gesprek uit   en stuur het naar mij via de chat – voor 12.10 uur!</vt:lpstr>
      <vt:lpstr>Useful phrases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 Verbindingswoorden  </vt:lpstr>
      <vt:lpstr>PowerPoint-presentatie</vt:lpstr>
      <vt:lpstr>Beleefdheid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58</cp:revision>
  <dcterms:created xsi:type="dcterms:W3CDTF">2020-09-03T05:43:53Z</dcterms:created>
  <dcterms:modified xsi:type="dcterms:W3CDTF">2020-09-30T10:51:24Z</dcterms:modified>
</cp:coreProperties>
</file>