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80" r:id="rId3"/>
    <p:sldId id="305" r:id="rId4"/>
    <p:sldId id="312" r:id="rId5"/>
    <p:sldId id="285" r:id="rId6"/>
    <p:sldId id="316" r:id="rId7"/>
    <p:sldId id="310" r:id="rId8"/>
    <p:sldId id="306" r:id="rId9"/>
    <p:sldId id="317" r:id="rId10"/>
    <p:sldId id="318" r:id="rId11"/>
    <p:sldId id="307" r:id="rId12"/>
    <p:sldId id="319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67"/>
    <p:restoredTop sz="94778"/>
  </p:normalViewPr>
  <p:slideViewPr>
    <p:cSldViewPr snapToGrid="0" snapToObjects="1">
      <p:cViewPr varScale="1">
        <p:scale>
          <a:sx n="79" d="100"/>
          <a:sy n="79" d="100"/>
        </p:scale>
        <p:origin x="23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29-09-2020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Week 6 - </a:t>
            </a:r>
            <a:r>
              <a:rPr lang="nl-NL" dirty="0" err="1"/>
              <a:t>Tuesday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FA26EFF-54E4-2849-8A07-B1913F7B3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Heb jij geluisterd naar de betekenis van ‘navigatie’?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err="1">
                <a:solidFill>
                  <a:schemeClr val="tx1"/>
                </a:solidFill>
              </a:rPr>
              <a:t>Did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you</a:t>
            </a:r>
            <a:r>
              <a:rPr lang="nl-NL" sz="2200" dirty="0">
                <a:solidFill>
                  <a:schemeClr val="tx1"/>
                </a:solidFill>
              </a:rPr>
              <a:t> listen </a:t>
            </a:r>
            <a:r>
              <a:rPr lang="nl-NL" sz="2200" dirty="0" err="1">
                <a:solidFill>
                  <a:schemeClr val="tx1"/>
                </a:solidFill>
              </a:rPr>
              <a:t>to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the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meaning</a:t>
            </a:r>
            <a:r>
              <a:rPr lang="nl-NL" sz="2200" dirty="0">
                <a:solidFill>
                  <a:schemeClr val="tx1"/>
                </a:solidFill>
              </a:rPr>
              <a:t> of ‘</a:t>
            </a:r>
            <a:r>
              <a:rPr lang="nl-NL" sz="2200" dirty="0" err="1">
                <a:solidFill>
                  <a:schemeClr val="tx1"/>
                </a:solidFill>
              </a:rPr>
              <a:t>navigation</a:t>
            </a:r>
            <a:r>
              <a:rPr lang="nl-NL" sz="2200" dirty="0">
                <a:solidFill>
                  <a:schemeClr val="tx1"/>
                </a:solidFill>
              </a:rPr>
              <a:t>’?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Hij was aan het werken toen een collega hem de weg vroeg.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He was </a:t>
            </a:r>
            <a:r>
              <a:rPr lang="nl-NL" sz="2200" dirty="0" err="1">
                <a:solidFill>
                  <a:schemeClr val="tx1"/>
                </a:solidFill>
              </a:rPr>
              <a:t>working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when</a:t>
            </a:r>
            <a:r>
              <a:rPr lang="nl-NL" sz="2200" dirty="0">
                <a:solidFill>
                  <a:schemeClr val="tx1"/>
                </a:solidFill>
              </a:rPr>
              <a:t> a </a:t>
            </a:r>
            <a:r>
              <a:rPr lang="nl-NL" sz="2200" dirty="0" err="1">
                <a:solidFill>
                  <a:schemeClr val="tx1"/>
                </a:solidFill>
              </a:rPr>
              <a:t>colleague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asked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him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the</a:t>
            </a:r>
            <a:r>
              <a:rPr lang="nl-NL" sz="2200" dirty="0">
                <a:solidFill>
                  <a:schemeClr val="tx1"/>
                </a:solidFill>
              </a:rPr>
              <a:t> way.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Ik was aan het zoeken naar een benzinestation.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I was </a:t>
            </a:r>
            <a:r>
              <a:rPr lang="nl-NL" sz="2200" dirty="0" err="1">
                <a:solidFill>
                  <a:schemeClr val="tx1"/>
                </a:solidFill>
              </a:rPr>
              <a:t>looking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for</a:t>
            </a:r>
            <a:r>
              <a:rPr lang="nl-NL" sz="2200" dirty="0">
                <a:solidFill>
                  <a:schemeClr val="tx1"/>
                </a:solidFill>
              </a:rPr>
              <a:t> a </a:t>
            </a:r>
            <a:r>
              <a:rPr lang="nl-NL" sz="2200" dirty="0" err="1">
                <a:solidFill>
                  <a:schemeClr val="tx1"/>
                </a:solidFill>
              </a:rPr>
              <a:t>petrol</a:t>
            </a:r>
            <a:r>
              <a:rPr lang="nl-NL" sz="2200" dirty="0">
                <a:solidFill>
                  <a:schemeClr val="tx1"/>
                </a:solidFill>
              </a:rPr>
              <a:t> station.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Hij volgde de instructies/te volgen route niet.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He </a:t>
            </a:r>
            <a:r>
              <a:rPr lang="nl-NL" sz="2200" dirty="0" err="1">
                <a:solidFill>
                  <a:schemeClr val="tx1"/>
                </a:solidFill>
              </a:rPr>
              <a:t>didn’t</a:t>
            </a:r>
            <a:r>
              <a:rPr lang="nl-NL" sz="2200" dirty="0">
                <a:solidFill>
                  <a:schemeClr val="tx1"/>
                </a:solidFill>
              </a:rPr>
              <a:t> follow </a:t>
            </a:r>
            <a:r>
              <a:rPr lang="nl-NL" sz="2200" dirty="0" err="1">
                <a:solidFill>
                  <a:schemeClr val="tx1"/>
                </a:solidFill>
              </a:rPr>
              <a:t>the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directions</a:t>
            </a:r>
            <a:r>
              <a:rPr lang="nl-NL" sz="22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Herhaling - Korte vertaaloefening</a:t>
            </a:r>
          </a:p>
        </p:txBody>
      </p:sp>
    </p:spTree>
    <p:extLst>
      <p:ext uri="{BB962C8B-B14F-4D97-AF65-F5344CB8AC3E}">
        <p14:creationId xmlns:p14="http://schemas.microsoft.com/office/powerpoint/2010/main" val="3543050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6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Ik kan de treincoupé niet vinden.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Wissel jij informatie uit over de plattegrond van het kantoor?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Gisteren vond ik merkkleding bij de verloren voorwerpen.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Ze waren aan het drinken in de kroeg tijdens kerst, toen Bert tegen iedereen ‘Gelukkig nieuwjaar’ zei.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Mary legde het recept uit.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Ik was aan het praten, maar ze herhaalde het niet.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We zijn stil als de docent het huiswerk aan het uitleggen is.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408" y="330977"/>
            <a:ext cx="962307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VertaalOefening</a:t>
            </a:r>
            <a:r>
              <a:rPr lang="nl-NL" sz="6000" dirty="0"/>
              <a:t> – </a:t>
            </a:r>
            <a:r>
              <a:rPr lang="nl-NL" sz="6000" dirty="0" err="1"/>
              <a:t>all</a:t>
            </a:r>
            <a:r>
              <a:rPr lang="nl-NL" sz="6000" dirty="0"/>
              <a:t> </a:t>
            </a:r>
            <a:r>
              <a:rPr lang="nl-NL" sz="6000" dirty="0" err="1"/>
              <a:t>tenses</a:t>
            </a:r>
            <a:r>
              <a:rPr lang="nl-NL" sz="6000" dirty="0"/>
              <a:t> mixed</a:t>
            </a:r>
          </a:p>
        </p:txBody>
      </p:sp>
    </p:spTree>
    <p:extLst>
      <p:ext uri="{BB962C8B-B14F-4D97-AF65-F5344CB8AC3E}">
        <p14:creationId xmlns:p14="http://schemas.microsoft.com/office/powerpoint/2010/main" val="179728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06704" y="230931"/>
            <a:ext cx="9052560" cy="3453205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Ik kan de treincoupé niet vinden.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I </a:t>
            </a:r>
            <a:r>
              <a:rPr lang="nl-NL" sz="2000" dirty="0" err="1">
                <a:solidFill>
                  <a:schemeClr val="tx1"/>
                </a:solidFill>
              </a:rPr>
              <a:t>cannot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find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train </a:t>
            </a:r>
            <a:r>
              <a:rPr lang="nl-NL" sz="2000" dirty="0" err="1">
                <a:solidFill>
                  <a:schemeClr val="tx1"/>
                </a:solidFill>
              </a:rPr>
              <a:t>compartment</a:t>
            </a:r>
            <a:endParaRPr lang="nl-NL" sz="2000" dirty="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Wissel jij informatie uit over de plattegrond van het kantoor?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Do </a:t>
            </a:r>
            <a:r>
              <a:rPr lang="nl-NL" sz="2000" dirty="0" err="1">
                <a:solidFill>
                  <a:schemeClr val="tx1"/>
                </a:solidFill>
              </a:rPr>
              <a:t>you</a:t>
            </a:r>
            <a:r>
              <a:rPr lang="nl-NL" sz="2000" dirty="0">
                <a:solidFill>
                  <a:schemeClr val="tx1"/>
                </a:solidFill>
              </a:rPr>
              <a:t> exchange information </a:t>
            </a:r>
            <a:r>
              <a:rPr lang="nl-NL" sz="2000" dirty="0" err="1">
                <a:solidFill>
                  <a:schemeClr val="tx1"/>
                </a:solidFill>
              </a:rPr>
              <a:t>about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office plan?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Gisteren vond ik merkkleding bij de verloren voorwerpen. 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chemeClr val="tx1"/>
                </a:solidFill>
              </a:rPr>
              <a:t>Yesterday</a:t>
            </a:r>
            <a:r>
              <a:rPr lang="nl-NL" sz="2000" dirty="0">
                <a:solidFill>
                  <a:schemeClr val="tx1"/>
                </a:solidFill>
              </a:rPr>
              <a:t> I found designer </a:t>
            </a:r>
            <a:r>
              <a:rPr lang="nl-NL" sz="2000" dirty="0" err="1">
                <a:solidFill>
                  <a:schemeClr val="tx1"/>
                </a:solidFill>
              </a:rPr>
              <a:t>clothes</a:t>
            </a:r>
            <a:r>
              <a:rPr lang="nl-NL" sz="2000" dirty="0">
                <a:solidFill>
                  <a:schemeClr val="tx1"/>
                </a:solidFill>
              </a:rPr>
              <a:t> at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lost property.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Ze waren aan het drinken in de kroeg tijdens kerst, toen Bert tegen iedereen ‘Gelukkig nieuwjaar’ zei</a:t>
            </a:r>
            <a:r>
              <a:rPr lang="nl-NL" dirty="0"/>
              <a:t>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000" dirty="0" err="1">
                <a:solidFill>
                  <a:schemeClr val="tx1"/>
                </a:solidFill>
              </a:rPr>
              <a:t>They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were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drinking</a:t>
            </a:r>
            <a:r>
              <a:rPr lang="nl-NL" sz="2000" dirty="0">
                <a:solidFill>
                  <a:schemeClr val="tx1"/>
                </a:solidFill>
              </a:rPr>
              <a:t> in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pub </a:t>
            </a:r>
            <a:r>
              <a:rPr lang="nl-NL" sz="2000" dirty="0" err="1">
                <a:solidFill>
                  <a:schemeClr val="tx1"/>
                </a:solidFill>
              </a:rPr>
              <a:t>during</a:t>
            </a:r>
            <a:r>
              <a:rPr lang="nl-NL" sz="2000" dirty="0">
                <a:solidFill>
                  <a:schemeClr val="tx1"/>
                </a:solidFill>
              </a:rPr>
              <a:t> Christmas, </a:t>
            </a:r>
            <a:r>
              <a:rPr lang="nl-NL" sz="2000" dirty="0" err="1">
                <a:solidFill>
                  <a:schemeClr val="tx1"/>
                </a:solidFill>
              </a:rPr>
              <a:t>when</a:t>
            </a:r>
            <a:r>
              <a:rPr lang="nl-NL" sz="2000" dirty="0">
                <a:solidFill>
                  <a:schemeClr val="tx1"/>
                </a:solidFill>
              </a:rPr>
              <a:t> Bert </a:t>
            </a:r>
            <a:r>
              <a:rPr lang="nl-NL" sz="2000" dirty="0" err="1">
                <a:solidFill>
                  <a:schemeClr val="tx1"/>
                </a:solidFill>
              </a:rPr>
              <a:t>said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to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everybody</a:t>
            </a:r>
            <a:r>
              <a:rPr lang="nl-NL" sz="2000" dirty="0">
                <a:solidFill>
                  <a:schemeClr val="tx1"/>
                </a:solidFill>
              </a:rPr>
              <a:t> ‘ Happy new </a:t>
            </a:r>
            <a:r>
              <a:rPr lang="nl-NL" sz="2000" dirty="0" err="1">
                <a:solidFill>
                  <a:schemeClr val="tx1"/>
                </a:solidFill>
              </a:rPr>
              <a:t>year</a:t>
            </a:r>
            <a:r>
              <a:rPr lang="nl-NL" sz="2000" dirty="0">
                <a:solidFill>
                  <a:schemeClr val="tx1"/>
                </a:solidFill>
              </a:rPr>
              <a:t>’. 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Mary legde het recept uit. 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Mary </a:t>
            </a:r>
            <a:r>
              <a:rPr lang="nl-NL" sz="2000" dirty="0" err="1">
                <a:solidFill>
                  <a:schemeClr val="tx1"/>
                </a:solidFill>
              </a:rPr>
              <a:t>explained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the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recipe</a:t>
            </a:r>
            <a:r>
              <a:rPr lang="nl-NL" sz="20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Ik was aan het praten, maar ze herhaalde het niet.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tx1"/>
                </a:solidFill>
              </a:rPr>
              <a:t>I was </a:t>
            </a:r>
            <a:r>
              <a:rPr lang="nl-NL" sz="2000" dirty="0" err="1">
                <a:solidFill>
                  <a:schemeClr val="tx1"/>
                </a:solidFill>
              </a:rPr>
              <a:t>talking</a:t>
            </a:r>
            <a:r>
              <a:rPr lang="nl-NL" sz="2000" dirty="0">
                <a:solidFill>
                  <a:schemeClr val="tx1"/>
                </a:solidFill>
              </a:rPr>
              <a:t>, but </a:t>
            </a:r>
            <a:r>
              <a:rPr lang="nl-NL" sz="2000" dirty="0" err="1">
                <a:solidFill>
                  <a:schemeClr val="tx1"/>
                </a:solidFill>
              </a:rPr>
              <a:t>she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didn’t</a:t>
            </a:r>
            <a:r>
              <a:rPr lang="nl-NL" sz="2000" dirty="0">
                <a:solidFill>
                  <a:schemeClr val="tx1"/>
                </a:solidFill>
              </a:rPr>
              <a:t> </a:t>
            </a:r>
            <a:r>
              <a:rPr lang="nl-NL" sz="2000" dirty="0" err="1">
                <a:solidFill>
                  <a:schemeClr val="tx1"/>
                </a:solidFill>
              </a:rPr>
              <a:t>repeat</a:t>
            </a:r>
            <a:r>
              <a:rPr lang="nl-NL" sz="2000" dirty="0">
                <a:solidFill>
                  <a:schemeClr val="tx1"/>
                </a:solidFill>
              </a:rPr>
              <a:t> it.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nl-N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zijn stil als de docent het huiswerk aan het uitleggen is. </a:t>
            </a:r>
          </a:p>
          <a:p>
            <a:pPr marL="800100" lvl="1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We are </a:t>
            </a:r>
            <a:r>
              <a:rPr lang="nl-NL" dirty="0" err="1">
                <a:solidFill>
                  <a:schemeClr val="tx1"/>
                </a:solidFill>
              </a:rPr>
              <a:t>quiet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when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teacher is </a:t>
            </a:r>
            <a:r>
              <a:rPr lang="nl-NL" dirty="0" err="1">
                <a:solidFill>
                  <a:schemeClr val="tx1"/>
                </a:solidFill>
              </a:rPr>
              <a:t>explaining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the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homework</a:t>
            </a:r>
            <a:r>
              <a:rPr lang="nl-NL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10850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Grammar</a:t>
            </a:r>
            <a:br>
              <a:rPr lang="nl-NL" dirty="0"/>
            </a:br>
            <a:r>
              <a:rPr lang="nl-NL" dirty="0"/>
              <a:t>present </a:t>
            </a:r>
            <a:r>
              <a:rPr lang="nl-NL" dirty="0" err="1"/>
              <a:t>tense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72C59A3-8E48-B744-9649-663DD3941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740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682772"/>
              </p:ext>
            </p:extLst>
          </p:nvPr>
        </p:nvGraphicFramePr>
        <p:xfrm>
          <a:off x="709523" y="1118272"/>
          <a:ext cx="11016311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 Simple 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GB" sz="1400" b="1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zonder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400" b="1" i="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hww</a:t>
                      </a:r>
                      <a:r>
                        <a:rPr lang="en-GB" sz="14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nl-NL" sz="14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Tegenwoordige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tijd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Gewoonte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Feit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He, she, it +s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+es: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-s klank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-o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</a:t>
                      </a:r>
                      <a:r>
                        <a:rPr lang="nl-NL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ies</a:t>
                      </a: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Einde medeklinker +y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washes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always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carries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doesn’t wash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don’t 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doesn’t 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always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carry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his clothes every Friday?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to school every 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Does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 always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carry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milk to the kitchen on Saturdays?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simple</a:t>
            </a:r>
            <a:r>
              <a:rPr lang="nl-NL" sz="6000" dirty="0"/>
              <a:t> </a:t>
            </a:r>
            <a:r>
              <a:rPr lang="nl-NL" sz="1800" dirty="0"/>
              <a:t>zonder hulpwerkwoorden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201E02-7D36-CD4A-9F88-41722BA2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186237"/>
            <a:ext cx="839620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Voorbeelden van werkwoorden die eindigen op -s klank/-o/-medeklinker + y: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s klank: 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wash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kiss	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o: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go 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do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Medeklinker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hurry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nl-NL" altLang="nl-NL" sz="2000" strike="sngStrike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worry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+y</a:t>
            </a:r>
          </a:p>
        </p:txBody>
      </p:sp>
    </p:spTree>
    <p:extLst>
      <p:ext uri="{BB962C8B-B14F-4D97-AF65-F5344CB8AC3E}">
        <p14:creationId xmlns:p14="http://schemas.microsoft.com/office/powerpoint/2010/main" val="343695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09523" y="1118272"/>
          <a:ext cx="11016311" cy="31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Present </a:t>
                      </a:r>
                      <a:r>
                        <a:rPr lang="en-GB" sz="17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Continuous</a:t>
                      </a:r>
                      <a:endParaRPr lang="nl-NL" sz="17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nu aan de gang is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in de nabije toekomst gaat gebeuren.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Am/is/are + ing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am 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clothes now.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Jill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 leaving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I’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 not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clothes now.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Jill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isn’t leaving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Are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your clothes now?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Jill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leaving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Wednesday?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Present </a:t>
            </a:r>
            <a:r>
              <a:rPr lang="nl-NL" sz="6000" dirty="0" err="1"/>
              <a:t>continuous</a:t>
            </a:r>
            <a:endParaRPr lang="nl-NL" sz="1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34D1B6D-A94A-0C4B-A6D7-D6F73085E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032350"/>
            <a:ext cx="958554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present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 je in het Nederlands ‘aan het …’ zou zeggen.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-e vervalt voor werkwoorden die eindigen op –e: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leaving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losing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liking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5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Rose geeft elk jaar meer dan 300 pond uit bij de schoenenwinkel.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De barman is de gember aan het bestellen bij de kruidenier.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De bakkerij verkoopt ook gist.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Het is mistig en het is aan het regenen.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Herhaling - Korte vertaaloefening</a:t>
            </a:r>
          </a:p>
        </p:txBody>
      </p:sp>
    </p:spTree>
    <p:extLst>
      <p:ext uri="{BB962C8B-B14F-4D97-AF65-F5344CB8AC3E}">
        <p14:creationId xmlns:p14="http://schemas.microsoft.com/office/powerpoint/2010/main" val="260042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Rose geeft elk jaar meer dan 300 pond uit bij de schoenenwinkel.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Every </a:t>
            </a:r>
            <a:r>
              <a:rPr lang="nl-NL" sz="2200" dirty="0" err="1">
                <a:solidFill>
                  <a:schemeClr val="tx1"/>
                </a:solidFill>
              </a:rPr>
              <a:t>year</a:t>
            </a:r>
            <a:r>
              <a:rPr lang="nl-NL" sz="2200" dirty="0">
                <a:solidFill>
                  <a:schemeClr val="tx1"/>
                </a:solidFill>
              </a:rPr>
              <a:t>, Rose </a:t>
            </a:r>
            <a:r>
              <a:rPr lang="nl-NL" sz="2200" dirty="0" err="1">
                <a:solidFill>
                  <a:schemeClr val="tx1"/>
                </a:solidFill>
              </a:rPr>
              <a:t>spends</a:t>
            </a:r>
            <a:r>
              <a:rPr lang="nl-NL" sz="2200" dirty="0">
                <a:solidFill>
                  <a:schemeClr val="tx1"/>
                </a:solidFill>
              </a:rPr>
              <a:t> more </a:t>
            </a:r>
            <a:r>
              <a:rPr lang="nl-NL" sz="2200" dirty="0" err="1">
                <a:solidFill>
                  <a:schemeClr val="tx1"/>
                </a:solidFill>
              </a:rPr>
              <a:t>than</a:t>
            </a:r>
            <a:r>
              <a:rPr lang="nl-NL" sz="2200" dirty="0">
                <a:solidFill>
                  <a:schemeClr val="tx1"/>
                </a:solidFill>
              </a:rPr>
              <a:t> 300 </a:t>
            </a:r>
            <a:r>
              <a:rPr lang="nl-NL" sz="2200" dirty="0" err="1">
                <a:solidFill>
                  <a:schemeClr val="tx1"/>
                </a:solidFill>
              </a:rPr>
              <a:t>pounds</a:t>
            </a:r>
            <a:r>
              <a:rPr lang="nl-NL" sz="2200" dirty="0">
                <a:solidFill>
                  <a:schemeClr val="tx1"/>
                </a:solidFill>
              </a:rPr>
              <a:t> at </a:t>
            </a:r>
            <a:r>
              <a:rPr lang="nl-NL" sz="2200" dirty="0" err="1">
                <a:solidFill>
                  <a:schemeClr val="tx1"/>
                </a:solidFill>
              </a:rPr>
              <a:t>the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shoe</a:t>
            </a:r>
            <a:r>
              <a:rPr lang="nl-NL" sz="2200" dirty="0">
                <a:solidFill>
                  <a:schemeClr val="tx1"/>
                </a:solidFill>
              </a:rPr>
              <a:t> shop.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De barman is de gember aan het bestellen bij de kruidenier.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The bartender is ordering </a:t>
            </a:r>
            <a:r>
              <a:rPr lang="nl-NL" sz="2200" dirty="0" err="1">
                <a:solidFill>
                  <a:schemeClr val="tx1"/>
                </a:solidFill>
              </a:rPr>
              <a:t>ginger</a:t>
            </a:r>
            <a:r>
              <a:rPr lang="nl-NL" sz="2200" dirty="0">
                <a:solidFill>
                  <a:schemeClr val="tx1"/>
                </a:solidFill>
              </a:rPr>
              <a:t> at </a:t>
            </a:r>
            <a:r>
              <a:rPr lang="nl-NL" sz="2200" dirty="0" err="1">
                <a:solidFill>
                  <a:schemeClr val="tx1"/>
                </a:solidFill>
              </a:rPr>
              <a:t>the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grocery</a:t>
            </a:r>
            <a:r>
              <a:rPr lang="nl-NL" sz="2200" dirty="0">
                <a:solidFill>
                  <a:schemeClr val="tx1"/>
                </a:solidFill>
              </a:rPr>
              <a:t> store.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De bakkerij verkoopt ook gist.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The bakery </a:t>
            </a:r>
            <a:r>
              <a:rPr lang="nl-NL" sz="2200" dirty="0" err="1">
                <a:solidFill>
                  <a:schemeClr val="tx1"/>
                </a:solidFill>
              </a:rPr>
              <a:t>also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sells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yeast</a:t>
            </a:r>
            <a:r>
              <a:rPr lang="nl-NL" sz="2200" dirty="0">
                <a:solidFill>
                  <a:schemeClr val="tx1"/>
                </a:solidFill>
              </a:rPr>
              <a:t>.</a:t>
            </a:r>
            <a:endParaRPr lang="nl-NL" sz="24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Het is mistig en het is aan het regenen.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/>
                </a:solidFill>
              </a:rPr>
              <a:t>It is </a:t>
            </a:r>
            <a:r>
              <a:rPr lang="nl-NL" sz="2200" dirty="0" err="1">
                <a:solidFill>
                  <a:schemeClr val="tx1"/>
                </a:solidFill>
              </a:rPr>
              <a:t>misty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and</a:t>
            </a:r>
            <a:r>
              <a:rPr lang="nl-NL" sz="2200" dirty="0">
                <a:solidFill>
                  <a:schemeClr val="tx1"/>
                </a:solidFill>
              </a:rPr>
              <a:t> </a:t>
            </a:r>
            <a:r>
              <a:rPr lang="nl-NL" sz="2200" dirty="0" err="1">
                <a:solidFill>
                  <a:schemeClr val="tx1"/>
                </a:solidFill>
              </a:rPr>
              <a:t>it</a:t>
            </a:r>
            <a:r>
              <a:rPr lang="nl-NL" sz="2200" dirty="0">
                <a:solidFill>
                  <a:schemeClr val="tx1"/>
                </a:solidFill>
              </a:rPr>
              <a:t> is </a:t>
            </a:r>
            <a:r>
              <a:rPr lang="nl-NL" sz="2200" dirty="0" err="1">
                <a:solidFill>
                  <a:schemeClr val="tx1"/>
                </a:solidFill>
              </a:rPr>
              <a:t>raining</a:t>
            </a:r>
            <a:r>
              <a:rPr lang="nl-NL" sz="220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endParaRPr lang="nl-NL" sz="1800" dirty="0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Herhaling - Korte vertaaloefening</a:t>
            </a:r>
          </a:p>
        </p:txBody>
      </p:sp>
    </p:spTree>
    <p:extLst>
      <p:ext uri="{BB962C8B-B14F-4D97-AF65-F5344CB8AC3E}">
        <p14:creationId xmlns:p14="http://schemas.microsoft.com/office/powerpoint/2010/main" val="423679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628858"/>
              </p:ext>
            </p:extLst>
          </p:nvPr>
        </p:nvGraphicFramePr>
        <p:xfrm>
          <a:off x="709523" y="1118272"/>
          <a:ext cx="11016311" cy="3179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Past Simple</a:t>
                      </a:r>
                      <a:endParaRPr lang="nl-NL" sz="18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Vroeger gebeurd,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 niet meer geldig/zichtbaar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Altijd als er een tijd in het verleden bij staat; bijv. ‘Last week’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Regelmatig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ww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+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Onregelmatig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ww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2e </a:t>
                      </a:r>
                      <a:r>
                        <a:rPr lang="en-GB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rijtje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passed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test.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went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holiday last year.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didn’t pass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my test.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</a:t>
                      </a:r>
                      <a:r>
                        <a:rPr lang="en-GB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didn’t go</a:t>
                      </a: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holiday last year.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pass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your test?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Did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go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 holiday last year?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simple</a:t>
            </a:r>
            <a:r>
              <a:rPr lang="nl-NL" sz="6000" dirty="0"/>
              <a:t> </a:t>
            </a:r>
            <a:r>
              <a:rPr lang="nl-NL" sz="1800" dirty="0"/>
              <a:t>zonder hulpwerkwoorden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2201E02-7D36-CD4A-9F88-41722BA2F3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340126"/>
            <a:ext cx="761029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Onregelmatige werkwoorden – leer A1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ww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lijstje in Wiki,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bijv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do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did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done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eat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ate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eaten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go – went –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gone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D97214B-AF9C-A149-A1CC-45F862BF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045485"/>
              </p:ext>
            </p:extLst>
          </p:nvPr>
        </p:nvGraphicFramePr>
        <p:xfrm>
          <a:off x="709523" y="1118272"/>
          <a:ext cx="11016311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3348">
                  <a:extLst>
                    <a:ext uri="{9D8B030D-6E8A-4147-A177-3AD203B41FA5}">
                      <a16:colId xmlns:a16="http://schemas.microsoft.com/office/drawing/2014/main" val="2132032776"/>
                    </a:ext>
                  </a:extLst>
                </a:gridCol>
                <a:gridCol w="1784658">
                  <a:extLst>
                    <a:ext uri="{9D8B030D-6E8A-4147-A177-3AD203B41FA5}">
                      <a16:colId xmlns:a16="http://schemas.microsoft.com/office/drawing/2014/main" val="490232667"/>
                    </a:ext>
                  </a:extLst>
                </a:gridCol>
                <a:gridCol w="1387639">
                  <a:extLst>
                    <a:ext uri="{9D8B030D-6E8A-4147-A177-3AD203B41FA5}">
                      <a16:colId xmlns:a16="http://schemas.microsoft.com/office/drawing/2014/main" val="37835976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08996738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1775644766"/>
                    </a:ext>
                  </a:extLst>
                </a:gridCol>
                <a:gridCol w="2220222">
                  <a:extLst>
                    <a:ext uri="{9D8B030D-6E8A-4147-A177-3AD203B41FA5}">
                      <a16:colId xmlns:a16="http://schemas.microsoft.com/office/drawing/2014/main" val="2331727690"/>
                    </a:ext>
                  </a:extLst>
                </a:gridCol>
              </a:tblGrid>
              <a:tr h="7854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Naam</a:t>
                      </a:r>
                      <a:endParaRPr lang="nl-NL" sz="1800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</a:rPr>
                        <a:t>Wanneer gebruik je de tijd?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Constructie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(wat gebruik je)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Bevestigend (ja)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bg1"/>
                          </a:solidFill>
                          <a:effectLst/>
                        </a:rPr>
                        <a:t>Ontkennend (nee)</a:t>
                      </a:r>
                      <a:endParaRPr lang="nl-NL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bg1"/>
                          </a:solidFill>
                          <a:effectLst/>
                        </a:rPr>
                        <a:t>Vragend</a:t>
                      </a:r>
                      <a:r>
                        <a:rPr lang="en-GB" sz="1800" dirty="0">
                          <a:solidFill>
                            <a:schemeClr val="bg1"/>
                          </a:solidFill>
                          <a:effectLst/>
                        </a:rPr>
                        <a:t> (?)</a:t>
                      </a:r>
                      <a:endParaRPr lang="nl-NL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58262"/>
                  </a:ext>
                </a:extLst>
              </a:tr>
              <a:tr h="23563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Past Continuous</a:t>
                      </a:r>
                      <a:endParaRPr lang="nl-NL" sz="18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D3481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Als het aan de gang was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Was/were +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-ing</a:t>
                      </a:r>
                      <a:endParaRPr lang="nl-NL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Last Friday I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 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car for hours.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the school burnt down, my friends and I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 watching.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Last Friday I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wasn’t 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car for hours.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the school burnt down, my friends and I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weren’t watching.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you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washing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the car for hours last Friday?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Were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you and your friends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watching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when the school burnt down?</a:t>
                      </a:r>
                      <a:endParaRPr lang="nl-NL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09901549"/>
                  </a:ext>
                </a:extLst>
              </a:tr>
            </a:tbl>
          </a:graphicData>
        </a:graphic>
      </p:graphicFrame>
      <p:sp>
        <p:nvSpPr>
          <p:cNvPr id="9" name="Titel 1">
            <a:extLst>
              <a:ext uri="{FF2B5EF4-FFF2-40B4-BE49-F238E27FC236}">
                <a16:creationId xmlns:a16="http://schemas.microsoft.com/office/drawing/2014/main" id="{090A491D-3E39-ED49-9887-F6B1D80F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522" y="343169"/>
            <a:ext cx="10510703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Past </a:t>
            </a:r>
            <a:r>
              <a:rPr lang="nl-NL" sz="6000" dirty="0" err="1"/>
              <a:t>continuous</a:t>
            </a:r>
            <a:endParaRPr lang="nl-NL" sz="18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34D1B6D-A94A-0C4B-A6D7-D6F73085E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342" y="5340126"/>
            <a:ext cx="958554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000" b="0" kern="1200" cap="all" baseline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Gebruik de past </a:t>
            </a:r>
            <a:r>
              <a:rPr lang="nl-NL" altLang="nl-NL" sz="20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</a:t>
            </a:r>
            <a:r>
              <a:rPr lang="nl-NL" altLang="nl-NL" sz="2000" b="1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als je in het Nederlands ‘was/waren aan het …’ zou zeggen.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endParaRPr lang="nl-NL" altLang="nl-NL" sz="2000" b="1" cap="none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 &amp; he/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she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– was</a:t>
            </a:r>
          </a:p>
          <a:p>
            <a:pPr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we,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nl-NL" altLang="nl-NL" sz="2000" cap="none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nl-NL" altLang="nl-NL" sz="2000" cap="none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were</a:t>
            </a:r>
            <a:endParaRPr lang="nl-NL" altLang="nl-NL" sz="2000" cap="none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7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83736215-C2DE-004B-8E2B-EFDCC6649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7665" y="1247887"/>
            <a:ext cx="9052560" cy="3216536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Heb jij geluisterd naar de betekenis van ‘navigatie’?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Hij was aan het werken toen een collega hem de weg vroeg.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Ik was aan het zoeken naar een benzinestation.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nl-NL" sz="2400" dirty="0"/>
              <a:t>Hij volgde de instructies/te volgen route niet.</a:t>
            </a:r>
          </a:p>
          <a:p>
            <a:pPr>
              <a:lnSpc>
                <a:spcPct val="100000"/>
              </a:lnSpc>
            </a:pPr>
            <a:endParaRPr lang="nl-NL" sz="24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nl-NL" sz="2400" dirty="0"/>
          </a:p>
          <a:p>
            <a:pPr>
              <a:lnSpc>
                <a:spcPct val="100000"/>
              </a:lnSpc>
            </a:pPr>
            <a:endParaRPr lang="nl-NL" sz="1800" dirty="0"/>
          </a:p>
          <a:p>
            <a:pPr>
              <a:lnSpc>
                <a:spcPct val="100000"/>
              </a:lnSpc>
            </a:pPr>
            <a:r>
              <a:rPr lang="nl-NL" sz="1800" dirty="0"/>
              <a:t> 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5" y="343169"/>
            <a:ext cx="9574062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Herhaling - Korte vertaaloefening</a:t>
            </a:r>
          </a:p>
        </p:txBody>
      </p:sp>
    </p:spTree>
    <p:extLst>
      <p:ext uri="{BB962C8B-B14F-4D97-AF65-F5344CB8AC3E}">
        <p14:creationId xmlns:p14="http://schemas.microsoft.com/office/powerpoint/2010/main" val="3627698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16689</TotalTime>
  <Words>1134</Words>
  <Application>Microsoft Macintosh PowerPoint</Application>
  <PresentationFormat>Breedbeeld</PresentationFormat>
  <Paragraphs>205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20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Week 6 - Tuesday</vt:lpstr>
      <vt:lpstr>Grammar present tense</vt:lpstr>
      <vt:lpstr>Present simple zonder hulpwerkwoorden</vt:lpstr>
      <vt:lpstr>Present continuous</vt:lpstr>
      <vt:lpstr>Herhaling - Korte vertaaloefening</vt:lpstr>
      <vt:lpstr>Herhaling - Korte vertaaloefening</vt:lpstr>
      <vt:lpstr>Past simple zonder hulpwerkwoorden</vt:lpstr>
      <vt:lpstr>Past continuous</vt:lpstr>
      <vt:lpstr>Herhaling - Korte vertaaloefening</vt:lpstr>
      <vt:lpstr>Herhaling - Korte vertaaloefening</vt:lpstr>
      <vt:lpstr>VertaalOefening – all tenses mixed</vt:lpstr>
      <vt:lpstr>PowerPoint-presentatie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70</cp:revision>
  <dcterms:created xsi:type="dcterms:W3CDTF">2020-09-03T05:43:53Z</dcterms:created>
  <dcterms:modified xsi:type="dcterms:W3CDTF">2020-09-29T12:44:45Z</dcterms:modified>
</cp:coreProperties>
</file>