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80" r:id="rId3"/>
    <p:sldId id="305" r:id="rId4"/>
    <p:sldId id="312" r:id="rId5"/>
    <p:sldId id="285" r:id="rId6"/>
    <p:sldId id="315" r:id="rId7"/>
    <p:sldId id="310" r:id="rId8"/>
    <p:sldId id="303" r:id="rId9"/>
    <p:sldId id="311" r:id="rId10"/>
    <p:sldId id="306" r:id="rId11"/>
    <p:sldId id="307" r:id="rId12"/>
    <p:sldId id="313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86"/>
    <p:restoredTop sz="95768"/>
  </p:normalViewPr>
  <p:slideViewPr>
    <p:cSldViewPr snapToGrid="0" snapToObjects="1">
      <p:cViewPr varScale="1">
        <p:scale>
          <a:sx n="110" d="100"/>
          <a:sy n="110" d="100"/>
        </p:scale>
        <p:origin x="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22-09-2020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22-09-2020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22-09-2020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22-09-2020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22-09-2020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22-09-2020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Week 5 - </a:t>
            </a:r>
            <a:r>
              <a:rPr lang="nl-NL" dirty="0" err="1"/>
              <a:t>Tuesday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A26EFF-54E4-2849-8A07-B1913F7B3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331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D97214B-AF9C-A149-A1CC-45F862BF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045485"/>
              </p:ext>
            </p:extLst>
          </p:nvPr>
        </p:nvGraphicFramePr>
        <p:xfrm>
          <a:off x="709523" y="1118272"/>
          <a:ext cx="11016311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3348">
                  <a:extLst>
                    <a:ext uri="{9D8B030D-6E8A-4147-A177-3AD203B41FA5}">
                      <a16:colId xmlns:a16="http://schemas.microsoft.com/office/drawing/2014/main" val="2132032776"/>
                    </a:ext>
                  </a:extLst>
                </a:gridCol>
                <a:gridCol w="1784658">
                  <a:extLst>
                    <a:ext uri="{9D8B030D-6E8A-4147-A177-3AD203B41FA5}">
                      <a16:colId xmlns:a16="http://schemas.microsoft.com/office/drawing/2014/main" val="490232667"/>
                    </a:ext>
                  </a:extLst>
                </a:gridCol>
                <a:gridCol w="1387639">
                  <a:extLst>
                    <a:ext uri="{9D8B030D-6E8A-4147-A177-3AD203B41FA5}">
                      <a16:colId xmlns:a16="http://schemas.microsoft.com/office/drawing/2014/main" val="37835976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0899673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1775644766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331727690"/>
                    </a:ext>
                  </a:extLst>
                </a:gridCol>
              </a:tblGrid>
              <a:tr h="78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Naam</a:t>
                      </a:r>
                      <a:endParaRPr lang="nl-NL" sz="180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bg1"/>
                          </a:solidFill>
                          <a:effectLst/>
                        </a:rPr>
                        <a:t>Wanneer gebruik je de tijd?</a:t>
                      </a:r>
                      <a:endParaRPr lang="nl-NL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Constructie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(wat gebruik je)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Bevestigend (ja)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Ontkennend (nee)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Vragend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 (?)</a:t>
                      </a:r>
                      <a:endParaRPr lang="nl-NL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58262"/>
                  </a:ext>
                </a:extLst>
              </a:tr>
              <a:tr h="2356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Past Continuous</a:t>
                      </a:r>
                      <a:endParaRPr lang="nl-NL" sz="180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Als het aan de gang was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Was/were +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-ing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Last Friday 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 washing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car for hours.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When the school burnt down, my friends and 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were watching.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Last Friday 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wasn’t washing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car for hours.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When the school burnt down, my friends and 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weren’t watching.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Were 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you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washing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car for hours last Friday?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Were 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you and your friends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watching 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when the school burnt down?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09901549"/>
                  </a:ext>
                </a:extLst>
              </a:tr>
            </a:tbl>
          </a:graphicData>
        </a:graphic>
      </p:graphicFrame>
      <p:sp>
        <p:nvSpPr>
          <p:cNvPr id="9" name="Titel 1">
            <a:extLst>
              <a:ext uri="{FF2B5EF4-FFF2-40B4-BE49-F238E27FC236}">
                <a16:creationId xmlns:a16="http://schemas.microsoft.com/office/drawing/2014/main" id="{090A491D-3E39-ED49-9887-F6B1D80F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522" y="343169"/>
            <a:ext cx="10510703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Past </a:t>
            </a:r>
            <a:r>
              <a:rPr lang="nl-NL" sz="6000" dirty="0" err="1"/>
              <a:t>continuous</a:t>
            </a:r>
            <a:endParaRPr lang="nl-NL" sz="18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34D1B6D-A94A-0C4B-A6D7-D6F73085E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342" y="5340126"/>
            <a:ext cx="958554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Gebruik de past </a:t>
            </a:r>
            <a:r>
              <a:rPr lang="nl-NL" altLang="nl-NL" sz="20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continuous</a:t>
            </a: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als je in het Nederlands ‘was/waren aan het …’ zou zeggen.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endParaRPr lang="nl-NL" altLang="nl-NL" sz="2000" b="1" cap="none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 &amp; he/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she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– was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we,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were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372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6"/>
            <a:ext cx="9052560" cy="3453205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Harry was aan het afwassen.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Zij waren aan het eten.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De bel ging een uur geleden.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Zij waren aan het voetballen, toen moeder zei ‘pas op’.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052560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VertaalOefening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1797288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6"/>
            <a:ext cx="9052560" cy="3972296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Harry was aan het afwassen.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tx1"/>
                </a:solidFill>
              </a:rPr>
              <a:t>Harry was </a:t>
            </a:r>
            <a:r>
              <a:rPr lang="nl-NL" sz="2400" dirty="0" err="1">
                <a:solidFill>
                  <a:schemeClr val="tx1"/>
                </a:solidFill>
              </a:rPr>
              <a:t>doing</a:t>
            </a:r>
            <a:r>
              <a:rPr lang="nl-NL" sz="2400" dirty="0">
                <a:solidFill>
                  <a:schemeClr val="tx1"/>
                </a:solidFill>
              </a:rPr>
              <a:t> </a:t>
            </a:r>
            <a:r>
              <a:rPr lang="nl-NL" sz="2400" dirty="0" err="1">
                <a:solidFill>
                  <a:schemeClr val="tx1"/>
                </a:solidFill>
              </a:rPr>
              <a:t>the</a:t>
            </a:r>
            <a:r>
              <a:rPr lang="nl-NL" sz="2400" dirty="0">
                <a:solidFill>
                  <a:schemeClr val="tx1"/>
                </a:solidFill>
              </a:rPr>
              <a:t> </a:t>
            </a:r>
            <a:r>
              <a:rPr lang="nl-NL" sz="2400" dirty="0" err="1">
                <a:solidFill>
                  <a:schemeClr val="tx1"/>
                </a:solidFill>
              </a:rPr>
              <a:t>dishes</a:t>
            </a:r>
            <a:r>
              <a:rPr lang="nl-NL" sz="24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Zij waren aan het eten.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 err="1">
                <a:solidFill>
                  <a:schemeClr val="tx1"/>
                </a:solidFill>
              </a:rPr>
              <a:t>They</a:t>
            </a:r>
            <a:r>
              <a:rPr lang="nl-NL" sz="2400" dirty="0">
                <a:solidFill>
                  <a:schemeClr val="tx1"/>
                </a:solidFill>
              </a:rPr>
              <a:t> </a:t>
            </a:r>
            <a:r>
              <a:rPr lang="nl-NL" sz="2400" dirty="0" err="1">
                <a:solidFill>
                  <a:schemeClr val="tx1"/>
                </a:solidFill>
              </a:rPr>
              <a:t>were</a:t>
            </a:r>
            <a:r>
              <a:rPr lang="nl-NL" sz="2400" dirty="0">
                <a:solidFill>
                  <a:schemeClr val="tx1"/>
                </a:solidFill>
              </a:rPr>
              <a:t> </a:t>
            </a:r>
            <a:r>
              <a:rPr lang="nl-NL" sz="2400" dirty="0" err="1">
                <a:solidFill>
                  <a:schemeClr val="tx1"/>
                </a:solidFill>
              </a:rPr>
              <a:t>eating</a:t>
            </a:r>
            <a:r>
              <a:rPr lang="nl-NL" sz="24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De bel ging een uur geleden. 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tx1"/>
                </a:solidFill>
              </a:rPr>
              <a:t>The </a:t>
            </a:r>
            <a:r>
              <a:rPr lang="nl-NL" sz="2400" dirty="0" err="1">
                <a:solidFill>
                  <a:schemeClr val="tx1"/>
                </a:solidFill>
              </a:rPr>
              <a:t>bell</a:t>
            </a:r>
            <a:r>
              <a:rPr lang="nl-NL" sz="2400" dirty="0">
                <a:solidFill>
                  <a:schemeClr val="tx1"/>
                </a:solidFill>
              </a:rPr>
              <a:t> rang </a:t>
            </a:r>
            <a:r>
              <a:rPr lang="nl-NL" sz="2400" dirty="0" err="1">
                <a:solidFill>
                  <a:schemeClr val="tx1"/>
                </a:solidFill>
              </a:rPr>
              <a:t>an</a:t>
            </a:r>
            <a:r>
              <a:rPr lang="nl-NL" sz="2400" dirty="0">
                <a:solidFill>
                  <a:schemeClr val="tx1"/>
                </a:solidFill>
              </a:rPr>
              <a:t> </a:t>
            </a:r>
            <a:r>
              <a:rPr lang="nl-NL" sz="2400" dirty="0" err="1">
                <a:solidFill>
                  <a:schemeClr val="tx1"/>
                </a:solidFill>
              </a:rPr>
              <a:t>hour</a:t>
            </a:r>
            <a:r>
              <a:rPr lang="nl-NL" sz="2400" dirty="0">
                <a:solidFill>
                  <a:schemeClr val="tx1"/>
                </a:solidFill>
              </a:rPr>
              <a:t> </a:t>
            </a:r>
            <a:r>
              <a:rPr lang="nl-NL" sz="2400" dirty="0" err="1">
                <a:solidFill>
                  <a:schemeClr val="tx1"/>
                </a:solidFill>
              </a:rPr>
              <a:t>ago</a:t>
            </a:r>
            <a:r>
              <a:rPr lang="nl-NL" sz="24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Zij waren aan het voetballen, toen moeder zei ‘pas op’.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 err="1">
                <a:solidFill>
                  <a:schemeClr val="tx1"/>
                </a:solidFill>
              </a:rPr>
              <a:t>They</a:t>
            </a:r>
            <a:r>
              <a:rPr lang="nl-NL" sz="2400" dirty="0">
                <a:solidFill>
                  <a:schemeClr val="tx1"/>
                </a:solidFill>
              </a:rPr>
              <a:t> </a:t>
            </a:r>
            <a:r>
              <a:rPr lang="nl-NL" sz="2400" dirty="0" err="1">
                <a:solidFill>
                  <a:schemeClr val="tx1"/>
                </a:solidFill>
              </a:rPr>
              <a:t>were</a:t>
            </a:r>
            <a:r>
              <a:rPr lang="nl-NL" sz="2400" dirty="0">
                <a:solidFill>
                  <a:schemeClr val="tx1"/>
                </a:solidFill>
              </a:rPr>
              <a:t> </a:t>
            </a:r>
            <a:r>
              <a:rPr lang="nl-NL" sz="2400" dirty="0" err="1">
                <a:solidFill>
                  <a:schemeClr val="tx1"/>
                </a:solidFill>
              </a:rPr>
              <a:t>playing</a:t>
            </a:r>
            <a:r>
              <a:rPr lang="nl-NL" sz="2400" dirty="0">
                <a:solidFill>
                  <a:schemeClr val="tx1"/>
                </a:solidFill>
              </a:rPr>
              <a:t> </a:t>
            </a:r>
            <a:r>
              <a:rPr lang="nl-NL" sz="2400" dirty="0" err="1">
                <a:solidFill>
                  <a:schemeClr val="tx1"/>
                </a:solidFill>
              </a:rPr>
              <a:t>footbal</a:t>
            </a:r>
            <a:r>
              <a:rPr lang="nl-NL" sz="2400" dirty="0">
                <a:solidFill>
                  <a:schemeClr val="tx1"/>
                </a:solidFill>
              </a:rPr>
              <a:t>, </a:t>
            </a:r>
            <a:r>
              <a:rPr lang="nl-NL" sz="2400" dirty="0" err="1">
                <a:solidFill>
                  <a:schemeClr val="tx1"/>
                </a:solidFill>
              </a:rPr>
              <a:t>when</a:t>
            </a:r>
            <a:r>
              <a:rPr lang="nl-NL" sz="2400" dirty="0">
                <a:solidFill>
                  <a:schemeClr val="tx1"/>
                </a:solidFill>
              </a:rPr>
              <a:t> </a:t>
            </a:r>
            <a:r>
              <a:rPr lang="nl-NL" sz="2400" dirty="0" err="1">
                <a:solidFill>
                  <a:schemeClr val="tx1"/>
                </a:solidFill>
              </a:rPr>
              <a:t>mother</a:t>
            </a:r>
            <a:r>
              <a:rPr lang="nl-NL" sz="2400" dirty="0">
                <a:solidFill>
                  <a:schemeClr val="tx1"/>
                </a:solidFill>
              </a:rPr>
              <a:t> </a:t>
            </a:r>
            <a:r>
              <a:rPr lang="nl-NL" sz="2400" dirty="0" err="1">
                <a:solidFill>
                  <a:schemeClr val="tx1"/>
                </a:solidFill>
              </a:rPr>
              <a:t>said</a:t>
            </a:r>
            <a:r>
              <a:rPr lang="nl-NL" sz="2400" dirty="0">
                <a:solidFill>
                  <a:schemeClr val="tx1"/>
                </a:solidFill>
              </a:rPr>
              <a:t> ‘ </a:t>
            </a:r>
            <a:r>
              <a:rPr lang="nl-NL" sz="2400" dirty="0" err="1">
                <a:solidFill>
                  <a:schemeClr val="tx1"/>
                </a:solidFill>
              </a:rPr>
              <a:t>watch</a:t>
            </a:r>
            <a:r>
              <a:rPr lang="nl-NL" sz="2400" dirty="0">
                <a:solidFill>
                  <a:schemeClr val="tx1"/>
                </a:solidFill>
              </a:rPr>
              <a:t> out’.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052560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VertaalOefening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183702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Grammar</a:t>
            </a:r>
            <a:br>
              <a:rPr lang="nl-NL" dirty="0"/>
            </a:br>
            <a:r>
              <a:rPr lang="nl-NL" dirty="0"/>
              <a:t>present </a:t>
            </a:r>
            <a:r>
              <a:rPr lang="nl-NL" dirty="0" err="1"/>
              <a:t>tense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7400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D97214B-AF9C-A149-A1CC-45F862BF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682772"/>
              </p:ext>
            </p:extLst>
          </p:nvPr>
        </p:nvGraphicFramePr>
        <p:xfrm>
          <a:off x="709523" y="1118272"/>
          <a:ext cx="11016311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3348">
                  <a:extLst>
                    <a:ext uri="{9D8B030D-6E8A-4147-A177-3AD203B41FA5}">
                      <a16:colId xmlns:a16="http://schemas.microsoft.com/office/drawing/2014/main" val="2132032776"/>
                    </a:ext>
                  </a:extLst>
                </a:gridCol>
                <a:gridCol w="1784658">
                  <a:extLst>
                    <a:ext uri="{9D8B030D-6E8A-4147-A177-3AD203B41FA5}">
                      <a16:colId xmlns:a16="http://schemas.microsoft.com/office/drawing/2014/main" val="490232667"/>
                    </a:ext>
                  </a:extLst>
                </a:gridCol>
                <a:gridCol w="1387639">
                  <a:extLst>
                    <a:ext uri="{9D8B030D-6E8A-4147-A177-3AD203B41FA5}">
                      <a16:colId xmlns:a16="http://schemas.microsoft.com/office/drawing/2014/main" val="37835976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0899673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1775644766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331727690"/>
                    </a:ext>
                  </a:extLst>
                </a:gridCol>
              </a:tblGrid>
              <a:tr h="78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Naam</a:t>
                      </a:r>
                      <a:endParaRPr lang="nl-NL" sz="180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bg1"/>
                          </a:solidFill>
                          <a:effectLst/>
                        </a:rPr>
                        <a:t>Wanneer gebruik je de tijd?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Constructie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(wat gebruik je)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Bevestigend (ja)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Ontkennend (nee)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Vragend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 (?)</a:t>
                      </a:r>
                      <a:endParaRPr lang="nl-NL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58262"/>
                  </a:ext>
                </a:extLst>
              </a:tr>
              <a:tr h="2356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Present Simple </a:t>
                      </a:r>
                      <a:r>
                        <a:rPr lang="en-GB" sz="14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400" b="1" i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zonder</a:t>
                      </a:r>
                      <a:r>
                        <a:rPr lang="en-GB" sz="14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400" b="1" i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hww</a:t>
                      </a:r>
                      <a:r>
                        <a:rPr lang="en-GB" sz="14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nl-NL" sz="14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Tegenwoordige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tijd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Gewoonte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Feit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He, she, it +s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+es: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Einde -s klank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Einde -o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</a:t>
                      </a:r>
                      <a:r>
                        <a:rPr lang="nl-NL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ies</a:t>
                      </a: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Einde medeklinker +y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washes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his clothes every Friday.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go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to school every 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 always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carries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milk to the kitchen on Saturdays.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doesn’t wash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his clothes every Friday.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don’t go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to school every 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doesn’t 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always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carry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milk to the kitchen on Saturdays.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Does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he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wash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his clothes every Friday?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you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to school every day?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Does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he always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carry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milk to the kitchen on Saturdays?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09901549"/>
                  </a:ext>
                </a:extLst>
              </a:tr>
            </a:tbl>
          </a:graphicData>
        </a:graphic>
      </p:graphicFrame>
      <p:sp>
        <p:nvSpPr>
          <p:cNvPr id="9" name="Titel 1">
            <a:extLst>
              <a:ext uri="{FF2B5EF4-FFF2-40B4-BE49-F238E27FC236}">
                <a16:creationId xmlns:a16="http://schemas.microsoft.com/office/drawing/2014/main" id="{090A491D-3E39-ED49-9887-F6B1D80F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522" y="343169"/>
            <a:ext cx="10510703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Present </a:t>
            </a:r>
            <a:r>
              <a:rPr lang="nl-NL" sz="6000" dirty="0" err="1"/>
              <a:t>simple</a:t>
            </a:r>
            <a:r>
              <a:rPr lang="nl-NL" sz="6000" dirty="0"/>
              <a:t> </a:t>
            </a:r>
            <a:r>
              <a:rPr lang="nl-NL" sz="1800" dirty="0"/>
              <a:t>zonder hulpwerkwoorden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2201E02-7D36-CD4A-9F88-41722BA2F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342" y="5186237"/>
            <a:ext cx="8396209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Voorbeelden van werkwoorden die eindigen op -s klank/-o/-medeklinker + y:</a:t>
            </a:r>
            <a:endParaRPr lang="nl-NL" altLang="nl-NL" sz="2000" b="1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s klank: 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wash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kiss	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o:	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go 	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do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Medeklinker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hurry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carry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worry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+y</a:t>
            </a:r>
          </a:p>
        </p:txBody>
      </p:sp>
    </p:spTree>
    <p:extLst>
      <p:ext uri="{BB962C8B-B14F-4D97-AF65-F5344CB8AC3E}">
        <p14:creationId xmlns:p14="http://schemas.microsoft.com/office/powerpoint/2010/main" val="3436950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D97214B-AF9C-A149-A1CC-45F862BF707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09523" y="1118272"/>
          <a:ext cx="11016311" cy="3179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3348">
                  <a:extLst>
                    <a:ext uri="{9D8B030D-6E8A-4147-A177-3AD203B41FA5}">
                      <a16:colId xmlns:a16="http://schemas.microsoft.com/office/drawing/2014/main" val="2132032776"/>
                    </a:ext>
                  </a:extLst>
                </a:gridCol>
                <a:gridCol w="1784658">
                  <a:extLst>
                    <a:ext uri="{9D8B030D-6E8A-4147-A177-3AD203B41FA5}">
                      <a16:colId xmlns:a16="http://schemas.microsoft.com/office/drawing/2014/main" val="490232667"/>
                    </a:ext>
                  </a:extLst>
                </a:gridCol>
                <a:gridCol w="1387639">
                  <a:extLst>
                    <a:ext uri="{9D8B030D-6E8A-4147-A177-3AD203B41FA5}">
                      <a16:colId xmlns:a16="http://schemas.microsoft.com/office/drawing/2014/main" val="37835976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0899673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1775644766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331727690"/>
                    </a:ext>
                  </a:extLst>
                </a:gridCol>
              </a:tblGrid>
              <a:tr h="78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Naam</a:t>
                      </a:r>
                      <a:endParaRPr lang="nl-NL" sz="180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bg1"/>
                          </a:solidFill>
                          <a:effectLst/>
                        </a:rPr>
                        <a:t>Wanneer gebruik je de tijd?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Constructie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(wat gebruik je)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Bevestigend (ja)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Ontkennend (nee)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Vragend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 (?)</a:t>
                      </a:r>
                      <a:endParaRPr lang="nl-NL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58262"/>
                  </a:ext>
                </a:extLst>
              </a:tr>
              <a:tr h="2356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Present </a:t>
                      </a:r>
                      <a:r>
                        <a:rPr lang="en-GB" sz="17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Continuous</a:t>
                      </a:r>
                      <a:endParaRPr lang="nl-NL" sz="17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Als het nu aan de gang is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Als het in de nabije toekomst gaat gebeuren.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Am/is/are + ing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am washing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my clothes now.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Jill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is leaving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 Wednesday.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I’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 not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washing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my clothes now.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Jill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isn’t leaving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 Wednesday.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Are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you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washing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your clothes now?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Jill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leaving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 Wednesday?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09901549"/>
                  </a:ext>
                </a:extLst>
              </a:tr>
            </a:tbl>
          </a:graphicData>
        </a:graphic>
      </p:graphicFrame>
      <p:sp>
        <p:nvSpPr>
          <p:cNvPr id="9" name="Titel 1">
            <a:extLst>
              <a:ext uri="{FF2B5EF4-FFF2-40B4-BE49-F238E27FC236}">
                <a16:creationId xmlns:a16="http://schemas.microsoft.com/office/drawing/2014/main" id="{090A491D-3E39-ED49-9887-F6B1D80F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522" y="343169"/>
            <a:ext cx="10510703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Present </a:t>
            </a:r>
            <a:r>
              <a:rPr lang="nl-NL" sz="6000" dirty="0" err="1"/>
              <a:t>continuous</a:t>
            </a:r>
            <a:endParaRPr lang="nl-NL" sz="18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34D1B6D-A94A-0C4B-A6D7-D6F73085E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342" y="5032350"/>
            <a:ext cx="958554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Gebruik de present </a:t>
            </a:r>
            <a:r>
              <a:rPr lang="nl-NL" altLang="nl-NL" sz="20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continuous</a:t>
            </a: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als je in het Nederlands ‘aan het …’ zou zeggen.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endParaRPr lang="nl-NL" altLang="nl-NL" sz="2000" b="1" cap="none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-e vervalt voor werkwoorden die eindigen op –e:</a:t>
            </a:r>
            <a:endParaRPr lang="nl-NL" altLang="nl-NL" sz="2000" b="1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leaving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losing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liking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056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Amy wast elke ochtend haar haar.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Lucy wast niet elke ochtend haar haar.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Ralph is niet aan het opletten.</a:t>
            </a:r>
          </a:p>
          <a:p>
            <a:pPr>
              <a:lnSpc>
                <a:spcPct val="100000"/>
              </a:lnSpc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Herhaling - Korte vertaaloefening</a:t>
            </a:r>
          </a:p>
        </p:txBody>
      </p:sp>
    </p:spTree>
    <p:extLst>
      <p:ext uri="{BB962C8B-B14F-4D97-AF65-F5344CB8AC3E}">
        <p14:creationId xmlns:p14="http://schemas.microsoft.com/office/powerpoint/2010/main" val="2600429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Amy wast elke ochtend haar haar.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tx1"/>
                </a:solidFill>
              </a:rPr>
              <a:t>(Every </a:t>
            </a:r>
            <a:r>
              <a:rPr lang="nl-NL" sz="2200" dirty="0" err="1">
                <a:solidFill>
                  <a:schemeClr val="tx1"/>
                </a:solidFill>
              </a:rPr>
              <a:t>morning</a:t>
            </a:r>
            <a:r>
              <a:rPr lang="nl-NL" sz="2200" dirty="0">
                <a:solidFill>
                  <a:schemeClr val="tx1"/>
                </a:solidFill>
              </a:rPr>
              <a:t>,) Amy </a:t>
            </a:r>
            <a:r>
              <a:rPr lang="nl-NL" sz="2200" dirty="0" err="1">
                <a:solidFill>
                  <a:schemeClr val="tx1"/>
                </a:solidFill>
              </a:rPr>
              <a:t>washes</a:t>
            </a:r>
            <a:r>
              <a:rPr lang="nl-NL" sz="2200" dirty="0">
                <a:solidFill>
                  <a:schemeClr val="tx1"/>
                </a:solidFill>
              </a:rPr>
              <a:t> her hair (</a:t>
            </a:r>
            <a:r>
              <a:rPr lang="nl-NL" sz="2200" dirty="0" err="1">
                <a:solidFill>
                  <a:schemeClr val="tx1"/>
                </a:solidFill>
              </a:rPr>
              <a:t>every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morning</a:t>
            </a:r>
            <a:r>
              <a:rPr lang="nl-NL" sz="2200" dirty="0">
                <a:solidFill>
                  <a:schemeClr val="tx1"/>
                </a:solidFill>
              </a:rPr>
              <a:t>).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Lucy wast niet elke ochtend haar haar.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tx1"/>
                </a:solidFill>
              </a:rPr>
              <a:t>Lucy </a:t>
            </a:r>
            <a:r>
              <a:rPr lang="nl-NL" sz="2200" dirty="0" err="1">
                <a:solidFill>
                  <a:schemeClr val="tx1"/>
                </a:solidFill>
              </a:rPr>
              <a:t>doesn’t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wash</a:t>
            </a:r>
            <a:r>
              <a:rPr lang="nl-NL" sz="2200" dirty="0">
                <a:solidFill>
                  <a:schemeClr val="tx1"/>
                </a:solidFill>
              </a:rPr>
              <a:t> her hair </a:t>
            </a:r>
            <a:r>
              <a:rPr lang="nl-NL" sz="2200" dirty="0" err="1">
                <a:solidFill>
                  <a:schemeClr val="tx1"/>
                </a:solidFill>
              </a:rPr>
              <a:t>every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morning</a:t>
            </a:r>
            <a:r>
              <a:rPr lang="nl-NL" sz="22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Ralph is niet aan het opletten.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tx1"/>
                </a:solidFill>
              </a:rPr>
              <a:t>Ralph </a:t>
            </a:r>
            <a:r>
              <a:rPr lang="nl-NL" sz="2200" dirty="0" err="1">
                <a:solidFill>
                  <a:schemeClr val="tx1"/>
                </a:solidFill>
              </a:rPr>
              <a:t>isn’t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paying</a:t>
            </a:r>
            <a:r>
              <a:rPr lang="nl-NL" sz="2200" dirty="0">
                <a:solidFill>
                  <a:schemeClr val="tx1"/>
                </a:solidFill>
              </a:rPr>
              <a:t> attention.</a:t>
            </a:r>
          </a:p>
          <a:p>
            <a:pPr>
              <a:lnSpc>
                <a:spcPct val="100000"/>
              </a:lnSpc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Herhaling - Korte vertaaloefening</a:t>
            </a:r>
          </a:p>
        </p:txBody>
      </p:sp>
    </p:spTree>
    <p:extLst>
      <p:ext uri="{BB962C8B-B14F-4D97-AF65-F5344CB8AC3E}">
        <p14:creationId xmlns:p14="http://schemas.microsoft.com/office/powerpoint/2010/main" val="2378801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D97214B-AF9C-A149-A1CC-45F862BF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943927"/>
              </p:ext>
            </p:extLst>
          </p:nvPr>
        </p:nvGraphicFramePr>
        <p:xfrm>
          <a:off x="709523" y="1118272"/>
          <a:ext cx="11016311" cy="3179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3348">
                  <a:extLst>
                    <a:ext uri="{9D8B030D-6E8A-4147-A177-3AD203B41FA5}">
                      <a16:colId xmlns:a16="http://schemas.microsoft.com/office/drawing/2014/main" val="2132032776"/>
                    </a:ext>
                  </a:extLst>
                </a:gridCol>
                <a:gridCol w="1784658">
                  <a:extLst>
                    <a:ext uri="{9D8B030D-6E8A-4147-A177-3AD203B41FA5}">
                      <a16:colId xmlns:a16="http://schemas.microsoft.com/office/drawing/2014/main" val="490232667"/>
                    </a:ext>
                  </a:extLst>
                </a:gridCol>
                <a:gridCol w="1387639">
                  <a:extLst>
                    <a:ext uri="{9D8B030D-6E8A-4147-A177-3AD203B41FA5}">
                      <a16:colId xmlns:a16="http://schemas.microsoft.com/office/drawing/2014/main" val="37835976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0899673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1775644766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331727690"/>
                    </a:ext>
                  </a:extLst>
                </a:gridCol>
              </a:tblGrid>
              <a:tr h="78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Naam</a:t>
                      </a:r>
                      <a:endParaRPr lang="nl-NL" sz="180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bg1"/>
                          </a:solidFill>
                          <a:effectLst/>
                        </a:rPr>
                        <a:t>Wanneer gebruik je de tijd?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Constructie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(wat gebruik je)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Bevestigend (ja)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Ontkennend (nee)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Vragend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 (?)</a:t>
                      </a:r>
                      <a:endParaRPr lang="nl-NL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58262"/>
                  </a:ext>
                </a:extLst>
              </a:tr>
              <a:tr h="2356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Past Simple</a:t>
                      </a:r>
                      <a:endParaRPr lang="nl-NL" sz="18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Vroeger gebeurd,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 niet meer geldig/zichtbaar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Altijd als er een tijd in het verleden bij staat; bijv. ‘Last week’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2e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rijtje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passed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my test.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went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 holiday last year.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didn’t pass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my test.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didn’t go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 holiday last year.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Did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you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pass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your test?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Did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you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 holiday last year?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09901549"/>
                  </a:ext>
                </a:extLst>
              </a:tr>
            </a:tbl>
          </a:graphicData>
        </a:graphic>
      </p:graphicFrame>
      <p:sp>
        <p:nvSpPr>
          <p:cNvPr id="9" name="Titel 1">
            <a:extLst>
              <a:ext uri="{FF2B5EF4-FFF2-40B4-BE49-F238E27FC236}">
                <a16:creationId xmlns:a16="http://schemas.microsoft.com/office/drawing/2014/main" id="{090A491D-3E39-ED49-9887-F6B1D80F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522" y="343169"/>
            <a:ext cx="10510703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Past </a:t>
            </a:r>
            <a:r>
              <a:rPr lang="nl-NL" sz="6000" dirty="0" err="1"/>
              <a:t>simple</a:t>
            </a:r>
            <a:r>
              <a:rPr lang="nl-NL" sz="6000" dirty="0"/>
              <a:t> </a:t>
            </a:r>
            <a:r>
              <a:rPr lang="nl-NL" sz="1800" dirty="0"/>
              <a:t>zonder hulpwerkwoorden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2201E02-7D36-CD4A-9F88-41722BA2F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342" y="5340126"/>
            <a:ext cx="761029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Onregelmatige werkwoorden – leer A1 </a:t>
            </a:r>
            <a:r>
              <a:rPr lang="nl-NL" altLang="nl-NL" sz="20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</a:t>
            </a: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lijstje in Wiki, </a:t>
            </a:r>
            <a:r>
              <a:rPr lang="nl-NL" altLang="nl-NL" sz="20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bijv</a:t>
            </a: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nl-NL" altLang="nl-NL" sz="2000" b="1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do –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did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done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eat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ate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eaten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go – went –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gone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087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6"/>
            <a:ext cx="9052560" cy="34532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nl-NL" sz="18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Gisteren schreef Jessie een brief.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Wij aten vorige week kip.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Peter sloot de deur niet.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Heb jij veel geld uitgegeven?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Ik ontmoette hem in 2019.</a:t>
            </a:r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052560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VertaalOefening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984908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677194"/>
            <a:ext cx="9052560" cy="34532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nl-NL" sz="24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Gisteren schreef Jessie een brief.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nl-NL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Yesterday</a:t>
            </a: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Jessie </a:t>
            </a:r>
            <a:r>
              <a:rPr lang="nl-NL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wrote</a:t>
            </a: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letter (</a:t>
            </a:r>
            <a:r>
              <a:rPr lang="nl-NL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yesterday</a:t>
            </a: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Wij aten vorige week kip.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(Last week) We </a:t>
            </a:r>
            <a:r>
              <a:rPr lang="nl-NL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ate</a:t>
            </a: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NL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chicken</a:t>
            </a: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(last week).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Peter sloot de deur niet.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Peter </a:t>
            </a:r>
            <a:r>
              <a:rPr lang="nl-NL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didn’t</a:t>
            </a: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close </a:t>
            </a:r>
            <a:r>
              <a:rPr lang="nl-NL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the</a:t>
            </a: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door.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Heb jij veel geld uitgegeven?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Did</a:t>
            </a: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NL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you</a:t>
            </a: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NL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spend</a:t>
            </a: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lot of/</a:t>
            </a:r>
            <a:r>
              <a:rPr lang="nl-NL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much</a:t>
            </a: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money?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Ik ontmoette hem in 2019.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 met </a:t>
            </a:r>
            <a:r>
              <a:rPr lang="nl-NL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him</a:t>
            </a: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2019</a:t>
            </a:r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052560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VertaalOefening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785411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16533</TotalTime>
  <Words>915</Words>
  <Application>Microsoft Macintosh PowerPoint</Application>
  <PresentationFormat>Breedbeeld</PresentationFormat>
  <Paragraphs>195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20" baseType="lpstr">
      <vt:lpstr>Arial</vt:lpstr>
      <vt:lpstr>Calibri</vt:lpstr>
      <vt:lpstr>Rockwell</vt:lpstr>
      <vt:lpstr>Rockwell Condensed</vt:lpstr>
      <vt:lpstr>Rockwell Extra Bold</vt:lpstr>
      <vt:lpstr>Times New Roman</vt:lpstr>
      <vt:lpstr>Wingdings</vt:lpstr>
      <vt:lpstr>Houttype</vt:lpstr>
      <vt:lpstr>Week 5 - Tuesday</vt:lpstr>
      <vt:lpstr>Grammar present tense</vt:lpstr>
      <vt:lpstr>Present simple zonder hulpwerkwoorden</vt:lpstr>
      <vt:lpstr>Present continuous</vt:lpstr>
      <vt:lpstr>Herhaling - Korte vertaaloefening</vt:lpstr>
      <vt:lpstr>Herhaling - Korte vertaaloefening</vt:lpstr>
      <vt:lpstr>Past simple zonder hulpwerkwoorden</vt:lpstr>
      <vt:lpstr>VertaalOefening</vt:lpstr>
      <vt:lpstr>VertaalOefening</vt:lpstr>
      <vt:lpstr>Past continuous</vt:lpstr>
      <vt:lpstr>VertaalOefening</vt:lpstr>
      <vt:lpstr>VertaalOefening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59</cp:revision>
  <dcterms:created xsi:type="dcterms:W3CDTF">2020-09-03T05:43:53Z</dcterms:created>
  <dcterms:modified xsi:type="dcterms:W3CDTF">2020-09-22T16:45:36Z</dcterms:modified>
</cp:coreProperties>
</file>