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80" r:id="rId3"/>
    <p:sldId id="285" r:id="rId4"/>
    <p:sldId id="302" r:id="rId5"/>
    <p:sldId id="260" r:id="rId6"/>
    <p:sldId id="259" r:id="rId7"/>
    <p:sldId id="309" r:id="rId8"/>
    <p:sldId id="283" r:id="rId9"/>
    <p:sldId id="287" r:id="rId10"/>
    <p:sldId id="289" r:id="rId11"/>
    <p:sldId id="288" r:id="rId12"/>
    <p:sldId id="263" r:id="rId13"/>
    <p:sldId id="290" r:id="rId14"/>
    <p:sldId id="292" r:id="rId15"/>
    <p:sldId id="291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1" r:id="rId24"/>
    <p:sldId id="300" r:id="rId25"/>
    <p:sldId id="279" r:id="rId26"/>
    <p:sldId id="303" r:id="rId27"/>
    <p:sldId id="304" r:id="rId28"/>
    <p:sldId id="305" r:id="rId29"/>
    <p:sldId id="306" r:id="rId30"/>
    <p:sldId id="307" r:id="rId3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88"/>
    <p:restoredTop sz="95768"/>
  </p:normalViewPr>
  <p:slideViewPr>
    <p:cSldViewPr snapToGrid="0" snapToObjects="1">
      <p:cViewPr varScale="1">
        <p:scale>
          <a:sx n="105" d="100"/>
          <a:sy n="105" d="100"/>
        </p:scale>
        <p:origin x="760" y="192"/>
      </p:cViewPr>
      <p:guideLst/>
    </p:cSldViewPr>
  </p:slideViewPr>
  <p:outlineViewPr>
    <p:cViewPr>
      <p:scale>
        <a:sx n="33" d="100"/>
        <a:sy n="33" d="100"/>
      </p:scale>
      <p:origin x="0" y="-75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19-09-2020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73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19-09-2020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86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19-09-2020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07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19-09-2020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074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41E54C8-836F-A447-8F53-1D7FF0DE8B4B}" type="datetimeFigureOut">
              <a:rPr lang="nl-NL" smtClean="0"/>
              <a:t>19-09-2020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60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19-09-2020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76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19-09-2020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7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19-09-2020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19-09-2020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65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19-09-2020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37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19-09-2020</a:t>
            </a:fld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50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41E54C8-836F-A447-8F53-1D7FF0DE8B4B}" type="datetimeFigureOut">
              <a:rPr lang="nl-NL" smtClean="0"/>
              <a:t>19-09-2020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7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Week 4 - </a:t>
            </a:r>
            <a:r>
              <a:rPr lang="nl-NL" dirty="0" err="1"/>
              <a:t>Tuesday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A26EFF-54E4-2849-8A07-B1913F7B37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3317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r>
              <a:rPr lang="en-US" b="1" dirty="0" err="1"/>
              <a:t>Lidwoorden</a:t>
            </a:r>
            <a:r>
              <a:rPr lang="en-US" b="1" dirty="0"/>
              <a:t>:</a:t>
            </a:r>
            <a:endParaRPr lang="nl-NL" dirty="0"/>
          </a:p>
          <a:p>
            <a:r>
              <a:rPr lang="en-US" b="1" dirty="0"/>
              <a:t> </a:t>
            </a:r>
            <a:endParaRPr lang="nl-NL" dirty="0"/>
          </a:p>
          <a:p>
            <a:r>
              <a:rPr lang="nl-NL" dirty="0" err="1"/>
              <a:t>an</a:t>
            </a:r>
            <a:r>
              <a:rPr lang="nl-NL" dirty="0"/>
              <a:t> – voor woorden die beginnen met een klinker</a:t>
            </a:r>
            <a:r>
              <a:rPr lang="nl-NL" b="1" dirty="0"/>
              <a:t>klank</a:t>
            </a:r>
            <a:r>
              <a:rPr lang="nl-NL" dirty="0"/>
              <a:t> (a, e, i, o, u):</a:t>
            </a:r>
          </a:p>
          <a:p>
            <a:r>
              <a:rPr lang="nl-NL" dirty="0"/>
              <a:t>Bijvoorbeeld:</a:t>
            </a:r>
          </a:p>
          <a:p>
            <a:pPr lvl="1"/>
            <a:r>
              <a:rPr lang="nl-NL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</a:t>
            </a:r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l-NL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apple</a:t>
            </a: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nl-NL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</a:t>
            </a:r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energy consultant</a:t>
            </a:r>
          </a:p>
          <a:p>
            <a:r>
              <a:rPr lang="nl-NL" dirty="0"/>
              <a:t> </a:t>
            </a:r>
          </a:p>
          <a:p>
            <a:r>
              <a:rPr lang="nl-NL" dirty="0"/>
              <a:t>a – voor woorden die beginnen met een medeklinker</a:t>
            </a:r>
            <a:r>
              <a:rPr lang="nl-NL" b="1" dirty="0"/>
              <a:t>klank</a:t>
            </a:r>
            <a:r>
              <a:rPr lang="nl-NL" dirty="0"/>
              <a:t> (overige letters).</a:t>
            </a:r>
          </a:p>
          <a:p>
            <a:r>
              <a:rPr lang="nl-NL" dirty="0"/>
              <a:t>Bijvoorbeeld:</a:t>
            </a:r>
          </a:p>
          <a:p>
            <a:pPr lvl="1"/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student</a:t>
            </a:r>
          </a:p>
          <a:p>
            <a:pPr lvl="1"/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</a:t>
            </a:r>
            <a:r>
              <a:rPr lang="nl-NL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university</a:t>
            </a:r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(spreek je uit als </a:t>
            </a:r>
            <a:r>
              <a:rPr lang="nl-NL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juniversity</a:t>
            </a:r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84065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r>
              <a:rPr lang="nl-NL" b="1" dirty="0"/>
              <a:t>Moeilijke woorden:</a:t>
            </a:r>
          </a:p>
          <a:p>
            <a:endParaRPr lang="nl-NL" dirty="0"/>
          </a:p>
          <a:p>
            <a:r>
              <a:rPr lang="nl-NL" dirty="0" err="1"/>
              <a:t>Profession</a:t>
            </a:r>
            <a:r>
              <a:rPr lang="nl-NL" dirty="0"/>
              <a:t> = beroep</a:t>
            </a:r>
          </a:p>
          <a:p>
            <a:r>
              <a:rPr lang="nl-NL" dirty="0" err="1"/>
              <a:t>Purpose</a:t>
            </a:r>
            <a:r>
              <a:rPr lang="nl-NL" dirty="0"/>
              <a:t> of </a:t>
            </a:r>
            <a:r>
              <a:rPr lang="nl-NL" dirty="0" err="1"/>
              <a:t>stay</a:t>
            </a:r>
            <a:r>
              <a:rPr lang="nl-NL" dirty="0"/>
              <a:t> = reden van verblijf (waarom ben je in het hotel/in het land?)</a:t>
            </a:r>
          </a:p>
          <a:p>
            <a:endParaRPr lang="nl-NL" dirty="0"/>
          </a:p>
          <a:p>
            <a:r>
              <a:rPr lang="nl-NL" dirty="0"/>
              <a:t>Voor veel voorkomende woorden in schrijfopdrachten - zie woordenlijsten in de Wiki.</a:t>
            </a:r>
          </a:p>
        </p:txBody>
      </p:sp>
    </p:spTree>
    <p:extLst>
      <p:ext uri="{BB962C8B-B14F-4D97-AF65-F5344CB8AC3E}">
        <p14:creationId xmlns:p14="http://schemas.microsoft.com/office/powerpoint/2010/main" val="2713136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nl-NL" sz="6000" dirty="0"/>
            </a:br>
            <a:r>
              <a:rPr lang="nl-NL" sz="6000" dirty="0"/>
              <a:t>Verbindingswoorden </a:t>
            </a:r>
            <a:br>
              <a:rPr lang="nl-NL" sz="6000" dirty="0"/>
            </a:br>
            <a:endParaRPr lang="nl-NL" sz="6000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(o.a. voegwoorden)</a:t>
            </a:r>
          </a:p>
        </p:txBody>
      </p:sp>
    </p:spTree>
    <p:extLst>
      <p:ext uri="{BB962C8B-B14F-4D97-AF65-F5344CB8AC3E}">
        <p14:creationId xmlns:p14="http://schemas.microsoft.com/office/powerpoint/2010/main" val="1625912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F28FE751-7956-384F-A085-5A47347508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01862"/>
              </p:ext>
            </p:extLst>
          </p:nvPr>
        </p:nvGraphicFramePr>
        <p:xfrm>
          <a:off x="2187615" y="211226"/>
          <a:ext cx="9765629" cy="603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0876">
                  <a:extLst>
                    <a:ext uri="{9D8B030D-6E8A-4147-A177-3AD203B41FA5}">
                      <a16:colId xmlns:a16="http://schemas.microsoft.com/office/drawing/2014/main" val="1394305688"/>
                    </a:ext>
                  </a:extLst>
                </a:gridCol>
                <a:gridCol w="1495313">
                  <a:extLst>
                    <a:ext uri="{9D8B030D-6E8A-4147-A177-3AD203B41FA5}">
                      <a16:colId xmlns:a16="http://schemas.microsoft.com/office/drawing/2014/main" val="256237168"/>
                    </a:ext>
                  </a:extLst>
                </a:gridCol>
                <a:gridCol w="6949440">
                  <a:extLst>
                    <a:ext uri="{9D8B030D-6E8A-4147-A177-3AD203B41FA5}">
                      <a16:colId xmlns:a16="http://schemas.microsoft.com/office/drawing/2014/main" val="36459980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Verbindingswoord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Vertaling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Voorbeeld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945758"/>
                  </a:ext>
                </a:extLst>
              </a:tr>
              <a:tr h="152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And</a:t>
                      </a:r>
                      <a:r>
                        <a:rPr lang="nl-NL" sz="1600" dirty="0">
                          <a:effectLst/>
                        </a:rPr>
                        <a:t>, but, or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En, maar, of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My name is Jan and I like playing soccer but I hate getting dirty. I would like to become a dietician or a lifestyle coach.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7765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Because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Omdat/want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 like playing soccer but I hate getting dirty.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85640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When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Als (gebeurt zeker)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When I leave this school, I will start working.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2066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If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Als (onzeker of het gebeurt)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If I graduate next year, I will continue my studies at a university for applied sciences.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8489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While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Terwijl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While I studied at this college, I also gained practical experience at various organisations.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3138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Furthermore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Verder/daarnaast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Furthermore, in my weekend job I learned skills such as communication and collaborating in a team. 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66937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Due</a:t>
                      </a:r>
                      <a:r>
                        <a:rPr lang="nl-NL" sz="1600" dirty="0">
                          <a:effectLst/>
                        </a:rPr>
                        <a:t> </a:t>
                      </a:r>
                      <a:r>
                        <a:rPr lang="nl-NL" sz="1600" dirty="0" err="1">
                          <a:effectLst/>
                        </a:rPr>
                        <a:t>to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Doordat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Due to my volunteer work as a scout leader, I also developed leadership skills.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64234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As </a:t>
                      </a:r>
                      <a:r>
                        <a:rPr lang="nl-NL" sz="1600" dirty="0" err="1">
                          <a:effectLst/>
                        </a:rPr>
                        <a:t>soon</a:t>
                      </a:r>
                      <a:r>
                        <a:rPr lang="nl-NL" sz="1600" dirty="0">
                          <a:effectLst/>
                        </a:rPr>
                        <a:t> as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Zo gauw als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As soon as I finish this school, I will start working.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20338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Moreover 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Bovendien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Moreover, after that, I would like to study for a master’s degree.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58868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Thus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Dus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Thus I will be studying for another six years.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61268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So that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Zodat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 that I can find my dream job when I finish.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71165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</a:rPr>
                        <a:t>Although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Hoewel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Although travelling and spending time abroad are also high on my list.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0885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202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dirty="0"/>
              <a:t>Voorzetsels van tijd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7593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08529AE-0E8D-A543-9309-853EA6864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370530"/>
              </p:ext>
            </p:extLst>
          </p:nvPr>
        </p:nvGraphicFramePr>
        <p:xfrm>
          <a:off x="2302136" y="236669"/>
          <a:ext cx="9606579" cy="4690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8118">
                  <a:extLst>
                    <a:ext uri="{9D8B030D-6E8A-4147-A177-3AD203B41FA5}">
                      <a16:colId xmlns:a16="http://schemas.microsoft.com/office/drawing/2014/main" val="2314537950"/>
                    </a:ext>
                  </a:extLst>
                </a:gridCol>
                <a:gridCol w="3628987">
                  <a:extLst>
                    <a:ext uri="{9D8B030D-6E8A-4147-A177-3AD203B41FA5}">
                      <a16:colId xmlns:a16="http://schemas.microsoft.com/office/drawing/2014/main" val="152408407"/>
                    </a:ext>
                  </a:extLst>
                </a:gridCol>
                <a:gridCol w="4649474">
                  <a:extLst>
                    <a:ext uri="{9D8B030D-6E8A-4147-A177-3AD203B41FA5}">
                      <a16:colId xmlns:a16="http://schemas.microsoft.com/office/drawing/2014/main" val="1992002007"/>
                    </a:ext>
                  </a:extLst>
                </a:gridCol>
              </a:tblGrid>
              <a:tr h="551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Voorzetsel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Gebruik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Voorbeeld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621177"/>
                  </a:ext>
                </a:extLst>
              </a:tr>
              <a:tr h="275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at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Bij specifieke tijden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The train will arrive at 12.00 pm.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3121654"/>
                  </a:ext>
                </a:extLst>
              </a:tr>
              <a:tr h="275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Bij niet-specifieke tijden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She likes jogging in the morning.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3489840"/>
                  </a:ext>
                </a:extLst>
              </a:tr>
              <a:tr h="13795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Bij dagen en data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We’re having a party on the first of March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We’re leaving on Monday.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We always have a special dinner on Christmas day.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4269553"/>
                  </a:ext>
                </a:extLst>
              </a:tr>
              <a:tr h="275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for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Gedurende een tijd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She’s worked here for five years.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3868922"/>
                  </a:ext>
                </a:extLst>
              </a:tr>
              <a:tr h="275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since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Sinds een (bepaalde) tijd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She’s worked here since 2015.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3291614"/>
                  </a:ext>
                </a:extLst>
              </a:tr>
              <a:tr h="551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to/past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Bij kloktijden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It’s a quarter to ten.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It’s a quarter past ten.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1435048"/>
                  </a:ext>
                </a:extLst>
              </a:tr>
              <a:tr h="275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within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Binnen een bepaalde tijd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I’ll answer your letter within a week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6750085"/>
                  </a:ext>
                </a:extLst>
              </a:tr>
              <a:tr h="275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Over een bepaalde tijd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I’ll answer your letter in a week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0209016"/>
                  </a:ext>
                </a:extLst>
              </a:tr>
              <a:tr h="551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from -until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Van …. tot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I’d like to stay from Monday until Friday.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4572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754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dirty="0"/>
              <a:t>Voorzetsels van plaats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9678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8F517E16-6E2C-0045-AB54-D9954CB4C4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95854"/>
              </p:ext>
            </p:extLst>
          </p:nvPr>
        </p:nvGraphicFramePr>
        <p:xfrm>
          <a:off x="2237590" y="462579"/>
          <a:ext cx="9466729" cy="42815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8783">
                  <a:extLst>
                    <a:ext uri="{9D8B030D-6E8A-4147-A177-3AD203B41FA5}">
                      <a16:colId xmlns:a16="http://schemas.microsoft.com/office/drawing/2014/main" val="3876941748"/>
                    </a:ext>
                  </a:extLst>
                </a:gridCol>
                <a:gridCol w="3576158">
                  <a:extLst>
                    <a:ext uri="{9D8B030D-6E8A-4147-A177-3AD203B41FA5}">
                      <a16:colId xmlns:a16="http://schemas.microsoft.com/office/drawing/2014/main" val="3549566764"/>
                    </a:ext>
                  </a:extLst>
                </a:gridCol>
                <a:gridCol w="4581788">
                  <a:extLst>
                    <a:ext uri="{9D8B030D-6E8A-4147-A177-3AD203B41FA5}">
                      <a16:colId xmlns:a16="http://schemas.microsoft.com/office/drawing/2014/main" val="3635628427"/>
                    </a:ext>
                  </a:extLst>
                </a:gridCol>
              </a:tblGrid>
              <a:tr h="713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Voorzetsel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Gebruik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Voorbeeld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481683"/>
                  </a:ext>
                </a:extLst>
              </a:tr>
              <a:tr h="1070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at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Op (als je bedoelt in een gebouw)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He’s working late at the office. </a:t>
                      </a:r>
                      <a:r>
                        <a:rPr lang="nl-NL" sz="1800">
                          <a:effectLst/>
                        </a:rPr>
                        <a:t>(op kantoor; maar hij zit er niet bovenop, dus at)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7993868"/>
                  </a:ext>
                </a:extLst>
              </a:tr>
              <a:tr h="1070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In (als je bedoelt in een gebouw/plaats)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There’s a bar in the building.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She likes jogging in the park.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He lives in Tilburg.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3449374"/>
                  </a:ext>
                </a:extLst>
              </a:tr>
              <a:tr h="713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Op (als je bedoelt bovenop een gebouw)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There’s a rooftop bar on the building.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9842011"/>
                  </a:ext>
                </a:extLst>
              </a:tr>
              <a:tr h="713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by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Met (om aan te geven welk vervoersmiddel je gebruikt)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I’m travelling by train/car/bike/plane.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1579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242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dirty="0"/>
              <a:t>Informeel/formeel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52184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r>
              <a:rPr lang="nl-NL" b="1" dirty="0"/>
              <a:t>Informeel:</a:t>
            </a:r>
            <a:endParaRPr lang="nl-NL" dirty="0"/>
          </a:p>
          <a:p>
            <a:pPr lvl="0"/>
            <a:r>
              <a:rPr lang="nl-NL" dirty="0"/>
              <a:t>Aan iemand die je goed kent. 		EN</a:t>
            </a:r>
          </a:p>
          <a:p>
            <a:pPr lvl="0"/>
            <a:r>
              <a:rPr lang="nl-NL" dirty="0"/>
              <a:t>Aan iemand met wie je een redelijk gelijkwaardige relatie hebt.</a:t>
            </a:r>
          </a:p>
          <a:p>
            <a:r>
              <a:rPr lang="nl-NL" dirty="0"/>
              <a:t> </a:t>
            </a:r>
          </a:p>
          <a:p>
            <a:r>
              <a:rPr lang="nl-NL" b="1" dirty="0"/>
              <a:t>Formeel:</a:t>
            </a:r>
            <a:endParaRPr lang="nl-NL" dirty="0"/>
          </a:p>
          <a:p>
            <a:pPr lvl="0"/>
            <a:r>
              <a:rPr lang="nl-NL" dirty="0"/>
              <a:t>Aan iemand die je niet (goed) kent. 	EN/OF</a:t>
            </a:r>
          </a:p>
          <a:p>
            <a:r>
              <a:rPr lang="nl-NL" dirty="0"/>
              <a:t>Aan iemand met wie je geen gelijkwaardige relatie hebt (bijv. je baas of een iemand van een andere organisatie).</a:t>
            </a:r>
          </a:p>
        </p:txBody>
      </p:sp>
    </p:spTree>
    <p:extLst>
      <p:ext uri="{BB962C8B-B14F-4D97-AF65-F5344CB8AC3E}">
        <p14:creationId xmlns:p14="http://schemas.microsoft.com/office/powerpoint/2010/main" val="1992125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Writing</a:t>
            </a:r>
            <a:r>
              <a:rPr lang="nl-NL" dirty="0"/>
              <a:t> </a:t>
            </a:r>
            <a:r>
              <a:rPr lang="nl-NL" dirty="0" err="1"/>
              <a:t>exam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74001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C364AA1-25F8-4A43-A50F-11C73EE3B0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586582"/>
              </p:ext>
            </p:extLst>
          </p:nvPr>
        </p:nvGraphicFramePr>
        <p:xfrm>
          <a:off x="2571078" y="376518"/>
          <a:ext cx="8089750" cy="50394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8626">
                  <a:extLst>
                    <a:ext uri="{9D8B030D-6E8A-4147-A177-3AD203B41FA5}">
                      <a16:colId xmlns:a16="http://schemas.microsoft.com/office/drawing/2014/main" val="4161261397"/>
                    </a:ext>
                  </a:extLst>
                </a:gridCol>
                <a:gridCol w="3040689">
                  <a:extLst>
                    <a:ext uri="{9D8B030D-6E8A-4147-A177-3AD203B41FA5}">
                      <a16:colId xmlns:a16="http://schemas.microsoft.com/office/drawing/2014/main" val="1972148630"/>
                    </a:ext>
                  </a:extLst>
                </a:gridCol>
                <a:gridCol w="3660435">
                  <a:extLst>
                    <a:ext uri="{9D8B030D-6E8A-4147-A177-3AD203B41FA5}">
                      <a16:colId xmlns:a16="http://schemas.microsoft.com/office/drawing/2014/main" val="503099854"/>
                    </a:ext>
                  </a:extLst>
                </a:gridCol>
              </a:tblGrid>
              <a:tr h="2799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Informeel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Formeel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4534606"/>
                  </a:ext>
                </a:extLst>
              </a:tr>
              <a:tr h="36395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Briefhoofd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Jeanet Martens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Rivierdreef 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3895 UU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Utrecht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The Netherlands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 September, 2020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Jeanet Martens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Rivierdreef 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3895 UU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Utrecht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The Netherlands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Paris Jones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16 Potter </a:t>
                      </a:r>
                      <a:r>
                        <a:rPr lang="nl-NL" sz="1800" dirty="0" err="1">
                          <a:effectLst/>
                        </a:rPr>
                        <a:t>road</a:t>
                      </a:r>
                      <a:endParaRPr lang="nl-NL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6001 WA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Perth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Australia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1 September, 2020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0673064"/>
                  </a:ext>
                </a:extLst>
              </a:tr>
              <a:tr h="11198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Aanhef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Dear Paris,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Hi Paris,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Hello Paris,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Dear Sir/Madam,</a:t>
                      </a:r>
                      <a:endParaRPr lang="nl-NL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Dear Mr. Jones,</a:t>
                      </a:r>
                      <a:endParaRPr lang="nl-NL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Dear Ms. Jones,</a:t>
                      </a:r>
                      <a:endParaRPr lang="nl-NL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 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0009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0723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C364AA1-25F8-4A43-A50F-11C73EE3B0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92832"/>
              </p:ext>
            </p:extLst>
          </p:nvPr>
        </p:nvGraphicFramePr>
        <p:xfrm>
          <a:off x="2571078" y="376518"/>
          <a:ext cx="8089750" cy="43407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2131">
                  <a:extLst>
                    <a:ext uri="{9D8B030D-6E8A-4147-A177-3AD203B41FA5}">
                      <a16:colId xmlns:a16="http://schemas.microsoft.com/office/drawing/2014/main" val="4161261397"/>
                    </a:ext>
                  </a:extLst>
                </a:gridCol>
                <a:gridCol w="3076687">
                  <a:extLst>
                    <a:ext uri="{9D8B030D-6E8A-4147-A177-3AD203B41FA5}">
                      <a16:colId xmlns:a16="http://schemas.microsoft.com/office/drawing/2014/main" val="1972148630"/>
                    </a:ext>
                  </a:extLst>
                </a:gridCol>
                <a:gridCol w="3420932">
                  <a:extLst>
                    <a:ext uri="{9D8B030D-6E8A-4147-A177-3AD203B41FA5}">
                      <a16:colId xmlns:a16="http://schemas.microsoft.com/office/drawing/2014/main" val="503099854"/>
                    </a:ext>
                  </a:extLst>
                </a:gridCol>
              </a:tblGrid>
              <a:tr h="2799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Informeel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Formeel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4534606"/>
                  </a:ext>
                </a:extLst>
              </a:tr>
              <a:tr h="21405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Introductie</a:t>
                      </a:r>
                      <a:endParaRPr lang="nl-NL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are </a:t>
                      </a:r>
                      <a:r>
                        <a:rPr lang="nl-NL" sz="1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Thanks for your letter.</a:t>
                      </a:r>
                      <a:endParaRPr lang="nl-NL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 was great to receive your letter.</a:t>
                      </a:r>
                      <a:endParaRPr lang="nl-NL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Thank you for the informative telephone conversation.</a:t>
                      </a:r>
                      <a:endParaRPr lang="nl-NL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0673064"/>
                  </a:ext>
                </a:extLst>
              </a:tr>
              <a:tr h="11198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Body</a:t>
                      </a:r>
                      <a:endParaRPr lang="nl-NL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Kern van je verhaal. Korte en eenvoudige zinnen.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 mag zinnen met </a:t>
                      </a:r>
                      <a:r>
                        <a:rPr lang="nl-NL" sz="180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nl-NL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beginnen.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Mag </a:t>
                      </a:r>
                      <a:r>
                        <a:rPr lang="nl-NL" sz="1800" i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I’m</a:t>
                      </a:r>
                      <a:r>
                        <a:rPr lang="nl-NL" sz="180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nl-NL" sz="1800" i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we’re</a:t>
                      </a:r>
                      <a:r>
                        <a:rPr lang="nl-NL" sz="180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nl-NL" sz="1800" i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you’ve</a:t>
                      </a:r>
                      <a:r>
                        <a:rPr lang="nl-NL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etc. gebruiken.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Please, send me….</a:t>
                      </a:r>
                      <a:endParaRPr lang="nl-NL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would like…</a:t>
                      </a:r>
                      <a:endParaRPr lang="nl-NL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0009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301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C364AA1-25F8-4A43-A50F-11C73EE3B0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896037"/>
              </p:ext>
            </p:extLst>
          </p:nvPr>
        </p:nvGraphicFramePr>
        <p:xfrm>
          <a:off x="2571077" y="376518"/>
          <a:ext cx="9154757" cy="49434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1733">
                  <a:extLst>
                    <a:ext uri="{9D8B030D-6E8A-4147-A177-3AD203B41FA5}">
                      <a16:colId xmlns:a16="http://schemas.microsoft.com/office/drawing/2014/main" val="4161261397"/>
                    </a:ext>
                  </a:extLst>
                </a:gridCol>
                <a:gridCol w="3481730">
                  <a:extLst>
                    <a:ext uri="{9D8B030D-6E8A-4147-A177-3AD203B41FA5}">
                      <a16:colId xmlns:a16="http://schemas.microsoft.com/office/drawing/2014/main" val="1972148630"/>
                    </a:ext>
                  </a:extLst>
                </a:gridCol>
                <a:gridCol w="3871294">
                  <a:extLst>
                    <a:ext uri="{9D8B030D-6E8A-4147-A177-3AD203B41FA5}">
                      <a16:colId xmlns:a16="http://schemas.microsoft.com/office/drawing/2014/main" val="503099854"/>
                    </a:ext>
                  </a:extLst>
                </a:gridCol>
              </a:tblGrid>
              <a:tr h="2799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Informeel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Formeel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4534606"/>
                  </a:ext>
                </a:extLst>
              </a:tr>
              <a:tr h="2559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Eind</a:t>
                      </a:r>
                      <a:endParaRPr lang="nl-NL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must go now.</a:t>
                      </a:r>
                      <a:endParaRPr lang="nl-NL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Bye for now.</a:t>
                      </a:r>
                      <a:endParaRPr lang="nl-NL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Looking forward to hearing from you!</a:t>
                      </a:r>
                      <a:endParaRPr lang="nl-NL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Looking forward to seeing you soon!</a:t>
                      </a:r>
                      <a:endParaRPr lang="nl-NL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hope I gave you enough information.</a:t>
                      </a:r>
                      <a:endParaRPr lang="nl-NL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Please feel free to contact me if you have any questions/if you would like any further information.</a:t>
                      </a:r>
                      <a:endParaRPr lang="nl-NL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am looking forward to seeing you.</a:t>
                      </a:r>
                      <a:endParaRPr lang="nl-NL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am looking forward to hearing from you.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l-NL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0673064"/>
                  </a:ext>
                </a:extLst>
              </a:tr>
              <a:tr h="11198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Afsluiting</a:t>
                      </a:r>
                      <a:endParaRPr lang="nl-NL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Love,</a:t>
                      </a:r>
                      <a:endParaRPr lang="nl-NL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Best wishes,</a:t>
                      </a:r>
                      <a:endParaRPr lang="nl-NL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Best regards,</a:t>
                      </a:r>
                      <a:endParaRPr lang="nl-NL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Warm regards,</a:t>
                      </a:r>
                      <a:endParaRPr lang="nl-NL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Cheers,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Yours sincerely,</a:t>
                      </a:r>
                      <a:endParaRPr lang="nl-NL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Yours faithfully,</a:t>
                      </a:r>
                      <a:endParaRPr lang="nl-NL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0009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6660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dirty="0"/>
              <a:t>Beleefdheid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0037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r>
              <a:rPr lang="nl-NL" b="1" dirty="0"/>
              <a:t>Beleefdheid:</a:t>
            </a:r>
            <a:endParaRPr lang="nl-NL" dirty="0"/>
          </a:p>
          <a:p>
            <a:endParaRPr lang="nl-NL" dirty="0"/>
          </a:p>
          <a:p>
            <a:r>
              <a:rPr lang="nl-NL" dirty="0"/>
              <a:t>Let op: de regels voor beleefd zijn, zijn in het Engels ‘strenger’  dan in het Nederlands. </a:t>
            </a:r>
          </a:p>
          <a:p>
            <a:r>
              <a:rPr lang="nl-NL" dirty="0"/>
              <a:t>Zorg bij verzoeken aan iemand dat je altijd ‘</a:t>
            </a:r>
            <a:r>
              <a:rPr lang="nl-NL" b="1" dirty="0" err="1"/>
              <a:t>please</a:t>
            </a:r>
            <a:r>
              <a:rPr lang="nl-NL" dirty="0"/>
              <a:t>’</a:t>
            </a:r>
            <a:r>
              <a:rPr lang="nl-NL" b="1" dirty="0"/>
              <a:t> </a:t>
            </a:r>
            <a:r>
              <a:rPr lang="nl-NL" dirty="0"/>
              <a:t>toevoegt. En gebruik de beleefde vorm ‘</a:t>
            </a:r>
            <a:r>
              <a:rPr lang="nl-NL" b="1" dirty="0" err="1"/>
              <a:t>Could</a:t>
            </a:r>
            <a:r>
              <a:rPr lang="nl-NL" b="1" dirty="0"/>
              <a:t> </a:t>
            </a:r>
            <a:r>
              <a:rPr lang="nl-NL" b="1" dirty="0" err="1"/>
              <a:t>you</a:t>
            </a:r>
            <a:r>
              <a:rPr lang="nl-NL" b="1" dirty="0"/>
              <a:t>/</a:t>
            </a:r>
            <a:r>
              <a:rPr lang="nl-NL" b="1" dirty="0" err="1"/>
              <a:t>Would</a:t>
            </a:r>
            <a:r>
              <a:rPr lang="nl-NL" b="1" dirty="0"/>
              <a:t> </a:t>
            </a:r>
            <a:r>
              <a:rPr lang="nl-NL" b="1" dirty="0" err="1"/>
              <a:t>you</a:t>
            </a:r>
            <a:r>
              <a:rPr lang="nl-NL" b="1" dirty="0"/>
              <a:t>…., </a:t>
            </a:r>
            <a:r>
              <a:rPr lang="nl-NL" b="1" dirty="0" err="1"/>
              <a:t>please</a:t>
            </a:r>
            <a:r>
              <a:rPr lang="nl-NL" dirty="0"/>
              <a:t>?’</a:t>
            </a:r>
          </a:p>
        </p:txBody>
      </p:sp>
    </p:spTree>
    <p:extLst>
      <p:ext uri="{BB962C8B-B14F-4D97-AF65-F5344CB8AC3E}">
        <p14:creationId xmlns:p14="http://schemas.microsoft.com/office/powerpoint/2010/main" val="9710799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Examen op hoger niveau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A26EFF-54E4-2849-8A07-B1913F7B37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96787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9EAC7B88-D7AA-DA4D-9CBA-F0D77A9172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487" y="609512"/>
            <a:ext cx="11323509" cy="5715000"/>
          </a:xfrm>
          <a:prstGeom prst="rect">
            <a:avLst/>
          </a:prstGeom>
        </p:spPr>
      </p:pic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7FE5CD2-0C24-8248-97EF-92C78A9D0662}"/>
              </a:ext>
            </a:extLst>
          </p:cNvPr>
          <p:cNvCxnSpPr>
            <a:cxnSpLocks/>
          </p:cNvCxnSpPr>
          <p:nvPr/>
        </p:nvCxnSpPr>
        <p:spPr>
          <a:xfrm flipH="1">
            <a:off x="7697165" y="3148314"/>
            <a:ext cx="85652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42325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20F566B7-E3E0-C54E-A1F5-1A796DD37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998" y="1039091"/>
            <a:ext cx="10451752" cy="3521941"/>
          </a:xfrm>
          <a:prstGeom prst="rect">
            <a:avLst/>
          </a:prstGeom>
        </p:spPr>
      </p:pic>
      <p:cxnSp>
        <p:nvCxnSpPr>
          <p:cNvPr id="5" name="Rechte verbindingslijn met pijl 4">
            <a:extLst>
              <a:ext uri="{FF2B5EF4-FFF2-40B4-BE49-F238E27FC236}">
                <a16:creationId xmlns:a16="http://schemas.microsoft.com/office/drawing/2014/main" id="{B5D2B2CD-C556-0147-92A6-0E4D156D8B85}"/>
              </a:ext>
            </a:extLst>
          </p:cNvPr>
          <p:cNvCxnSpPr>
            <a:cxnSpLocks/>
          </p:cNvCxnSpPr>
          <p:nvPr/>
        </p:nvCxnSpPr>
        <p:spPr>
          <a:xfrm flipV="1">
            <a:off x="7407798" y="3368233"/>
            <a:ext cx="0" cy="8333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0566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25C9ED59-2C53-6444-BA04-93BE3A7B28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068" y="457200"/>
            <a:ext cx="8750300" cy="5943600"/>
          </a:xfrm>
          <a:prstGeom prst="rect">
            <a:avLst/>
          </a:prstGeom>
        </p:spPr>
      </p:pic>
      <p:cxnSp>
        <p:nvCxnSpPr>
          <p:cNvPr id="5" name="Rechte verbindingslijn met pijl 4">
            <a:extLst>
              <a:ext uri="{FF2B5EF4-FFF2-40B4-BE49-F238E27FC236}">
                <a16:creationId xmlns:a16="http://schemas.microsoft.com/office/drawing/2014/main" id="{0F3A7A77-E93C-664A-8B49-55024CC2B0D1}"/>
              </a:ext>
            </a:extLst>
          </p:cNvPr>
          <p:cNvCxnSpPr>
            <a:cxnSpLocks/>
          </p:cNvCxnSpPr>
          <p:nvPr/>
        </p:nvCxnSpPr>
        <p:spPr>
          <a:xfrm flipH="1" flipV="1">
            <a:off x="7986532" y="2349660"/>
            <a:ext cx="752354" cy="45141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56074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7509910A-6001-B74B-8DA1-1BC728EE4B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703" y="789709"/>
            <a:ext cx="11358687" cy="5133109"/>
          </a:xfrm>
          <a:prstGeom prst="rect">
            <a:avLst/>
          </a:prstGeom>
        </p:spPr>
      </p:pic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5841D9A8-20EA-254F-9571-E2870A4CF36D}"/>
              </a:ext>
            </a:extLst>
          </p:cNvPr>
          <p:cNvCxnSpPr/>
          <p:nvPr/>
        </p:nvCxnSpPr>
        <p:spPr>
          <a:xfrm flipH="1" flipV="1">
            <a:off x="5960962" y="4375230"/>
            <a:ext cx="544010" cy="10764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>
            <a:extLst>
              <a:ext uri="{FF2B5EF4-FFF2-40B4-BE49-F238E27FC236}">
                <a16:creationId xmlns:a16="http://schemas.microsoft.com/office/drawing/2014/main" id="{49FBD400-88BE-5A4F-BDC3-8538C9A38EE1}"/>
              </a:ext>
            </a:extLst>
          </p:cNvPr>
          <p:cNvSpPr txBox="1"/>
          <p:nvPr/>
        </p:nvSpPr>
        <p:spPr>
          <a:xfrm>
            <a:off x="6504971" y="5451676"/>
            <a:ext cx="29631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C00000"/>
                </a:solidFill>
                <a:latin typeface="Bradley Hand" pitchFamily="2" charset="77"/>
              </a:rPr>
              <a:t>Het aanvraagformulier wordt gedownload.</a:t>
            </a:r>
          </a:p>
        </p:txBody>
      </p:sp>
    </p:spTree>
    <p:extLst>
      <p:ext uri="{BB962C8B-B14F-4D97-AF65-F5344CB8AC3E}">
        <p14:creationId xmlns:p14="http://schemas.microsoft.com/office/powerpoint/2010/main" val="1593912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189F6312-EEE5-654A-A425-8A92DB54D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027729"/>
              </p:ext>
            </p:extLst>
          </p:nvPr>
        </p:nvGraphicFramePr>
        <p:xfrm>
          <a:off x="2108018" y="1633370"/>
          <a:ext cx="8600029" cy="4160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7337">
                  <a:extLst>
                    <a:ext uri="{9D8B030D-6E8A-4147-A177-3AD203B41FA5}">
                      <a16:colId xmlns:a16="http://schemas.microsoft.com/office/drawing/2014/main" val="4264005914"/>
                    </a:ext>
                  </a:extLst>
                </a:gridCol>
                <a:gridCol w="1069196">
                  <a:extLst>
                    <a:ext uri="{9D8B030D-6E8A-4147-A177-3AD203B41FA5}">
                      <a16:colId xmlns:a16="http://schemas.microsoft.com/office/drawing/2014/main" val="1741692852"/>
                    </a:ext>
                  </a:extLst>
                </a:gridCol>
                <a:gridCol w="742277">
                  <a:extLst>
                    <a:ext uri="{9D8B030D-6E8A-4147-A177-3AD203B41FA5}">
                      <a16:colId xmlns:a16="http://schemas.microsoft.com/office/drawing/2014/main" val="2101202971"/>
                    </a:ext>
                  </a:extLst>
                </a:gridCol>
                <a:gridCol w="1011219">
                  <a:extLst>
                    <a:ext uri="{9D8B030D-6E8A-4147-A177-3AD203B41FA5}">
                      <a16:colId xmlns:a16="http://schemas.microsoft.com/office/drawing/2014/main" val="11056835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1" dirty="0">
                          <a:solidFill>
                            <a:schemeClr val="bg1"/>
                          </a:solidFill>
                          <a:effectLst/>
                        </a:rPr>
                        <a:t>Onderdeel</a:t>
                      </a:r>
                      <a:endParaRPr lang="nl-NL" sz="2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Voldoende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Goed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Excellent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1980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SAM= Samenhang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(opbouw met voegwoorden)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1,5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2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04262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 err="1">
                          <a:solidFill>
                            <a:schemeClr val="bg1"/>
                          </a:solidFill>
                          <a:effectLst/>
                        </a:rPr>
                        <a:t>Ws</a:t>
                      </a: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= Bereik en beheersing van de woordenschat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(minimaal goed gebruik van lidwoorden a/</a:t>
                      </a:r>
                      <a:r>
                        <a:rPr lang="nl-NL" sz="2100" b="0" dirty="0" err="1">
                          <a:solidFill>
                            <a:schemeClr val="bg1"/>
                          </a:solidFill>
                          <a:effectLst/>
                        </a:rPr>
                        <a:t>an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1,5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2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0844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Gr= Grammaticale correctheid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(werkwoordsvormen meestal correct bij veel voorkomende werkwoorden)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 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7413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 err="1">
                          <a:solidFill>
                            <a:schemeClr val="bg1"/>
                          </a:solidFill>
                          <a:effectLst/>
                        </a:rPr>
                        <a:t>Sp</a:t>
                      </a: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= Spelling, interpunctie en lay-out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(minimaal goed gebruik van leestekens en hoofdletters)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 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28217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DOEL= Afstemming taalgebruik op doel en publiek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(gebruik van beleefdheidsvormen)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1,5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5348513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74A799B2-3083-CA49-92FB-3EDA0AD5D0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08018" y="183023"/>
            <a:ext cx="550939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Wijze </a:t>
            </a:r>
            <a:r>
              <a:rPr kumimoji="0" lang="nl-NL" altLang="nl-NL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 beoordelen A2:</a:t>
            </a:r>
            <a:endParaRPr kumimoji="0" lang="nl-NL" altLang="nl-N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Minimaal 80% van gevraagde inhoud voltooid?</a:t>
            </a:r>
            <a:endParaRPr kumimoji="0" lang="nl-NL" altLang="nl-N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Elk onderdeel voldoende?</a:t>
            </a:r>
            <a:endParaRPr kumimoji="0" lang="nl-NL" altLang="nl-N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Dan: cijferbepaling:</a:t>
            </a:r>
            <a:endParaRPr kumimoji="0" lang="nl-NL" altLang="nl-N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EC90B16F-6A27-9240-8E3E-00B7CF577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8018" y="5920798"/>
            <a:ext cx="558511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0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Cijferberekening: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6 + 0,4 (voor elke ‘goed’) + 0,8 (voor elke ‘excellent’)</a:t>
            </a:r>
            <a:endParaRPr lang="nl-NL" altLang="nl-NL" sz="2000" cap="none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4293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r>
              <a:rPr lang="nl-NL" b="1" dirty="0"/>
              <a:t>Hoe vraag je een hoger niveau aan voor je examen?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Print het aanvraagformulier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Vul het in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Laat het door mij ondertekenen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Lever het uiterlijk a.s. donderdag (17 sep) bij Yvon in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Mocht je het formulier niet hebben ingeleverd op donderdag, dan doe je examen op het standaard niveau (schrijven en spreken A2, lezen en luisteren B1)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6105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189F6312-EEE5-654A-A425-8A92DB54D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37865"/>
              </p:ext>
            </p:extLst>
          </p:nvPr>
        </p:nvGraphicFramePr>
        <p:xfrm>
          <a:off x="2108018" y="1633370"/>
          <a:ext cx="8600029" cy="4160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7337">
                  <a:extLst>
                    <a:ext uri="{9D8B030D-6E8A-4147-A177-3AD203B41FA5}">
                      <a16:colId xmlns:a16="http://schemas.microsoft.com/office/drawing/2014/main" val="4264005914"/>
                    </a:ext>
                  </a:extLst>
                </a:gridCol>
                <a:gridCol w="1069196">
                  <a:extLst>
                    <a:ext uri="{9D8B030D-6E8A-4147-A177-3AD203B41FA5}">
                      <a16:colId xmlns:a16="http://schemas.microsoft.com/office/drawing/2014/main" val="1741692852"/>
                    </a:ext>
                  </a:extLst>
                </a:gridCol>
                <a:gridCol w="742277">
                  <a:extLst>
                    <a:ext uri="{9D8B030D-6E8A-4147-A177-3AD203B41FA5}">
                      <a16:colId xmlns:a16="http://schemas.microsoft.com/office/drawing/2014/main" val="2101202971"/>
                    </a:ext>
                  </a:extLst>
                </a:gridCol>
                <a:gridCol w="1011219">
                  <a:extLst>
                    <a:ext uri="{9D8B030D-6E8A-4147-A177-3AD203B41FA5}">
                      <a16:colId xmlns:a16="http://schemas.microsoft.com/office/drawing/2014/main" val="11056835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1" dirty="0">
                          <a:solidFill>
                            <a:schemeClr val="bg1"/>
                          </a:solidFill>
                          <a:effectLst/>
                        </a:rPr>
                        <a:t>Onderdeel</a:t>
                      </a:r>
                      <a:endParaRPr lang="nl-NL" sz="2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Voldoende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Goed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Excellent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1980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SAM= Samenhang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(opbouw met voegwoorden)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2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04262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 err="1">
                          <a:solidFill>
                            <a:schemeClr val="bg1"/>
                          </a:solidFill>
                          <a:effectLst/>
                        </a:rPr>
                        <a:t>Ws</a:t>
                      </a: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= Bereik en beheersing van de woordenschat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(minimaal goed gebruik van lidwoorden a/</a:t>
                      </a:r>
                      <a:r>
                        <a:rPr lang="nl-NL" sz="2100" b="0" dirty="0" err="1">
                          <a:solidFill>
                            <a:schemeClr val="bg1"/>
                          </a:solidFill>
                          <a:effectLst/>
                        </a:rPr>
                        <a:t>an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0844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Gr= Grammaticale correctheid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(werkwoordsvormen meestal correct bij veel voorkomende werkwoorden)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1,5 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7413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 err="1">
                          <a:solidFill>
                            <a:schemeClr val="bg1"/>
                          </a:solidFill>
                          <a:effectLst/>
                        </a:rPr>
                        <a:t>Sp</a:t>
                      </a: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= Spelling, interpunctie en lay-out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(minimaal goed gebruik van leestekens en hoofdletters)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 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28217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b="0" i="1" dirty="0">
                          <a:solidFill>
                            <a:schemeClr val="bg1"/>
                          </a:solidFill>
                          <a:effectLst/>
                        </a:rPr>
                        <a:t>DOEL= Afstemming taalgebruik op doel en publiek</a:t>
                      </a:r>
                      <a:r>
                        <a:rPr lang="nl-NL" sz="2100" b="0" dirty="0">
                          <a:solidFill>
                            <a:schemeClr val="bg1"/>
                          </a:solidFill>
                          <a:effectLst/>
                        </a:rPr>
                        <a:t> (gebruik van beleefdheidsvormen)</a:t>
                      </a:r>
                      <a:endParaRPr lang="nl-NL" sz="21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34817">
                        <a:alpha val="752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>
                          <a:effectLst/>
                        </a:rPr>
                        <a:t>1</a:t>
                      </a:r>
                      <a:endParaRPr lang="nl-NL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100" dirty="0">
                          <a:effectLst/>
                        </a:rPr>
                        <a:t>2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5348513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74A799B2-3083-CA49-92FB-3EDA0AD5D0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08018" y="183023"/>
            <a:ext cx="550939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Wijze van beoordelen B1:</a:t>
            </a:r>
            <a:endParaRPr kumimoji="0" lang="nl-NL" altLang="nl-N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Minimaal 80% van gevraagde inhoud voltooid?</a:t>
            </a:r>
            <a:endParaRPr kumimoji="0" lang="nl-NL" altLang="nl-N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Elk onderdeel voldoende?</a:t>
            </a:r>
            <a:endParaRPr kumimoji="0" lang="nl-NL" altLang="nl-N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Dan: cijferbepaling:</a:t>
            </a:r>
            <a:endParaRPr kumimoji="0" lang="nl-NL" altLang="nl-N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EC90B16F-6A27-9240-8E3E-00B7CF577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8018" y="5920798"/>
            <a:ext cx="558511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0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Cijferberekening: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6 + 0,4 (voor elke ‘goed’) + 0,8 (voor elke ‘excellent’)</a:t>
            </a:r>
            <a:endParaRPr lang="nl-NL" altLang="nl-NL" sz="2000" cap="none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940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Useful</a:t>
            </a:r>
            <a:r>
              <a:rPr lang="nl-NL" dirty="0"/>
              <a:t> </a:t>
            </a:r>
            <a:r>
              <a:rPr lang="nl-NL" dirty="0" err="1"/>
              <a:t>phrases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8142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My name is Jan Jansen (</a:t>
            </a:r>
            <a:r>
              <a:rPr lang="en-US" sz="1800" dirty="0" err="1"/>
              <a:t>beter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‘I am Jan Jansen’)</a:t>
            </a:r>
            <a:endParaRPr lang="nl-NL" sz="1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I attend Helicon College/I study at Helicon College. This is a college for Vocational Education and Training.  </a:t>
            </a:r>
            <a:r>
              <a:rPr lang="en-US" sz="1000" dirty="0"/>
              <a:t> </a:t>
            </a:r>
            <a:endParaRPr lang="nl-NL" sz="1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800" dirty="0"/>
              <a:t>(City </a:t>
            </a:r>
            <a:r>
              <a:rPr lang="nl-NL" sz="1800" dirty="0" err="1"/>
              <a:t>and</a:t>
            </a:r>
            <a:r>
              <a:rPr lang="nl-NL" sz="1800" dirty="0"/>
              <a:t> </a:t>
            </a:r>
            <a:r>
              <a:rPr lang="nl-NL" sz="1800" dirty="0" err="1"/>
              <a:t>people</a:t>
            </a:r>
            <a:r>
              <a:rPr lang="nl-NL" sz="1800" dirty="0"/>
              <a:t> zegt Engelsen niet zoveel, focus op je specialisatie die is specifieker). </a:t>
            </a:r>
          </a:p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 study to become a consultant on sustainable living/sustainable use of water and energy.</a:t>
            </a: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 study to become a lifestyle coach. I study to become a dietician. </a:t>
            </a:r>
            <a:endParaRPr lang="nl-NL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I chose the specialization “sustainable living”/”sustainable use of water and energy”/”lifestyle”/”event management”/”leisure and event management”.</a:t>
            </a:r>
            <a:endParaRPr lang="nl-NL" sz="1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During my studies, I learn about sustainability/lifestyle/event management, innovation and entrepreneurship.</a:t>
            </a:r>
            <a:endParaRPr lang="nl-NL" sz="1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After graduating from this College, I would like to do a bachelor’s degree at a university of applied sciences. </a:t>
            </a:r>
            <a:r>
              <a:rPr lang="nl-NL" sz="1800" dirty="0"/>
              <a:t>(=HBO)</a:t>
            </a:r>
          </a:p>
        </p:txBody>
      </p:sp>
    </p:spTree>
    <p:extLst>
      <p:ext uri="{BB962C8B-B14F-4D97-AF65-F5344CB8AC3E}">
        <p14:creationId xmlns:p14="http://schemas.microsoft.com/office/powerpoint/2010/main" val="767734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3600" b="1" dirty="0"/>
              <a:t>Thesaurus</a:t>
            </a:r>
          </a:p>
          <a:p>
            <a:pPr>
              <a:lnSpc>
                <a:spcPct val="100000"/>
              </a:lnSpc>
            </a:pPr>
            <a:endParaRPr lang="nl-NL" sz="3600" b="1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800" dirty="0"/>
              <a:t>Een thesaurus is een synoniemenwoordenboek. Hierin vind je woorden die een soortgelijke betekenis hebben als het woord dat je opzoekt.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800" dirty="0"/>
              <a:t>Zo toon je aan in je brief dat je een grotere woordenschat hebt en scoor je mogelijk hoger op dit punt. </a:t>
            </a:r>
          </a:p>
        </p:txBody>
      </p:sp>
    </p:spTree>
    <p:extLst>
      <p:ext uri="{BB962C8B-B14F-4D97-AF65-F5344CB8AC3E}">
        <p14:creationId xmlns:p14="http://schemas.microsoft.com/office/powerpoint/2010/main" val="1424525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Grammaticale fouten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A26EFF-54E4-2849-8A07-B1913F7B37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7098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I altijd met een Hoofdletter.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Me/</a:t>
            </a:r>
            <a:r>
              <a:rPr lang="nl-NL" dirty="0" err="1"/>
              <a:t>my</a:t>
            </a:r>
            <a:r>
              <a:rPr lang="nl-NL" dirty="0"/>
              <a:t>: My sister gave me </a:t>
            </a:r>
            <a:r>
              <a:rPr lang="nl-NL" dirty="0" err="1"/>
              <a:t>flowers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my</a:t>
            </a:r>
            <a:r>
              <a:rPr lang="nl-NL" dirty="0"/>
              <a:t> </a:t>
            </a:r>
            <a:r>
              <a:rPr lang="nl-NL" dirty="0" err="1"/>
              <a:t>birthday</a:t>
            </a:r>
            <a:r>
              <a:rPr lang="nl-NL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There/their/they’re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There (=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daar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): There is a desk in the room.</a:t>
            </a: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Their (=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hun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): Their car was beautiful.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They’re (=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zij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zijn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): They’re very happy with the car.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Where/were/wear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Where (=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waar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): Where are my new shoes?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Were (=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waren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): Your shoes were over there.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Wear (=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dragen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): You can wear your shoes tomorrow.</a:t>
            </a: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With</a:t>
            </a:r>
            <a:r>
              <a:rPr lang="nl-NL" dirty="0"/>
              <a:t>/</a:t>
            </a:r>
            <a:r>
              <a:rPr lang="nl-NL" strike="sngStrike" dirty="0" err="1"/>
              <a:t>whit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Durable</a:t>
            </a:r>
            <a:r>
              <a:rPr lang="nl-NL" dirty="0"/>
              <a:t> </a:t>
            </a:r>
            <a:r>
              <a:rPr lang="nl-NL" dirty="0" err="1"/>
              <a:t>vs</a:t>
            </a:r>
            <a:r>
              <a:rPr lang="nl-NL" dirty="0"/>
              <a:t> </a:t>
            </a:r>
            <a:r>
              <a:rPr lang="nl-NL" dirty="0" err="1"/>
              <a:t>sustainable</a:t>
            </a:r>
            <a:endParaRPr lang="nl-NL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Durable</a:t>
            </a:r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goederen die lang meegaan (bijv. een huis, een Toyota, een Miele)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Sustainable</a:t>
            </a:r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goederen die milieuvriendelijk zijn (bijv. afbreekbaar plastic, recyclebare bekers)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 will arrive on Monday at 10.00 am. vs ‘I will come on Monday… ‘</a:t>
            </a:r>
            <a:endParaRPr lang="nl-NL" dirty="0"/>
          </a:p>
          <a:p>
            <a:pPr lvl="1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Celine: “If you ever want to come in France, please give me a call.” 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</a:t>
            </a: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5225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{1B678C7F-9105-AF4C-B176-01BE2461D364}tf10001070</Template>
  <TotalTime>17310</TotalTime>
  <Words>1640</Words>
  <Application>Microsoft Macintosh PowerPoint</Application>
  <PresentationFormat>Breedbeeld</PresentationFormat>
  <Paragraphs>296</Paragraphs>
  <Slides>30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30</vt:i4>
      </vt:variant>
    </vt:vector>
  </HeadingPairs>
  <TitlesOfParts>
    <vt:vector size="39" baseType="lpstr">
      <vt:lpstr>Arial</vt:lpstr>
      <vt:lpstr>Bradley Hand</vt:lpstr>
      <vt:lpstr>Calibri</vt:lpstr>
      <vt:lpstr>Rockwell</vt:lpstr>
      <vt:lpstr>Rockwell Condensed</vt:lpstr>
      <vt:lpstr>Rockwell Extra Bold</vt:lpstr>
      <vt:lpstr>Times New Roman</vt:lpstr>
      <vt:lpstr>Wingdings</vt:lpstr>
      <vt:lpstr>Houttype</vt:lpstr>
      <vt:lpstr>Week 4 - Tuesday</vt:lpstr>
      <vt:lpstr>Writing exam</vt:lpstr>
      <vt:lpstr>Wijze van beoordelen A2: Minimaal 80% van gevraagde inhoud voltooid? Elk onderdeel voldoende? Dan: cijferbepaling:</vt:lpstr>
      <vt:lpstr>Wijze van beoordelen B1: Minimaal 80% van gevraagde inhoud voltooid? Elk onderdeel voldoende? Dan: cijferbepaling:</vt:lpstr>
      <vt:lpstr>Useful phrases</vt:lpstr>
      <vt:lpstr>PowerPoint-presentatie</vt:lpstr>
      <vt:lpstr>PowerPoint-presentatie</vt:lpstr>
      <vt:lpstr>Grammaticale fouten</vt:lpstr>
      <vt:lpstr>PowerPoint-presentatie</vt:lpstr>
      <vt:lpstr>PowerPoint-presentatie</vt:lpstr>
      <vt:lpstr>PowerPoint-presentatie</vt:lpstr>
      <vt:lpstr> Verbindingswoorden  </vt:lpstr>
      <vt:lpstr>PowerPoint-presentatie</vt:lpstr>
      <vt:lpstr>Voorzetsels van tijd</vt:lpstr>
      <vt:lpstr>PowerPoint-presentatie</vt:lpstr>
      <vt:lpstr>Voorzetsels van plaats</vt:lpstr>
      <vt:lpstr>PowerPoint-presentatie</vt:lpstr>
      <vt:lpstr>Informeel/formeel</vt:lpstr>
      <vt:lpstr>PowerPoint-presentatie</vt:lpstr>
      <vt:lpstr>PowerPoint-presentatie</vt:lpstr>
      <vt:lpstr>PowerPoint-presentatie</vt:lpstr>
      <vt:lpstr>PowerPoint-presentatie</vt:lpstr>
      <vt:lpstr>Beleefdheid</vt:lpstr>
      <vt:lpstr>PowerPoint-presentatie</vt:lpstr>
      <vt:lpstr>Examen op hoger niveau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2 - Thursday</dc:title>
  <dc:creator>nathalie keunen</dc:creator>
  <cp:lastModifiedBy>nathalie keunen</cp:lastModifiedBy>
  <cp:revision>39</cp:revision>
  <dcterms:created xsi:type="dcterms:W3CDTF">2020-09-03T05:43:53Z</dcterms:created>
  <dcterms:modified xsi:type="dcterms:W3CDTF">2020-09-19T07:21:21Z</dcterms:modified>
</cp:coreProperties>
</file>