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80" r:id="rId3"/>
    <p:sldId id="285" r:id="rId4"/>
    <p:sldId id="302" r:id="rId5"/>
    <p:sldId id="305" r:id="rId6"/>
    <p:sldId id="303" r:id="rId7"/>
    <p:sldId id="304" r:id="rId8"/>
    <p:sldId id="306" r:id="rId9"/>
    <p:sldId id="307" r:id="rId10"/>
    <p:sldId id="309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54"/>
    <p:restoredTop sz="95768"/>
  </p:normalViewPr>
  <p:slideViewPr>
    <p:cSldViewPr snapToGrid="0" snapToObjects="1">
      <p:cViewPr varScale="1">
        <p:scale>
          <a:sx n="62" d="100"/>
          <a:sy n="62" d="100"/>
        </p:scale>
        <p:origin x="224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17-09-2020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73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17-09-2020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86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17-09-2020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07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17-09-2020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074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41E54C8-836F-A447-8F53-1D7FF0DE8B4B}" type="datetimeFigureOut">
              <a:rPr lang="nl-NL" smtClean="0"/>
              <a:t>17-09-2020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nl-N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60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17-09-2020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76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17-09-2020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7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17-09-2020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17-09-2020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65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17-09-2020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37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17-09-2020</a:t>
            </a:fld>
            <a:endParaRPr lang="nl-N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50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41E54C8-836F-A447-8F53-1D7FF0DE8B4B}" type="datetimeFigureOut">
              <a:rPr lang="nl-NL" smtClean="0"/>
              <a:t>17-09-2020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47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A5C3E-D953-EA46-ACED-690FD0F30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Week 4 - </a:t>
            </a:r>
            <a:r>
              <a:rPr lang="nl-NL" dirty="0" err="1"/>
              <a:t>Tuesday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A26EFF-54E4-2849-8A07-B1913F7B3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3317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6"/>
            <a:ext cx="9052560" cy="3453205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Harry is aan het afwassen.</a:t>
            </a:r>
          </a:p>
          <a:p>
            <a:pPr lvl="1">
              <a:lnSpc>
                <a:spcPct val="100000"/>
              </a:lnSpc>
            </a:pP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Harry is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doing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dishes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Hij doet de afwas elke avond.</a:t>
            </a:r>
          </a:p>
          <a:p>
            <a:pPr lvl="1">
              <a:lnSpc>
                <a:spcPct val="100000"/>
              </a:lnSpc>
            </a:pP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 does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dishes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every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evening.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Vanochtend is Lola de tuin aan het wieden.</a:t>
            </a:r>
          </a:p>
          <a:p>
            <a:pPr lvl="1">
              <a:lnSpc>
                <a:spcPct val="100000"/>
              </a:lnSpc>
            </a:pP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This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morning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Lola is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weeding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garden.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Jane is aan het bevallen.</a:t>
            </a:r>
          </a:p>
          <a:p>
            <a:pPr lvl="1">
              <a:lnSpc>
                <a:spcPct val="100000"/>
              </a:lnSpc>
            </a:pP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Jane is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having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baby.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Sue krijgt een baby.</a:t>
            </a:r>
          </a:p>
          <a:p>
            <a:pPr lvl="1">
              <a:lnSpc>
                <a:spcPct val="100000"/>
              </a:lnSpc>
            </a:pP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Sue is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having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baby.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052560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VertaalOefening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247766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Grammar</a:t>
            </a:r>
            <a:br>
              <a:rPr lang="nl-NL" dirty="0"/>
            </a:br>
            <a:r>
              <a:rPr lang="nl-NL" dirty="0"/>
              <a:t>present </a:t>
            </a:r>
            <a:r>
              <a:rPr lang="nl-NL" dirty="0" err="1"/>
              <a:t>tense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7400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2400" dirty="0"/>
              <a:t>Engelse zinnen zijn altijd zeer gestructureerd:</a:t>
            </a:r>
          </a:p>
          <a:p>
            <a:pPr>
              <a:lnSpc>
                <a:spcPct val="100000"/>
              </a:lnSpc>
            </a:pPr>
            <a:r>
              <a:rPr lang="nl-NL" sz="2400" dirty="0"/>
              <a:t>Tijd – onderwerp – werkwoord(en) – rest – plaats – tijd.</a:t>
            </a:r>
          </a:p>
          <a:p>
            <a:pPr>
              <a:lnSpc>
                <a:spcPct val="100000"/>
              </a:lnSpc>
            </a:pPr>
            <a:endParaRPr lang="nl-NL" sz="2400" dirty="0"/>
          </a:p>
          <a:p>
            <a:pPr>
              <a:lnSpc>
                <a:spcPct val="100000"/>
              </a:lnSpc>
            </a:pPr>
            <a:r>
              <a:rPr lang="nl-NL" sz="2400" b="1" i="1" dirty="0"/>
              <a:t>Bijvoorbeeld:</a:t>
            </a:r>
          </a:p>
          <a:p>
            <a:pPr>
              <a:lnSpc>
                <a:spcPct val="100000"/>
              </a:lnSpc>
            </a:pPr>
            <a:r>
              <a:rPr lang="nl-NL" sz="2400" dirty="0"/>
              <a:t>On </a:t>
            </a:r>
            <a:r>
              <a:rPr lang="nl-NL" sz="2400" dirty="0" err="1"/>
              <a:t>Mondays</a:t>
            </a:r>
            <a:r>
              <a:rPr lang="nl-NL" sz="2400" dirty="0"/>
              <a:t> </a:t>
            </a:r>
            <a:r>
              <a:rPr lang="nl-NL" sz="2400" dirty="0" err="1"/>
              <a:t>she</a:t>
            </a:r>
            <a:r>
              <a:rPr lang="nl-NL" sz="2400" dirty="0"/>
              <a:t> </a:t>
            </a:r>
            <a:r>
              <a:rPr lang="nl-NL" sz="2400" dirty="0" err="1"/>
              <a:t>plays</a:t>
            </a:r>
            <a:r>
              <a:rPr lang="nl-NL" sz="2400" dirty="0"/>
              <a:t> tennis </a:t>
            </a:r>
            <a:r>
              <a:rPr lang="nl-NL" sz="2400" dirty="0" err="1"/>
              <a:t>outside</a:t>
            </a:r>
            <a:r>
              <a:rPr lang="nl-NL" sz="2400" dirty="0"/>
              <a:t>.</a:t>
            </a:r>
          </a:p>
          <a:p>
            <a:pPr>
              <a:lnSpc>
                <a:spcPct val="100000"/>
              </a:lnSpc>
            </a:pPr>
            <a:r>
              <a:rPr lang="nl-NL" sz="2400" dirty="0"/>
              <a:t>(tijd)               (</a:t>
            </a:r>
            <a:r>
              <a:rPr lang="nl-NL" sz="2400" dirty="0" err="1"/>
              <a:t>ond</a:t>
            </a:r>
            <a:r>
              <a:rPr lang="nl-NL" sz="2400" dirty="0"/>
              <a:t>) (</a:t>
            </a:r>
            <a:r>
              <a:rPr lang="nl-NL" sz="2400" dirty="0" err="1"/>
              <a:t>ww</a:t>
            </a:r>
            <a:r>
              <a:rPr lang="nl-NL" sz="2400" dirty="0"/>
              <a:t>) (rest) (plaats)</a:t>
            </a:r>
          </a:p>
          <a:p>
            <a:pPr>
              <a:lnSpc>
                <a:spcPct val="100000"/>
              </a:lnSpc>
            </a:pPr>
            <a:endParaRPr lang="nl-NL" sz="2400" dirty="0"/>
          </a:p>
          <a:p>
            <a:pPr>
              <a:lnSpc>
                <a:spcPct val="100000"/>
              </a:lnSpc>
            </a:pPr>
            <a:r>
              <a:rPr lang="nl-NL" sz="2400" dirty="0"/>
              <a:t>Met die basisstructuur maken we zinnen in de verschillende tijden. Vandaag de tegenwoordige tijd (present </a:t>
            </a:r>
            <a:r>
              <a:rPr lang="nl-NL" sz="2400" dirty="0" err="1"/>
              <a:t>simple</a:t>
            </a:r>
            <a:r>
              <a:rPr lang="nl-NL" sz="2400" dirty="0"/>
              <a:t> &amp; present </a:t>
            </a:r>
            <a:r>
              <a:rPr lang="nl-NL" sz="2400" dirty="0" err="1"/>
              <a:t>continous</a:t>
            </a:r>
            <a:r>
              <a:rPr lang="nl-NL" sz="2400" dirty="0"/>
              <a:t>)</a:t>
            </a:r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052560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Woordvolgorde</a:t>
            </a:r>
          </a:p>
        </p:txBody>
      </p:sp>
    </p:spTree>
    <p:extLst>
      <p:ext uri="{BB962C8B-B14F-4D97-AF65-F5344CB8AC3E}">
        <p14:creationId xmlns:p14="http://schemas.microsoft.com/office/powerpoint/2010/main" val="2600429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>
            <a:extLst>
              <a:ext uri="{FF2B5EF4-FFF2-40B4-BE49-F238E27FC236}">
                <a16:creationId xmlns:a16="http://schemas.microsoft.com/office/drawing/2014/main" id="{EC90B16F-6A27-9240-8E3E-00B7CF577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192" y="5233072"/>
            <a:ext cx="564507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0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Hele werkwoord (infinitief) = de </a:t>
            </a:r>
            <a:r>
              <a:rPr lang="nl-NL" altLang="nl-NL" sz="20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-vorm zonder </a:t>
            </a:r>
            <a:r>
              <a:rPr lang="nl-NL" altLang="nl-NL" sz="20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nl-NL" altLang="nl-NL" sz="2000" b="1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strike="sngStrike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wash</a:t>
            </a:r>
            <a:endParaRPr lang="nl-NL" altLang="nl-NL" sz="2000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strike="sngStrike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look</a:t>
            </a: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strike="sngStrike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play</a:t>
            </a:r>
            <a:endParaRPr lang="nl-NL" altLang="nl-NL" sz="2000" cap="none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3D97214B-AF9C-A149-A1CC-45F862BF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620077"/>
              </p:ext>
            </p:extLst>
          </p:nvPr>
        </p:nvGraphicFramePr>
        <p:xfrm>
          <a:off x="709523" y="1118272"/>
          <a:ext cx="11016311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3348">
                  <a:extLst>
                    <a:ext uri="{9D8B030D-6E8A-4147-A177-3AD203B41FA5}">
                      <a16:colId xmlns:a16="http://schemas.microsoft.com/office/drawing/2014/main" val="2132032776"/>
                    </a:ext>
                  </a:extLst>
                </a:gridCol>
                <a:gridCol w="1784658">
                  <a:extLst>
                    <a:ext uri="{9D8B030D-6E8A-4147-A177-3AD203B41FA5}">
                      <a16:colId xmlns:a16="http://schemas.microsoft.com/office/drawing/2014/main" val="490232667"/>
                    </a:ext>
                  </a:extLst>
                </a:gridCol>
                <a:gridCol w="1387639">
                  <a:extLst>
                    <a:ext uri="{9D8B030D-6E8A-4147-A177-3AD203B41FA5}">
                      <a16:colId xmlns:a16="http://schemas.microsoft.com/office/drawing/2014/main" val="378359768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208996738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1775644766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2331727690"/>
                    </a:ext>
                  </a:extLst>
                </a:gridCol>
              </a:tblGrid>
              <a:tr h="785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</a:rPr>
                        <a:t>Naam</a:t>
                      </a:r>
                      <a:endParaRPr lang="nl-NL" sz="1800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bg1"/>
                          </a:solidFill>
                          <a:effectLst/>
                        </a:rPr>
                        <a:t>Wanneer gebruik je de tijd?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Constructie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(wat gebruik je)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Bevestigend (ja)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Ontkennend (nee)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</a:rPr>
                        <a:t>Vragend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 (?)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58262"/>
                  </a:ext>
                </a:extLst>
              </a:tr>
              <a:tr h="2356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Present Simple met </a:t>
                      </a: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</a:rPr>
                        <a:t>hww</a:t>
                      </a:r>
                      <a:endParaRPr lang="nl-NL" sz="1800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Tegenwoordige tijd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Gewoonte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Feit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Can 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May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Must  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+ hele ww (to-vorm)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She can play the piano.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You may like the movie.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It is warm so it must be a nice day.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She can’t/cannot play the piano.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You may not like the movie.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It is cold so it must not be a nice day.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Can she play the piano?</a:t>
                      </a:r>
                      <a:endParaRPr lang="nl-NL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May you like the movie?</a:t>
                      </a:r>
                      <a:endParaRPr lang="nl-NL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(Grammaticaal correct, maar onlogische zin)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Must it be a nice day if it is warm?</a:t>
                      </a:r>
                      <a:endParaRPr lang="nl-NL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09901549"/>
                  </a:ext>
                </a:extLst>
              </a:tr>
            </a:tbl>
          </a:graphicData>
        </a:graphic>
      </p:graphicFrame>
      <p:sp>
        <p:nvSpPr>
          <p:cNvPr id="9" name="Titel 1">
            <a:extLst>
              <a:ext uri="{FF2B5EF4-FFF2-40B4-BE49-F238E27FC236}">
                <a16:creationId xmlns:a16="http://schemas.microsoft.com/office/drawing/2014/main" id="{090A491D-3E39-ED49-9887-F6B1D80FF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522" y="343169"/>
            <a:ext cx="10510703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Present </a:t>
            </a:r>
            <a:r>
              <a:rPr lang="nl-NL" sz="6000" dirty="0" err="1"/>
              <a:t>simple</a:t>
            </a:r>
            <a:r>
              <a:rPr lang="nl-NL" sz="6000" dirty="0"/>
              <a:t> met hulpwerkwoorden</a:t>
            </a:r>
          </a:p>
        </p:txBody>
      </p:sp>
    </p:spTree>
    <p:extLst>
      <p:ext uri="{BB962C8B-B14F-4D97-AF65-F5344CB8AC3E}">
        <p14:creationId xmlns:p14="http://schemas.microsoft.com/office/powerpoint/2010/main" val="4215940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3D97214B-AF9C-A149-A1CC-45F862BF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682772"/>
              </p:ext>
            </p:extLst>
          </p:nvPr>
        </p:nvGraphicFramePr>
        <p:xfrm>
          <a:off x="709523" y="1118272"/>
          <a:ext cx="11016311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3348">
                  <a:extLst>
                    <a:ext uri="{9D8B030D-6E8A-4147-A177-3AD203B41FA5}">
                      <a16:colId xmlns:a16="http://schemas.microsoft.com/office/drawing/2014/main" val="2132032776"/>
                    </a:ext>
                  </a:extLst>
                </a:gridCol>
                <a:gridCol w="1784658">
                  <a:extLst>
                    <a:ext uri="{9D8B030D-6E8A-4147-A177-3AD203B41FA5}">
                      <a16:colId xmlns:a16="http://schemas.microsoft.com/office/drawing/2014/main" val="490232667"/>
                    </a:ext>
                  </a:extLst>
                </a:gridCol>
                <a:gridCol w="1387639">
                  <a:extLst>
                    <a:ext uri="{9D8B030D-6E8A-4147-A177-3AD203B41FA5}">
                      <a16:colId xmlns:a16="http://schemas.microsoft.com/office/drawing/2014/main" val="378359768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208996738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1775644766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2331727690"/>
                    </a:ext>
                  </a:extLst>
                </a:gridCol>
              </a:tblGrid>
              <a:tr h="785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</a:rPr>
                        <a:t>Naam</a:t>
                      </a:r>
                      <a:endParaRPr lang="nl-NL" sz="1800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bg1"/>
                          </a:solidFill>
                          <a:effectLst/>
                        </a:rPr>
                        <a:t>Wanneer gebruik je de tijd?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Constructie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(wat gebruik je)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Bevestigend (ja)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Ontkennend (nee)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</a:rPr>
                        <a:t>Vragend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 (?)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58262"/>
                  </a:ext>
                </a:extLst>
              </a:tr>
              <a:tr h="2356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Present Simple </a:t>
                      </a:r>
                      <a:r>
                        <a:rPr lang="en-GB" sz="14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400" b="1" i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zonder</a:t>
                      </a:r>
                      <a:r>
                        <a:rPr lang="en-GB" sz="14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400" b="1" i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hww</a:t>
                      </a:r>
                      <a:r>
                        <a:rPr lang="en-GB" sz="14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nl-NL" sz="14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Tegenwoordige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tijd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Gewoonte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Feit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He, she, it +s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+es: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Einde -s klank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Einde -o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r>
                        <a:rPr lang="nl-NL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ies</a:t>
                      </a: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Einde medeklinker +y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washes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his clothes every Friday.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go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 school every day.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 always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carries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the milk to the kitchen on Saturdays.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doesn’t wash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his clothes every Friday.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don’t go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 school every day.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doesn’t 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always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carry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the milk to the kitchen on Saturdays.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Does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he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wash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his clothes every Friday?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you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go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 school every day?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Does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he always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carry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the milk to the kitchen on Saturdays?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09901549"/>
                  </a:ext>
                </a:extLst>
              </a:tr>
            </a:tbl>
          </a:graphicData>
        </a:graphic>
      </p:graphicFrame>
      <p:sp>
        <p:nvSpPr>
          <p:cNvPr id="9" name="Titel 1">
            <a:extLst>
              <a:ext uri="{FF2B5EF4-FFF2-40B4-BE49-F238E27FC236}">
                <a16:creationId xmlns:a16="http://schemas.microsoft.com/office/drawing/2014/main" id="{090A491D-3E39-ED49-9887-F6B1D80FF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522" y="343169"/>
            <a:ext cx="10510703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Present </a:t>
            </a:r>
            <a:r>
              <a:rPr lang="nl-NL" sz="6000" dirty="0" err="1"/>
              <a:t>simple</a:t>
            </a:r>
            <a:r>
              <a:rPr lang="nl-NL" sz="6000" dirty="0"/>
              <a:t> </a:t>
            </a:r>
            <a:r>
              <a:rPr lang="nl-NL" sz="1800" dirty="0"/>
              <a:t>zonder hulpwerkwoorden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2201E02-7D36-CD4A-9F88-41722BA2F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342" y="5186237"/>
            <a:ext cx="8396209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0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Voorbeelden van werkwoorden die eindigen op -s klank/-o/-medeklinker + y:</a:t>
            </a:r>
            <a:endParaRPr lang="nl-NL" altLang="nl-NL" sz="2000" b="1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s klank: 	</a:t>
            </a:r>
            <a:r>
              <a:rPr lang="nl-NL" altLang="nl-NL" sz="2000" strike="sngStrike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wash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l-NL" altLang="nl-NL" sz="2000" strike="sngStrike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kiss	</a:t>
            </a: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o:		</a:t>
            </a:r>
            <a:r>
              <a:rPr lang="nl-NL" altLang="nl-NL" sz="2000" strike="sngStrike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go 		</a:t>
            </a:r>
            <a:r>
              <a:rPr lang="nl-NL" altLang="nl-NL" sz="2000" strike="sngStrike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do</a:t>
            </a: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Medeklinker	</a:t>
            </a:r>
            <a:r>
              <a:rPr lang="nl-NL" altLang="nl-NL" sz="2000" strike="sngStrike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hurry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l-NL" altLang="nl-NL" sz="2000" strike="sngStrike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carry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l-NL" altLang="nl-NL" sz="2000" strike="sngStrike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worry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+y</a:t>
            </a:r>
          </a:p>
        </p:txBody>
      </p:sp>
    </p:spTree>
    <p:extLst>
      <p:ext uri="{BB962C8B-B14F-4D97-AF65-F5344CB8AC3E}">
        <p14:creationId xmlns:p14="http://schemas.microsoft.com/office/powerpoint/2010/main" val="343695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6"/>
            <a:ext cx="9052560" cy="3453205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Peter sluit de deur en gaat zitten.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Die tram gaat naar het station.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Vader wast elke maandag de kleren.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Bobby speelt nooit met Chris.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De leraar legt het boek op tafel.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Die vogel zingt vaak in de boom voor ons huis.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Deze jongen probeert altijd te winnen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Mevrouw </a:t>
            </a:r>
            <a:r>
              <a:rPr lang="nl-NL" sz="1800" dirty="0" err="1"/>
              <a:t>Craig</a:t>
            </a:r>
            <a:r>
              <a:rPr lang="nl-NL" sz="1800" dirty="0"/>
              <a:t> bezit enkele huizen in Rotterdam</a:t>
            </a:r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052560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VertaalOefening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398490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6"/>
            <a:ext cx="9052560" cy="3453205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Peter sluit de deur en gaat zitten. </a:t>
            </a:r>
          </a:p>
          <a:p>
            <a:pPr lvl="1">
              <a:lnSpc>
                <a:spcPct val="100000"/>
              </a:lnSpc>
            </a:pP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Peter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closes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door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sits down.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Die tram gaat naar het station.</a:t>
            </a:r>
          </a:p>
          <a:p>
            <a:pPr lvl="1">
              <a:lnSpc>
                <a:spcPct val="100000"/>
              </a:lnSpc>
            </a:pP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tram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goes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station.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Vader wast elke maandag de kleren.</a:t>
            </a:r>
          </a:p>
          <a:p>
            <a:pPr lvl="1">
              <a:lnSpc>
                <a:spcPct val="100000"/>
              </a:lnSpc>
            </a:pP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Father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washes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clothes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every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Monday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Bobby speelt nooit met Chris.</a:t>
            </a:r>
          </a:p>
          <a:p>
            <a:pPr lvl="1">
              <a:lnSpc>
                <a:spcPct val="100000"/>
              </a:lnSpc>
            </a:pP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Bobby never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plays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Chris.</a:t>
            </a:r>
            <a:r>
              <a:rPr lang="nl-NL" sz="1600" dirty="0"/>
              <a:t>	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Deze jongen probeert vaak te winnen</a:t>
            </a:r>
          </a:p>
          <a:p>
            <a:pPr lvl="1">
              <a:lnSpc>
                <a:spcPct val="100000"/>
              </a:lnSpc>
            </a:pP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This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boy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often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tries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win.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Mevrouw </a:t>
            </a:r>
            <a:r>
              <a:rPr lang="nl-NL" sz="1800" dirty="0" err="1"/>
              <a:t>Craig</a:t>
            </a:r>
            <a:r>
              <a:rPr lang="nl-NL" sz="1800" dirty="0"/>
              <a:t> bezit enkele huizen in Rotterdam.</a:t>
            </a:r>
          </a:p>
          <a:p>
            <a:pPr lvl="1">
              <a:lnSpc>
                <a:spcPct val="100000"/>
              </a:lnSpc>
            </a:pP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Ms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Craig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possesses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some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/a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couple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of/a few </a:t>
            </a:r>
            <a:r>
              <a:rPr lang="nl-N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houses</a:t>
            </a:r>
            <a:r>
              <a:rPr lang="nl-N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Rotterdam.</a:t>
            </a:r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052560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VertaalOefening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2588550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3D97214B-AF9C-A149-A1CC-45F862BF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765564"/>
              </p:ext>
            </p:extLst>
          </p:nvPr>
        </p:nvGraphicFramePr>
        <p:xfrm>
          <a:off x="709523" y="1118272"/>
          <a:ext cx="11016311" cy="31792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3348">
                  <a:extLst>
                    <a:ext uri="{9D8B030D-6E8A-4147-A177-3AD203B41FA5}">
                      <a16:colId xmlns:a16="http://schemas.microsoft.com/office/drawing/2014/main" val="2132032776"/>
                    </a:ext>
                  </a:extLst>
                </a:gridCol>
                <a:gridCol w="1784658">
                  <a:extLst>
                    <a:ext uri="{9D8B030D-6E8A-4147-A177-3AD203B41FA5}">
                      <a16:colId xmlns:a16="http://schemas.microsoft.com/office/drawing/2014/main" val="490232667"/>
                    </a:ext>
                  </a:extLst>
                </a:gridCol>
                <a:gridCol w="1387639">
                  <a:extLst>
                    <a:ext uri="{9D8B030D-6E8A-4147-A177-3AD203B41FA5}">
                      <a16:colId xmlns:a16="http://schemas.microsoft.com/office/drawing/2014/main" val="378359768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208996738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1775644766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2331727690"/>
                    </a:ext>
                  </a:extLst>
                </a:gridCol>
              </a:tblGrid>
              <a:tr h="785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</a:rPr>
                        <a:t>Naam</a:t>
                      </a:r>
                      <a:endParaRPr lang="nl-NL" sz="1800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bg1"/>
                          </a:solidFill>
                          <a:effectLst/>
                        </a:rPr>
                        <a:t>Wanneer gebruik je de tijd?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Constructie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(wat gebruik je)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Bevestigend (ja)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Ontkennend (nee)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</a:rPr>
                        <a:t>Vragend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 (?)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58262"/>
                  </a:ext>
                </a:extLst>
              </a:tr>
              <a:tr h="2356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Present </a:t>
                      </a:r>
                      <a:r>
                        <a:rPr lang="en-GB" sz="17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Continuous</a:t>
                      </a:r>
                      <a:endParaRPr lang="nl-NL" sz="17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Als het nu aan de gang is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Als het in de nabije toekomst gaat gebeuren.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Am/is/are + ing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am washing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my clothes now.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Jill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is leaving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on Wednesday.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I’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 not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washing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my clothes now.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Jill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isn’t leaving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on Wednesday.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Are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you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washing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your clothes now?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Jill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leaving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on Wednesday?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09901549"/>
                  </a:ext>
                </a:extLst>
              </a:tr>
            </a:tbl>
          </a:graphicData>
        </a:graphic>
      </p:graphicFrame>
      <p:sp>
        <p:nvSpPr>
          <p:cNvPr id="9" name="Titel 1">
            <a:extLst>
              <a:ext uri="{FF2B5EF4-FFF2-40B4-BE49-F238E27FC236}">
                <a16:creationId xmlns:a16="http://schemas.microsoft.com/office/drawing/2014/main" id="{090A491D-3E39-ED49-9887-F6B1D80FF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522" y="343169"/>
            <a:ext cx="10510703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Present </a:t>
            </a:r>
            <a:r>
              <a:rPr lang="nl-NL" sz="6000" dirty="0" err="1"/>
              <a:t>continuous</a:t>
            </a:r>
            <a:endParaRPr lang="nl-NL" sz="18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34D1B6D-A94A-0C4B-A6D7-D6F73085E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342" y="5032350"/>
            <a:ext cx="958554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0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Gebruik de present </a:t>
            </a:r>
            <a:r>
              <a:rPr lang="nl-NL" altLang="nl-NL" sz="20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continuous</a:t>
            </a: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als je in het Nederlands ‘aan het …’ zou zeggen.</a:t>
            </a: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endParaRPr lang="nl-NL" altLang="nl-NL" sz="2000" b="1" cap="none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-e vervalt voor werkwoorden die eindigen op –e:</a:t>
            </a:r>
            <a:endParaRPr lang="nl-NL" altLang="nl-NL" sz="2000" b="1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leaving</a:t>
            </a:r>
            <a:endParaRPr lang="nl-NL" altLang="nl-NL" sz="2000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losing</a:t>
            </a:r>
            <a:endParaRPr lang="nl-NL" altLang="nl-NL" sz="2000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liking</a:t>
            </a:r>
            <a:endParaRPr lang="nl-NL" altLang="nl-NL" sz="2000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372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6"/>
            <a:ext cx="9052560" cy="3453205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Harry is aan het afwassen.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Hij doet de afwas elke avond.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Vanochtend is Lola de tuin aan het wieden.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Jane is aan het bevallen.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Sue krijgt een baby.</a:t>
            </a:r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052560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VertaalOefening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1797288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Hout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ut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ut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{1B678C7F-9105-AF4C-B176-01BE2461D364}tf10001070</Template>
  <TotalTime>16206</TotalTime>
  <Words>825</Words>
  <Application>Microsoft Macintosh PowerPoint</Application>
  <PresentationFormat>Breedbeeld</PresentationFormat>
  <Paragraphs>171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8" baseType="lpstr">
      <vt:lpstr>Arial</vt:lpstr>
      <vt:lpstr>Calibri</vt:lpstr>
      <vt:lpstr>Rockwell</vt:lpstr>
      <vt:lpstr>Rockwell Condensed</vt:lpstr>
      <vt:lpstr>Rockwell Extra Bold</vt:lpstr>
      <vt:lpstr>Times New Roman</vt:lpstr>
      <vt:lpstr>Wingdings</vt:lpstr>
      <vt:lpstr>Houttype</vt:lpstr>
      <vt:lpstr>Week 4 - Tuesday</vt:lpstr>
      <vt:lpstr>Grammar present tense</vt:lpstr>
      <vt:lpstr>Woordvolgorde</vt:lpstr>
      <vt:lpstr>Present simple met hulpwerkwoorden</vt:lpstr>
      <vt:lpstr>Present simple zonder hulpwerkwoorden</vt:lpstr>
      <vt:lpstr>VertaalOefening</vt:lpstr>
      <vt:lpstr>VertaalOefening</vt:lpstr>
      <vt:lpstr>Present continuous</vt:lpstr>
      <vt:lpstr>VertaalOefening</vt:lpstr>
      <vt:lpstr>VertaalOefening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2 - Thursday</dc:title>
  <dc:creator>nathalie keunen</dc:creator>
  <cp:lastModifiedBy>nathalie keunen</cp:lastModifiedBy>
  <cp:revision>52</cp:revision>
  <dcterms:created xsi:type="dcterms:W3CDTF">2020-09-03T05:43:53Z</dcterms:created>
  <dcterms:modified xsi:type="dcterms:W3CDTF">2020-09-17T08:20:49Z</dcterms:modified>
</cp:coreProperties>
</file>