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2" r:id="rId5"/>
    <p:sldId id="270" r:id="rId6"/>
    <p:sldId id="261" r:id="rId7"/>
    <p:sldId id="264" r:id="rId8"/>
    <p:sldId id="265" r:id="rId9"/>
    <p:sldId id="266" r:id="rId10"/>
    <p:sldId id="269" r:id="rId11"/>
    <p:sldId id="271" r:id="rId12"/>
  </p:sldIdLst>
  <p:sldSz cx="9144000" cy="6858000" type="screen4x3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3"/>
    <a:srgbClr val="CE1A20"/>
    <a:srgbClr val="D3A907"/>
    <a:srgbClr val="83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4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44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26AD-2087-4924-887F-58983794211B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08673-EEE7-4A52-B4DF-71E3DC8AF51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5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6A52-1FE3-4657-97AA-373DF5613D01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BC81-828B-44BC-87A5-288C897CC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5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7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99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Ik heb sociale ongelijkheid hier toegevoegd.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73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83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19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1025C5-30B2-435E-8E39-29AC30D392AC}" type="slidenum">
              <a:rPr lang="nl-NL" altLang="nl-NL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14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62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6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88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28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F36F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Rechthoek 1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188640"/>
            <a:ext cx="673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maatschappijleer?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6"/>
            <a:ext cx="1224136" cy="356230"/>
          </a:xfrm>
          <a:prstGeom prst="rect">
            <a:avLst/>
          </a:prstGeom>
        </p:spPr>
      </p:pic>
      <p:cxnSp>
        <p:nvCxnSpPr>
          <p:cNvPr id="21" name="Rechte verbindingslijn 20"/>
          <p:cNvCxnSpPr/>
          <p:nvPr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20">
            <a:extLst>
              <a:ext uri="{FF2B5EF4-FFF2-40B4-BE49-F238E27FC236}">
                <a16:creationId xmlns:a16="http://schemas.microsoft.com/office/drawing/2014/main" id="{77B2D718-CE7A-4B65-ABF8-51FFAA07B837}"/>
              </a:ext>
            </a:extLst>
          </p:cNvPr>
          <p:cNvCxnSpPr/>
          <p:nvPr userDrawn="1"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4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19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603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 marL="342900" indent="-3429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86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5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56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2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7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23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6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dia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9144000" cy="342145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18864" y="11785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is maatschappijleer?</a:t>
            </a:r>
          </a:p>
        </p:txBody>
      </p:sp>
      <p:cxnSp>
        <p:nvCxnSpPr>
          <p:cNvPr id="10" name="Rechte verbindingslijn 9"/>
          <p:cNvCxnSpPr/>
          <p:nvPr/>
        </p:nvCxnSpPr>
        <p:spPr>
          <a:xfrm flipH="1">
            <a:off x="1043608" y="1052736"/>
            <a:ext cx="6840760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hthoek 10"/>
          <p:cNvSpPr/>
          <p:nvPr/>
        </p:nvSpPr>
        <p:spPr>
          <a:xfrm>
            <a:off x="0" y="115526"/>
            <a:ext cx="315144" cy="6769858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8843712" y="342145"/>
            <a:ext cx="300288" cy="6515855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0" y="6542451"/>
            <a:ext cx="9144000" cy="342145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467544" y="116632"/>
            <a:ext cx="78759" cy="78759"/>
          </a:xfrm>
          <a:prstGeom prst="ellipse">
            <a:avLst/>
          </a:prstGeom>
          <a:solidFill>
            <a:srgbClr val="F36F2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21" y="38194"/>
            <a:ext cx="809722" cy="2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schooltv.nl/video/hoe-werkt-macht-net-als-bij-apen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chooltv.nl/video/hoe-werkt-macht-net-als-bij-apen/#q=mach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alkleadershipcompany.nl/waardenlij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metropolis-in-de-klas-wi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1.3 Kernbegrippen bij maatschappijleer</a:t>
            </a:r>
          </a:p>
        </p:txBody>
      </p:sp>
      <p:pic>
        <p:nvPicPr>
          <p:cNvPr id="7" name="Picture 12" descr="https://nrc-reader.s3.amazonaws.com/articles/2181/assets/7155/cms_retina.full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244725"/>
            <a:ext cx="2565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static1.persgroep.net/volkskrant/image/53f0a17b-cf6b-46f3-adda-3a6dabddd9b2?width=664&amp;height=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20985" r="-47" b="-6090"/>
          <a:stretch>
            <a:fillRect/>
          </a:stretch>
        </p:blipFill>
        <p:spPr bwMode="auto">
          <a:xfrm>
            <a:off x="2124075" y="2255838"/>
            <a:ext cx="37766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ntegratie1017018%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0388" y="4062413"/>
            <a:ext cx="3024187" cy="203358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59" y="4062413"/>
            <a:ext cx="2795545" cy="20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muziek.gijs.info/GetFile.php?Nmbr=689&amp;Mid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0" y="4062413"/>
            <a:ext cx="1600436" cy="20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3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Video-opdracht</a:t>
            </a:r>
          </a:p>
        </p:txBody>
      </p:sp>
      <p:sp>
        <p:nvSpPr>
          <p:cNvPr id="4" name="Afgeronde rechthoek 4"/>
          <p:cNvSpPr/>
          <p:nvPr/>
        </p:nvSpPr>
        <p:spPr>
          <a:xfrm>
            <a:off x="883612" y="5014750"/>
            <a:ext cx="7376776" cy="1423132"/>
          </a:xfrm>
          <a:prstGeom prst="roundRect">
            <a:avLst/>
          </a:prstGeom>
          <a:solidFill>
            <a:schemeClr val="bg1"/>
          </a:solidFill>
          <a:ln>
            <a:solidFill>
              <a:srgbClr val="C94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altLang="nl-NL" sz="2400" b="1" i="1" u="sng" dirty="0">
                <a:solidFill>
                  <a:schemeClr val="tx1"/>
                </a:solidFill>
              </a:rPr>
              <a:t>Kijkopdracht 1:</a:t>
            </a:r>
            <a:r>
              <a:rPr lang="nl-NL" altLang="nl-NL" sz="2400" b="1" i="1" dirty="0">
                <a:solidFill>
                  <a:schemeClr val="tx1"/>
                </a:solidFill>
              </a:rPr>
              <a:t> Welke machtsmiddelen </a:t>
            </a:r>
            <a:r>
              <a:rPr lang="nl-NL" altLang="nl-NL" sz="2400" i="1" dirty="0">
                <a:solidFill>
                  <a:schemeClr val="tx1"/>
                </a:solidFill>
              </a:rPr>
              <a:t>van apen herken je in dit videofragment?</a:t>
            </a:r>
          </a:p>
          <a:p>
            <a:pPr eaLnBrk="1" hangingPunct="1">
              <a:defRPr/>
            </a:pPr>
            <a:r>
              <a:rPr lang="nl-NL" altLang="nl-NL" sz="2400" b="1" i="1" u="sng" dirty="0">
                <a:solidFill>
                  <a:schemeClr val="tx1"/>
                </a:solidFill>
              </a:rPr>
              <a:t>Kijkopdracht 2:</a:t>
            </a:r>
            <a:r>
              <a:rPr lang="nl-NL" altLang="nl-NL" sz="2400" b="1" i="1" dirty="0">
                <a:solidFill>
                  <a:schemeClr val="tx1"/>
                </a:solidFill>
              </a:rPr>
              <a:t> </a:t>
            </a:r>
            <a:r>
              <a:rPr lang="nl-NL" altLang="nl-NL" sz="2400" i="1" dirty="0">
                <a:solidFill>
                  <a:schemeClr val="tx1"/>
                </a:solidFill>
              </a:rPr>
              <a:t>Benoem </a:t>
            </a:r>
            <a:r>
              <a:rPr lang="nl-NL" altLang="nl-NL" sz="2400" b="1" i="1" dirty="0">
                <a:solidFill>
                  <a:schemeClr val="tx1"/>
                </a:solidFill>
              </a:rPr>
              <a:t>twee gevolgen </a:t>
            </a:r>
            <a:r>
              <a:rPr lang="nl-NL" altLang="nl-NL" sz="2400" i="1" dirty="0">
                <a:solidFill>
                  <a:schemeClr val="tx1"/>
                </a:solidFill>
              </a:rPr>
              <a:t>die het hebben van macht op mensen kan hebben.</a:t>
            </a:r>
            <a:endParaRPr lang="nl-NL" altLang="nl-NL" sz="2400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281508"/>
              </p:ext>
            </p:extLst>
          </p:nvPr>
        </p:nvGraphicFramePr>
        <p:xfrm>
          <a:off x="1413387" y="1123251"/>
          <a:ext cx="641032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5" imgW="8494920" imgH="4761720" progId="Photoshop.Image.16">
                  <p:embed/>
                </p:oleObj>
              </mc:Choice>
              <mc:Fallback>
                <p:oleObj name="Image" r:id="rId5" imgW="8494920" imgH="47617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3387" y="1123251"/>
                        <a:ext cx="6410325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al 4">
            <a:hlinkClick r:id="rId4"/>
          </p:cNvPr>
          <p:cNvSpPr/>
          <p:nvPr/>
        </p:nvSpPr>
        <p:spPr>
          <a:xfrm>
            <a:off x="4047270" y="2153893"/>
            <a:ext cx="1379832" cy="13798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6" name="Gelijkbenige driehoek 5">
            <a:hlinkClick r:id="rId4"/>
          </p:cNvPr>
          <p:cNvSpPr/>
          <p:nvPr/>
        </p:nvSpPr>
        <p:spPr>
          <a:xfrm rot="5400000">
            <a:off x="4335009" y="2334101"/>
            <a:ext cx="1188913" cy="100088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319281" y="4639738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http://www.schooltv.nl/video/hoe-werkt-macht-net-als-bij-apen/</a:t>
            </a:r>
            <a:endParaRPr lang="en-US" sz="1600" dirty="0"/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A1848BE0-E0E8-4576-852D-E4C4B8272C71}"/>
              </a:ext>
            </a:extLst>
          </p:cNvPr>
          <p:cNvSpPr/>
          <p:nvPr/>
        </p:nvSpPr>
        <p:spPr>
          <a:xfrm>
            <a:off x="6959112" y="4342339"/>
            <a:ext cx="864096" cy="375012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4:13</a:t>
            </a:r>
          </a:p>
        </p:txBody>
      </p:sp>
    </p:spTree>
    <p:extLst>
      <p:ext uri="{BB962C8B-B14F-4D97-AF65-F5344CB8AC3E}">
        <p14:creationId xmlns:p14="http://schemas.microsoft.com/office/powerpoint/2010/main" val="108503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ongelijkheid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Niet iedereen lukt het om een hoge plek op de maatschappelijke ladder te krijgen. Deze ongelijkheid noem je </a:t>
            </a:r>
            <a:r>
              <a:rPr lang="nl-NL" b="1" dirty="0"/>
              <a:t>sociale ongelijkheid</a:t>
            </a:r>
            <a:r>
              <a:rPr lang="nl-NL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3310247"/>
            <a:ext cx="2664296" cy="864096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Sociale ongelijkheid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75856" y="3310247"/>
            <a:ext cx="360040" cy="864096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707904" y="3238239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Macht, kennis en geld zijn niet gelijk over alle mensen verdeeld.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5355"/>
            <a:ext cx="2018233" cy="12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fbeeldingsresultaat voor voedsel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768410"/>
            <a:ext cx="2688764" cy="9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Kernbegrippen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nl-NL" altLang="nl-NL" sz="2800" b="1" dirty="0"/>
              <a:t>Belangrijke begrippen </a:t>
            </a:r>
            <a:r>
              <a:rPr lang="nl-NL" altLang="nl-NL" sz="2800" dirty="0"/>
              <a:t>die bij maatschappijleer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nl-NL" altLang="nl-NL" sz="2800" dirty="0"/>
              <a:t>regelmatig terugkomen zijn:</a:t>
            </a:r>
          </a:p>
          <a:p>
            <a:pPr marL="571500" indent="-571500" eaLnBrk="1" hangingPunct="1"/>
            <a:r>
              <a:rPr lang="nl-NL" altLang="nl-NL" sz="2800" dirty="0"/>
              <a:t>Waarden en normen</a:t>
            </a:r>
          </a:p>
          <a:p>
            <a:pPr marL="571500" indent="-571500" eaLnBrk="1" hangingPunct="1"/>
            <a:r>
              <a:rPr lang="nl-NL" altLang="nl-NL" sz="2800" dirty="0"/>
              <a:t>Belangen</a:t>
            </a:r>
          </a:p>
          <a:p>
            <a:pPr marL="571500" indent="-571500" eaLnBrk="1" hangingPunct="1"/>
            <a:r>
              <a:rPr lang="nl-NL" altLang="nl-NL" sz="2800" dirty="0"/>
              <a:t>Macht</a:t>
            </a:r>
          </a:p>
          <a:p>
            <a:pPr marL="571500" indent="-571500" eaLnBrk="1" hangingPunct="1"/>
            <a:r>
              <a:rPr lang="nl-NL" altLang="nl-NL" sz="2800" dirty="0"/>
              <a:t>Sociale ongelijkheid</a:t>
            </a:r>
          </a:p>
        </p:txBody>
      </p:sp>
      <p:pic>
        <p:nvPicPr>
          <p:cNvPr id="5" name="Picture 11" descr="https://www.nationaleombudsman.nl/uploads/hh_0191904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128"/>
            <a:ext cx="2459399" cy="16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52" y="4549817"/>
            <a:ext cx="2736304" cy="166914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C17985-E98E-476C-9788-74840738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36" y="4495867"/>
            <a:ext cx="2589364" cy="17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9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Waarden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2400" b="1" dirty="0"/>
          </a:p>
          <a:p>
            <a:pPr marL="571500" indent="-5715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2400" b="1" dirty="0"/>
          </a:p>
          <a:p>
            <a:pPr marL="571500" indent="-5715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400" b="1" dirty="0"/>
              <a:t>Voorbeelden</a:t>
            </a:r>
            <a:r>
              <a:rPr lang="nl-NL" altLang="nl-NL" sz="2400" dirty="0"/>
              <a:t> hiervan zijn: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Familie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Aanzien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Vrijheid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Gezondheid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Discipline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400" b="1" dirty="0"/>
              <a:t>Tip: </a:t>
            </a:r>
            <a:r>
              <a:rPr lang="nl-NL" altLang="nl-NL" sz="2400" dirty="0"/>
              <a:t>een waarde kun je meestal in </a:t>
            </a:r>
            <a:r>
              <a:rPr lang="nl-NL" altLang="nl-NL" sz="2400" b="1" dirty="0"/>
              <a:t>één woord </a:t>
            </a:r>
            <a:r>
              <a:rPr lang="nl-NL" altLang="nl-NL" sz="2400" dirty="0"/>
              <a:t>omschrijven.</a:t>
            </a:r>
            <a:endParaRPr lang="nl-NL" altLang="nl-NL" sz="2400" b="1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1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1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1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1400" dirty="0"/>
              <a:t>Klik </a:t>
            </a:r>
            <a:r>
              <a:rPr lang="nl-NL" altLang="nl-NL" sz="1400" dirty="0">
                <a:hlinkClick r:id="rId3"/>
              </a:rPr>
              <a:t>hier</a:t>
            </a:r>
            <a:r>
              <a:rPr lang="nl-NL" altLang="nl-NL" sz="1400" dirty="0"/>
              <a:t> voor een lijst met nog meer voorbeelden van waarden.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2600" i="1" dirty="0"/>
          </a:p>
        </p:txBody>
      </p:sp>
      <p:sp>
        <p:nvSpPr>
          <p:cNvPr id="5" name="Rechthoek 4"/>
          <p:cNvSpPr/>
          <p:nvPr/>
        </p:nvSpPr>
        <p:spPr>
          <a:xfrm>
            <a:off x="549275" y="1328738"/>
            <a:ext cx="1935163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b="1" dirty="0"/>
              <a:t>Waarden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2555875" y="1327150"/>
            <a:ext cx="360363" cy="649288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126" name="Tekstvak 6"/>
          <p:cNvSpPr txBox="1">
            <a:spLocks noChangeArrowheads="1"/>
          </p:cNvSpPr>
          <p:nvPr/>
        </p:nvSpPr>
        <p:spPr bwMode="auto">
          <a:xfrm>
            <a:off x="3059113" y="1268413"/>
            <a:ext cx="5697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b="1" dirty="0"/>
              <a:t>Principes</a:t>
            </a:r>
            <a:r>
              <a:rPr lang="nl-NL" altLang="nl-NL" sz="2400" dirty="0"/>
              <a:t> die mensen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dirty="0"/>
              <a:t>belangrijk vinden en willen nastreven.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864859" cy="24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1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Normen</a:t>
            </a:r>
          </a:p>
        </p:txBody>
      </p:sp>
      <p:sp>
        <p:nvSpPr>
          <p:cNvPr id="5" name="Rechthoek 4"/>
          <p:cNvSpPr/>
          <p:nvPr/>
        </p:nvSpPr>
        <p:spPr>
          <a:xfrm>
            <a:off x="549275" y="1328738"/>
            <a:ext cx="1935163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b="1" dirty="0"/>
              <a:t>Normen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2555875" y="1327150"/>
            <a:ext cx="360363" cy="649288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149" name="Tekstvak 6"/>
          <p:cNvSpPr txBox="1">
            <a:spLocks noChangeArrowheads="1"/>
          </p:cNvSpPr>
          <p:nvPr/>
        </p:nvSpPr>
        <p:spPr bwMode="auto">
          <a:xfrm>
            <a:off x="2987675" y="1268413"/>
            <a:ext cx="583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b="1" dirty="0"/>
              <a:t>Regels </a:t>
            </a:r>
            <a:r>
              <a:rPr lang="nl-NL" altLang="nl-NL" sz="2400" dirty="0"/>
              <a:t>over hoe jij en anderen zich moeten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dirty="0"/>
              <a:t>gedragen.</a:t>
            </a:r>
            <a:endParaRPr lang="nl-NL" altLang="nl-NL" sz="2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067"/>
              </p:ext>
            </p:extLst>
          </p:nvPr>
        </p:nvGraphicFramePr>
        <p:xfrm>
          <a:off x="549275" y="3500438"/>
          <a:ext cx="8126413" cy="237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r>
                        <a:rPr lang="nl-NL" sz="2000" dirty="0"/>
                        <a:t>Waarde</a:t>
                      </a:r>
                    </a:p>
                  </a:txBody>
                  <a:tcPr marL="91431" marR="91431" marT="45669" marB="4566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i="1" dirty="0"/>
                        <a:t>Voorbeeld</a:t>
                      </a:r>
                      <a:r>
                        <a:rPr lang="nl-NL" sz="2000" dirty="0"/>
                        <a:t> van</a:t>
                      </a:r>
                      <a:r>
                        <a:rPr lang="nl-NL" sz="2000" baseline="0" dirty="0"/>
                        <a:t> een norm</a:t>
                      </a:r>
                      <a:endParaRPr lang="nl-NL" sz="2000" dirty="0"/>
                    </a:p>
                  </a:txBody>
                  <a:tcPr marL="91431" marR="91431" marT="45669" marB="4566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/>
                        <a:t>Familie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“Je zorgt voor je ouders als ze dat zelf niet meer kunnen.”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/>
                        <a:t>Status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“Ik vind het belangrijk om veel geld te verdienen</a:t>
                      </a:r>
                      <a:r>
                        <a:rPr lang="nl-NL" sz="2000" baseline="0" dirty="0"/>
                        <a:t>.</a:t>
                      </a:r>
                      <a:r>
                        <a:rPr lang="nl-NL" sz="2000" dirty="0"/>
                        <a:t>”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/>
                        <a:t>Vrijheid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“Iedereen moet </a:t>
                      </a:r>
                      <a:r>
                        <a:rPr lang="nl-NL" sz="2000" baseline="0" dirty="0"/>
                        <a:t>vrij zijn om te geloven wat hij wil.”</a:t>
                      </a:r>
                      <a:endParaRPr lang="nl-NL" sz="2000" dirty="0"/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/>
                        <a:t>Gezondheid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“Ik sport drie keer per week om fit te blijven.”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r>
                        <a:rPr lang="nl-NL" sz="2000" dirty="0"/>
                        <a:t>Discipline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“Ik zorg dat ik altijd mijn huiswerk heb</a:t>
                      </a:r>
                      <a:r>
                        <a:rPr lang="nl-NL" sz="2000" baseline="0" dirty="0"/>
                        <a:t> gemaakt.”</a:t>
                      </a:r>
                      <a:endParaRPr lang="nl-NL" sz="2000" dirty="0"/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Afgeronde rechthoek 7"/>
          <p:cNvSpPr/>
          <p:nvPr/>
        </p:nvSpPr>
        <p:spPr>
          <a:xfrm>
            <a:off x="1476375" y="2528888"/>
            <a:ext cx="6553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i="1" dirty="0">
                <a:solidFill>
                  <a:schemeClr val="tx1"/>
                </a:solidFill>
              </a:rPr>
              <a:t>Normen horen altijd bij een waarde!</a:t>
            </a:r>
          </a:p>
        </p:txBody>
      </p:sp>
    </p:spTree>
    <p:extLst>
      <p:ext uri="{BB962C8B-B14F-4D97-AF65-F5344CB8AC3E}">
        <p14:creationId xmlns:p14="http://schemas.microsoft.com/office/powerpoint/2010/main" val="248966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Normen en waarden</a:t>
            </a:r>
          </a:p>
        </p:txBody>
      </p:sp>
      <p:pic>
        <p:nvPicPr>
          <p:cNvPr id="717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70" y="1433424"/>
            <a:ext cx="5702969" cy="31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899592" y="5135725"/>
            <a:ext cx="6822058" cy="1216982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altLang="nl-NL" sz="2400" i="1" dirty="0">
                <a:solidFill>
                  <a:schemeClr val="tx1"/>
                </a:solidFill>
              </a:rPr>
              <a:t>Welke waarden en normen over het onderwerp softdrugs herken je in deze aflevering? Noem </a:t>
            </a:r>
            <a:r>
              <a:rPr lang="nl-NL" altLang="nl-NL" sz="2400" b="1" i="1" dirty="0">
                <a:solidFill>
                  <a:schemeClr val="tx1"/>
                </a:solidFill>
              </a:rPr>
              <a:t>een waarde</a:t>
            </a:r>
            <a:r>
              <a:rPr lang="nl-NL" altLang="nl-NL" sz="2400" i="1" dirty="0">
                <a:solidFill>
                  <a:schemeClr val="tx1"/>
                </a:solidFill>
              </a:rPr>
              <a:t> en </a:t>
            </a:r>
            <a:r>
              <a:rPr lang="nl-NL" altLang="nl-NL" sz="2400" b="1" i="1" dirty="0">
                <a:solidFill>
                  <a:schemeClr val="tx1"/>
                </a:solidFill>
              </a:rPr>
              <a:t>een bijbehorende norm.</a:t>
            </a:r>
          </a:p>
        </p:txBody>
      </p:sp>
      <p:sp>
        <p:nvSpPr>
          <p:cNvPr id="6" name="Ovaal 5">
            <a:hlinkClick r:id="rId3"/>
          </p:cNvPr>
          <p:cNvSpPr/>
          <p:nvPr/>
        </p:nvSpPr>
        <p:spPr>
          <a:xfrm>
            <a:off x="3814761" y="2230056"/>
            <a:ext cx="1514475" cy="15144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7" name="Gelijkbenige driehoek 6">
            <a:hlinkClick r:id="rId3"/>
          </p:cNvPr>
          <p:cNvSpPr/>
          <p:nvPr/>
        </p:nvSpPr>
        <p:spPr>
          <a:xfrm rot="5400000">
            <a:off x="4127498" y="2438018"/>
            <a:ext cx="1304925" cy="10985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7175" name="Rechthoek 1"/>
          <p:cNvSpPr>
            <a:spLocks noChangeArrowheads="1"/>
          </p:cNvSpPr>
          <p:nvPr/>
        </p:nvSpPr>
        <p:spPr bwMode="auto">
          <a:xfrm>
            <a:off x="1196973" y="4631297"/>
            <a:ext cx="6750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1400" dirty="0">
                <a:hlinkClick r:id="rId3"/>
              </a:rPr>
              <a:t>http://www.schooltv.nl/video/metropolis-in-de-klas-wiet/</a:t>
            </a:r>
            <a:br>
              <a:rPr lang="nl-NL" altLang="nl-NL" sz="1400" dirty="0">
                <a:hlinkClick r:id="rId3"/>
              </a:rPr>
            </a:br>
            <a:endParaRPr lang="nl-NL" altLang="nl-NL" sz="1400" dirty="0">
              <a:hlinkClick r:id="rId3"/>
            </a:endParaRPr>
          </a:p>
        </p:txBody>
      </p:sp>
      <p:sp>
        <p:nvSpPr>
          <p:cNvPr id="2" name="Rechthoek 6">
            <a:extLst>
              <a:ext uri="{FF2B5EF4-FFF2-40B4-BE49-F238E27FC236}">
                <a16:creationId xmlns:a16="http://schemas.microsoft.com/office/drawing/2014/main" id="{0DF95F78-9651-4316-AE3F-20F11178B0EE}"/>
              </a:ext>
            </a:extLst>
          </p:cNvPr>
          <p:cNvSpPr/>
          <p:nvPr/>
        </p:nvSpPr>
        <p:spPr>
          <a:xfrm>
            <a:off x="6300192" y="4586921"/>
            <a:ext cx="864096" cy="375012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10:13</a:t>
            </a:r>
          </a:p>
        </p:txBody>
      </p:sp>
    </p:spTree>
    <p:extLst>
      <p:ext uri="{BB962C8B-B14F-4D97-AF65-F5344CB8AC3E}">
        <p14:creationId xmlns:p14="http://schemas.microsoft.com/office/powerpoint/2010/main" val="278546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</a:t>
            </a:r>
          </a:p>
        </p:txBody>
      </p:sp>
      <p:sp>
        <p:nvSpPr>
          <p:cNvPr id="7" name="Rechthoek 6"/>
          <p:cNvSpPr/>
          <p:nvPr/>
        </p:nvSpPr>
        <p:spPr>
          <a:xfrm>
            <a:off x="683568" y="1343025"/>
            <a:ext cx="1223962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800" b="1" dirty="0"/>
              <a:t>Belang</a:t>
            </a:r>
          </a:p>
        </p:txBody>
      </p:sp>
      <p:sp>
        <p:nvSpPr>
          <p:cNvPr id="8" name="PIJL-RECHTS 7"/>
          <p:cNvSpPr/>
          <p:nvPr/>
        </p:nvSpPr>
        <p:spPr>
          <a:xfrm>
            <a:off x="1980555" y="1341438"/>
            <a:ext cx="360363" cy="649287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339330" y="1427163"/>
            <a:ext cx="6877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nl-NL" altLang="nl-NL" sz="2600" dirty="0"/>
              <a:t>Het </a:t>
            </a:r>
            <a:r>
              <a:rPr lang="nl-NL" altLang="nl-NL" sz="2600" b="1" dirty="0"/>
              <a:t>voordeel </a:t>
            </a:r>
            <a:r>
              <a:rPr lang="nl-NL" altLang="nl-NL" sz="2600" dirty="0"/>
              <a:t>dat je ergens van hebt.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83269" y="2204865"/>
            <a:ext cx="7777163" cy="1656183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Maak de zinnen af.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Scholieren </a:t>
            </a:r>
            <a:r>
              <a:rPr lang="nl-NL" altLang="nl-NL" sz="2400" i="1" dirty="0">
                <a:solidFill>
                  <a:schemeClr val="tx1"/>
                </a:solidFill>
              </a:rPr>
              <a:t>hebben belang bij ……</a:t>
            </a:r>
            <a:endParaRPr lang="nl-NL" altLang="nl-NL" sz="2400" b="1" i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Autobezitters </a:t>
            </a:r>
            <a:r>
              <a:rPr lang="nl-NL" altLang="nl-NL" sz="2400" i="1" dirty="0">
                <a:solidFill>
                  <a:schemeClr val="tx1"/>
                </a:solidFill>
              </a:rPr>
              <a:t>hebben belang bij …….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Horeca-eigenaren</a:t>
            </a:r>
            <a:r>
              <a:rPr lang="nl-NL" altLang="nl-NL" sz="2400" i="1" dirty="0">
                <a:solidFill>
                  <a:schemeClr val="tx1"/>
                </a:solidFill>
              </a:rPr>
              <a:t> hebben belang bij ……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2" y="4226532"/>
            <a:ext cx="2693784" cy="17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23" y="4226532"/>
            <a:ext cx="2392453" cy="17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6152"/>
            <a:ext cx="1584176" cy="179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Belangentegenstelling</a:t>
            </a:r>
          </a:p>
        </p:txBody>
      </p:sp>
      <p:sp>
        <p:nvSpPr>
          <p:cNvPr id="4" name="Rechthoek 3"/>
          <p:cNvSpPr/>
          <p:nvPr/>
        </p:nvSpPr>
        <p:spPr>
          <a:xfrm>
            <a:off x="549275" y="1328738"/>
            <a:ext cx="2078509" cy="73211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Belangen-</a:t>
            </a:r>
          </a:p>
          <a:p>
            <a:pPr algn="ctr">
              <a:defRPr/>
            </a:pPr>
            <a:r>
              <a:rPr lang="nl-NL" sz="2400" b="1" dirty="0"/>
              <a:t>tegenstelling</a:t>
            </a:r>
          </a:p>
        </p:txBody>
      </p:sp>
      <p:sp>
        <p:nvSpPr>
          <p:cNvPr id="5" name="PIJL-RECHTS 4"/>
          <p:cNvSpPr/>
          <p:nvPr/>
        </p:nvSpPr>
        <p:spPr>
          <a:xfrm>
            <a:off x="2771477" y="1327149"/>
            <a:ext cx="360363" cy="733905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275856" y="1301859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Als het belang van de één botst met het belang van een ander.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683268" y="2492897"/>
            <a:ext cx="7777163" cy="1440159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Bedenk een </a:t>
            </a:r>
            <a:r>
              <a:rPr lang="nl-NL" altLang="nl-NL" sz="2400" b="1" dirty="0">
                <a:solidFill>
                  <a:schemeClr val="tx1"/>
                </a:solidFill>
              </a:rPr>
              <a:t>belangentegenstelling </a:t>
            </a:r>
            <a:r>
              <a:rPr lang="nl-NL" altLang="nl-NL" sz="2400" dirty="0">
                <a:solidFill>
                  <a:schemeClr val="tx1"/>
                </a:solidFill>
              </a:rPr>
              <a:t>tussen</a:t>
            </a:r>
            <a:r>
              <a:rPr lang="nl-NL" altLang="nl-NL" sz="2400" b="1" dirty="0">
                <a:solidFill>
                  <a:schemeClr val="tx1"/>
                </a:solidFill>
              </a:rPr>
              <a:t>:</a:t>
            </a:r>
            <a:endParaRPr lang="nl-NL" altLang="nl-NL" sz="24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Werkgevers </a:t>
            </a:r>
            <a:r>
              <a:rPr lang="nl-NL" altLang="nl-NL" sz="2400" i="1" dirty="0">
                <a:solidFill>
                  <a:schemeClr val="tx1"/>
                </a:solidFill>
              </a:rPr>
              <a:t>en </a:t>
            </a:r>
            <a:r>
              <a:rPr lang="nl-NL" altLang="nl-NL" sz="2400" b="1" i="1" dirty="0">
                <a:solidFill>
                  <a:schemeClr val="tx1"/>
                </a:solidFill>
              </a:rPr>
              <a:t>werknemers.</a:t>
            </a:r>
          </a:p>
          <a:p>
            <a:pPr marL="571500" indent="-571500">
              <a:buFont typeface="+mj-lt"/>
              <a:buAutoNum type="arabicPeriod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Rijke</a:t>
            </a:r>
            <a:r>
              <a:rPr lang="nl-NL" altLang="nl-NL" sz="2400" i="1" dirty="0">
                <a:solidFill>
                  <a:schemeClr val="tx1"/>
                </a:solidFill>
              </a:rPr>
              <a:t> en </a:t>
            </a:r>
            <a:r>
              <a:rPr lang="nl-NL" altLang="nl-NL" sz="2400" b="1" i="1" dirty="0">
                <a:solidFill>
                  <a:schemeClr val="tx1"/>
                </a:solidFill>
              </a:rPr>
              <a:t>arme</a:t>
            </a:r>
            <a:r>
              <a:rPr lang="nl-NL" altLang="nl-NL" sz="2400" i="1" dirty="0">
                <a:solidFill>
                  <a:schemeClr val="tx1"/>
                </a:solidFill>
              </a:rPr>
              <a:t> </a:t>
            </a:r>
            <a:r>
              <a:rPr lang="nl-NL" altLang="nl-NL" sz="2400" b="1" i="1" dirty="0">
                <a:solidFill>
                  <a:schemeClr val="tx1"/>
                </a:solidFill>
              </a:rPr>
              <a:t>mensen.</a:t>
            </a:r>
          </a:p>
        </p:txBody>
      </p:sp>
      <p:pic>
        <p:nvPicPr>
          <p:cNvPr id="7170" name="Picture 2" descr="https://logicfreezone.files.wordpress.com/2012/06/fnv-stak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2655"/>
            <a:ext cx="2933018" cy="19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mo.nl/vnarena/images/stories/rijk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2007"/>
            <a:ext cx="1884190" cy="21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1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Wat is macht?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39045"/>
            <a:ext cx="8229600" cy="4878387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altLang="nl-NL" sz="2400" dirty="0"/>
              <a:t>Machtsmiddelen: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Functie of beroep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Kennis en vaardigheden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Aanzien of status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Overtuigingskracht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Hoeveelheid geld dat je hebt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Aantal mensen dat gezamenlijk iets wil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sz="2400" dirty="0"/>
              <a:t>Toegang tot de media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400" dirty="0"/>
              <a:t>Toegang tot invloedrijke personen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sz="2400" dirty="0"/>
              <a:t>Geweld</a:t>
            </a:r>
          </a:p>
        </p:txBody>
      </p:sp>
      <p:sp>
        <p:nvSpPr>
          <p:cNvPr id="4" name="Rechthoek 3"/>
          <p:cNvSpPr/>
          <p:nvPr/>
        </p:nvSpPr>
        <p:spPr>
          <a:xfrm>
            <a:off x="610991" y="1343025"/>
            <a:ext cx="1512416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800" b="1" dirty="0"/>
              <a:t>Macht</a:t>
            </a:r>
          </a:p>
        </p:txBody>
      </p:sp>
      <p:sp>
        <p:nvSpPr>
          <p:cNvPr id="5" name="PIJL-RECHTS 4"/>
          <p:cNvSpPr/>
          <p:nvPr/>
        </p:nvSpPr>
        <p:spPr>
          <a:xfrm>
            <a:off x="2267744" y="1341437"/>
            <a:ext cx="360362" cy="649287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270" name="Tekstvak 5"/>
          <p:cNvSpPr txBox="1">
            <a:spLocks noChangeArrowheads="1"/>
          </p:cNvSpPr>
          <p:nvPr/>
        </p:nvSpPr>
        <p:spPr bwMode="auto">
          <a:xfrm>
            <a:off x="2771800" y="1196975"/>
            <a:ext cx="615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b="1" i="1" dirty="0"/>
              <a:t>De mogelijkheid om het gedrag van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b="1" i="1" dirty="0"/>
              <a:t>anderen te beïnvloeden.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2182"/>
          <a:stretch/>
        </p:blipFill>
        <p:spPr bwMode="auto">
          <a:xfrm>
            <a:off x="6228185" y="2432103"/>
            <a:ext cx="2472536" cy="14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dynamic.decorrespondent.nl/ff-1456807516/media/1920/56d4733e21eee453864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70420"/>
            <a:ext cx="2472536" cy="1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adhocdocent.nl/wp-content/uploads/2015/06/FB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/>
          <a:stretch/>
        </p:blipFill>
        <p:spPr bwMode="auto">
          <a:xfrm>
            <a:off x="6228184" y="5161091"/>
            <a:ext cx="2472536" cy="11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3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Machtsmiddelen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25685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upload.wikimedia.org/wikipedia/commons/thumb/d/d5/Pope_Francis_in_March_2013.jpg/220px-Pope_Francis_in_March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4671"/>
          <a:stretch>
            <a:fillRect/>
          </a:stretch>
        </p:blipFill>
        <p:spPr bwMode="auto">
          <a:xfrm>
            <a:off x="5499100" y="1400175"/>
            <a:ext cx="3306763" cy="20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62C1F12-5272-4276-99FC-BD3FA72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8" y="3621930"/>
            <a:ext cx="2149051" cy="27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k Zuckerberg F8 2018 Keynote | Anthony Quintano | Flickr">
            <a:extLst>
              <a:ext uri="{FF2B5EF4-FFF2-40B4-BE49-F238E27FC236}">
                <a16:creationId xmlns:a16="http://schemas.microsoft.com/office/drawing/2014/main" id="{2DE0A8A8-6900-4EB5-AD99-A4A0B9D4A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0"/>
          <a:stretch/>
        </p:blipFill>
        <p:spPr bwMode="auto">
          <a:xfrm>
            <a:off x="5768647" y="3647577"/>
            <a:ext cx="2956881" cy="27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m, black lives matter, protest, police, protestors, people ...">
            <a:extLst>
              <a:ext uri="{FF2B5EF4-FFF2-40B4-BE49-F238E27FC236}">
                <a16:creationId xmlns:a16="http://schemas.microsoft.com/office/drawing/2014/main" id="{7C6C9B08-C2FC-4ECC-ACDC-74CB2CE59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9" t="-589" r="-322" b="589"/>
          <a:stretch/>
        </p:blipFill>
        <p:spPr bwMode="auto">
          <a:xfrm>
            <a:off x="2686044" y="3620343"/>
            <a:ext cx="2986447" cy="27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479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8AED9DC-68AA-4586-8A30-BEB219DA7ED4}" vid="{ACAD3A8B-47EC-4262-9720-CA89841F107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1274</TotalTime>
  <Words>384</Words>
  <Application>Microsoft Office PowerPoint</Application>
  <PresentationFormat>Diavoorstelling (4:3)</PresentationFormat>
  <Paragraphs>97</Paragraphs>
  <Slides>11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Theme1</vt:lpstr>
      <vt:lpstr>Image</vt:lpstr>
      <vt:lpstr>1.3 Kernbegrippen bij maatschappijleer</vt:lpstr>
      <vt:lpstr>Kernbegrippen</vt:lpstr>
      <vt:lpstr>Waarden</vt:lpstr>
      <vt:lpstr>Normen</vt:lpstr>
      <vt:lpstr>Normen en waarden</vt:lpstr>
      <vt:lpstr>Belang</vt:lpstr>
      <vt:lpstr>Belangentegenstelling</vt:lpstr>
      <vt:lpstr>Wat is macht?</vt:lpstr>
      <vt:lpstr>Machtsmiddelen</vt:lpstr>
      <vt:lpstr>Video-opdracht</vt:lpstr>
      <vt:lpstr>Sociale ongelijkheid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H4 Strafrecht: de rechter</dc:title>
  <dc:creator>PC_voorzijde</dc:creator>
  <cp:lastModifiedBy>Boyd van Raak</cp:lastModifiedBy>
  <cp:revision>66</cp:revision>
  <cp:lastPrinted>2015-09-15T10:34:44Z</cp:lastPrinted>
  <dcterms:created xsi:type="dcterms:W3CDTF">2015-09-14T12:36:08Z</dcterms:created>
  <dcterms:modified xsi:type="dcterms:W3CDTF">2020-09-07T12:05:05Z</dcterms:modified>
</cp:coreProperties>
</file>