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1" r:id="rId4"/>
    <p:sldId id="262" r:id="rId5"/>
    <p:sldId id="263" r:id="rId6"/>
    <p:sldId id="260" r:id="rId7"/>
    <p:sldId id="264" r:id="rId8"/>
    <p:sldId id="267" r:id="rId9"/>
    <p:sldId id="269" r:id="rId10"/>
    <p:sldId id="268" r:id="rId11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5B7B7C0-3C9A-4FD2-9E1A-22966B40021E}">
          <p14:sldIdLst>
            <p14:sldId id="257"/>
            <p14:sldId id="258"/>
            <p14:sldId id="261"/>
            <p14:sldId id="262"/>
            <p14:sldId id="263"/>
            <p14:sldId id="260"/>
            <p14:sldId id="264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3"/>
    <a:srgbClr val="006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29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69" y="43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82BA-2AB5-4FAC-8667-1A6F7C32CE36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C043-98AB-40DD-B0EA-4406663413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75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E5D6-1A4A-465F-93B4-103BC3163EA3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67CA-F33D-4FBD-9715-75AB5D4FD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6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92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begrip komt niet letterlijk voor in de paragraaf zelf.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02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9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4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1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70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67CA-F33D-4FBD-9715-75AB5D4FD9E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58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2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41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F36F23"/>
                </a:solidFill>
              </a:defRPr>
            </a:lvl1pPr>
          </a:lstStyle>
          <a:p>
            <a:r>
              <a:rPr lang="nl-NL" dirty="0"/>
              <a:t>Titel van hoofdstuk</a:t>
            </a:r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88640"/>
            <a:ext cx="64363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 EN DE WERELD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224136" cy="356230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6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9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1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4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4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8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98A6-8F0A-414D-8FDF-61C7768C9C6C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5F30-E4BE-4EF8-8FB1-156371D6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145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8864" y="11785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 en de wereld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043608" y="1052736"/>
            <a:ext cx="6840760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0" y="115526"/>
            <a:ext cx="315144" cy="6769858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843712" y="342145"/>
            <a:ext cx="300288" cy="6515855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6542451"/>
            <a:ext cx="9144000" cy="342145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467544" y="116632"/>
            <a:ext cx="78759" cy="78759"/>
          </a:xfrm>
          <a:prstGeom prst="ellipse">
            <a:avLst/>
          </a:prstGeom>
          <a:solidFill>
            <a:srgbClr val="F36F23"/>
          </a:solidFill>
          <a:ln w="38100"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21" y="38194"/>
            <a:ext cx="809722" cy="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nl/url?sa=i&amp;rct=j&amp;q=&amp;esrc=s&amp;frm=1&amp;source=images&amp;cd=&amp;cad=rja&amp;uact=8&amp;ved=0ahUKEwjBiLHhs7zQAhWDaRQKHdj4CWYQjRwIBw&amp;url=https://www.cheaptickets.nl/airlines/ryanair&amp;psig=AFQjCNE2WcW4k_LjYSTW_cDq5n1U1jv_tA&amp;ust=1479905502300127" TargetMode="External"/><Relationship Id="rId7" Type="http://schemas.openxmlformats.org/officeDocument/2006/relationships/hyperlink" Target="https://www.google.nl/url?sa=i&amp;rct=j&amp;q=&amp;esrc=s&amp;frm=1&amp;source=images&amp;cd=&amp;cad=rja&amp;uact=8&amp;ved=0ahUKEwiU_fSKtLzQAhVJWhQKHUVrBmsQjRwIBw&amp;url=https://en.facebookbrand.com/&amp;bvm=bv.139782543,bs.2,d.ZGg&amp;psig=AFQjCNE056aioYj62fIuvSovIQqykJ9bZg&amp;ust=147990558472754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nl/url?sa=i&amp;rct=j&amp;q=&amp;esrc=s&amp;frm=1&amp;source=images&amp;cd=&amp;cad=rja&amp;uact=8&amp;ved=0ahUKEwiz4uv0s7zQAhXJPBQKHbKjC2oQjRwIBw&amp;url=http://www.vice.com/nl/read/wat-hebben-westerse-kledingmerken-geleerd-van-de-serie-rampen-in-aziatische-textielfabrieken-spoiler-geen-reet&amp;bvm=bv.139782543,bs.2,d.ZGg&amp;psig=AFQjCNHaK2eHChX_zgtCSlcvWVoBZpxPLg&amp;ust=1479905538911386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jYNS6aap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tv.nl/video/3-op-reis-in-de-klas-de-mensen-van-noord-korea/#q=korea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LrP5x9uBM&amp;feature=youtu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1.2 Met wie ben je verbonden?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7" y="2063279"/>
            <a:ext cx="2887216" cy="19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fbeeldingsresultaat voor inter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5608"/>
            <a:ext cx="2817396" cy="21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980AA-5159-4DC0-86DA-38DDC489D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495" y="2063278"/>
            <a:ext cx="2019207" cy="1924812"/>
          </a:xfrm>
          <a:prstGeom prst="rect">
            <a:avLst/>
          </a:prstGeom>
        </p:spPr>
      </p:pic>
      <p:pic>
        <p:nvPicPr>
          <p:cNvPr id="5" name="Picture 2" descr="Gelukkig Gezin Familie Kinderen - Gratis afbeelding op Pixabay">
            <a:extLst>
              <a:ext uri="{FF2B5EF4-FFF2-40B4-BE49-F238E27FC236}">
                <a16:creationId xmlns:a16="http://schemas.microsoft.com/office/drawing/2014/main" id="{DFDA657B-3D97-4ACF-BF23-FF020331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30" y="4156289"/>
            <a:ext cx="2121253" cy="21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0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‘Wij’ tegenover ‘zij’</a:t>
            </a:r>
          </a:p>
        </p:txBody>
      </p:sp>
      <p:sp>
        <p:nvSpPr>
          <p:cNvPr id="6" name="Rechthoek 5"/>
          <p:cNvSpPr/>
          <p:nvPr/>
        </p:nvSpPr>
        <p:spPr>
          <a:xfrm>
            <a:off x="539552" y="1556792"/>
            <a:ext cx="2592288" cy="576064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Wij-gevoel</a:t>
            </a:r>
          </a:p>
        </p:txBody>
      </p:sp>
      <p:sp>
        <p:nvSpPr>
          <p:cNvPr id="7" name="PIJL-RECHTS 5"/>
          <p:cNvSpPr/>
          <p:nvPr/>
        </p:nvSpPr>
        <p:spPr>
          <a:xfrm>
            <a:off x="3275856" y="1549933"/>
            <a:ext cx="432048" cy="576064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79912" y="141277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Wanneer een groep zich sterk met elkaar verbonden voelt.</a:t>
            </a:r>
          </a:p>
        </p:txBody>
      </p:sp>
      <p:sp>
        <p:nvSpPr>
          <p:cNvPr id="10" name="Rechthoek 9"/>
          <p:cNvSpPr/>
          <p:nvPr/>
        </p:nvSpPr>
        <p:spPr>
          <a:xfrm>
            <a:off x="539552" y="2492896"/>
            <a:ext cx="2592288" cy="576064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Zij-groep</a:t>
            </a:r>
          </a:p>
        </p:txBody>
      </p:sp>
      <p:sp>
        <p:nvSpPr>
          <p:cNvPr id="11" name="PIJL-RECHTS 5"/>
          <p:cNvSpPr/>
          <p:nvPr/>
        </p:nvSpPr>
        <p:spPr>
          <a:xfrm>
            <a:off x="3275856" y="2486037"/>
            <a:ext cx="432048" cy="576064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779912" y="234888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Groep die als ‘tegenstanders’ van de ‘wij-groep’ wordt gezien.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39552" y="3284984"/>
            <a:ext cx="7390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i="1" dirty="0"/>
              <a:t>Voetbalsupporters van verschillende clubs.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i="1" dirty="0"/>
              <a:t>Werknemers van concurrerende bedrijven.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i="1" dirty="0"/>
              <a:t>Leerlingen van verschillende scholen.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B0FDD40-F30D-4A15-83EC-F2B86BEB53A7}"/>
              </a:ext>
            </a:extLst>
          </p:cNvPr>
          <p:cNvSpPr/>
          <p:nvPr/>
        </p:nvSpPr>
        <p:spPr>
          <a:xfrm>
            <a:off x="571512" y="5517232"/>
            <a:ext cx="2592288" cy="576064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Polarisatie</a:t>
            </a:r>
          </a:p>
        </p:txBody>
      </p:sp>
      <p:sp>
        <p:nvSpPr>
          <p:cNvPr id="4" name="PIJL-RECHTS 5">
            <a:extLst>
              <a:ext uri="{FF2B5EF4-FFF2-40B4-BE49-F238E27FC236}">
                <a16:creationId xmlns:a16="http://schemas.microsoft.com/office/drawing/2014/main" id="{C5D3C144-0386-4EDD-ADE0-6C2E8E3F0E70}"/>
              </a:ext>
            </a:extLst>
          </p:cNvPr>
          <p:cNvSpPr/>
          <p:nvPr/>
        </p:nvSpPr>
        <p:spPr>
          <a:xfrm>
            <a:off x="3307816" y="5510373"/>
            <a:ext cx="432048" cy="576064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061B29-1161-4060-901B-816772BB0B90}"/>
              </a:ext>
            </a:extLst>
          </p:cNvPr>
          <p:cNvSpPr txBox="1"/>
          <p:nvPr/>
        </p:nvSpPr>
        <p:spPr>
          <a:xfrm>
            <a:off x="3811872" y="5180999"/>
            <a:ext cx="493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Mensen en bevolkingsgroepen staan scherp tegenover elkaar doordat de </a:t>
            </a:r>
            <a:r>
              <a:rPr lang="nl-NL" sz="2400" b="1" i="1" dirty="0"/>
              <a:t>tegenstellingen</a:t>
            </a:r>
            <a:r>
              <a:rPr lang="nl-NL" sz="2400" dirty="0"/>
              <a:t> de nadruk krijgen.</a:t>
            </a:r>
          </a:p>
        </p:txBody>
      </p:sp>
    </p:spTree>
    <p:extLst>
      <p:ext uri="{BB962C8B-B14F-4D97-AF65-F5344CB8AC3E}">
        <p14:creationId xmlns:p14="http://schemas.microsoft.com/office/powerpoint/2010/main" val="31298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Bindingen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/>
              <a:t>Omdat we in de samenleving (en in de wereld) afhankelijk van elkaar zijn hebben we </a:t>
            </a:r>
            <a:r>
              <a:rPr lang="nl-NL" sz="2800" b="1" dirty="0"/>
              <a:t>bindingen</a:t>
            </a:r>
            <a:r>
              <a:rPr lang="nl-NL" sz="2800" dirty="0"/>
              <a:t> met elkaar. In deze paragraaf behandelen we vier soorten bindingen:</a:t>
            </a:r>
          </a:p>
          <a:p>
            <a:r>
              <a:rPr lang="nl-NL" sz="2800" dirty="0"/>
              <a:t>Economische bindingen</a:t>
            </a:r>
          </a:p>
          <a:p>
            <a:r>
              <a:rPr lang="nl-NL" sz="2800" dirty="0"/>
              <a:t>Kennisbindingen</a:t>
            </a:r>
          </a:p>
          <a:p>
            <a:r>
              <a:rPr lang="nl-NL" sz="2800" dirty="0"/>
              <a:t>Gevoelsbindingen</a:t>
            </a:r>
          </a:p>
          <a:p>
            <a:r>
              <a:rPr lang="nl-NL" sz="2800" dirty="0"/>
              <a:t>Politieke bindingen</a:t>
            </a:r>
          </a:p>
        </p:txBody>
      </p:sp>
      <p:pic>
        <p:nvPicPr>
          <p:cNvPr id="2052" name="Picture 4" descr="Afbeeldingsresultaat voor ryanai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05695"/>
            <a:ext cx="2002904" cy="13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kleding banglades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05695"/>
            <a:ext cx="2016224" cy="13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Afbeeldingsresultaat voor facebook logo 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0" descr="Afbeeldingsresultaat voor facebook logo pn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0" name="Picture 12" descr="Afbeeldingsresultaat voor facebook logo 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94" y="5105694"/>
            <a:ext cx="1343011" cy="13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Economische bindingen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 vrijwel alle producten die je nodig hebt om in je onderhoud te voorzien heb je </a:t>
            </a:r>
            <a:r>
              <a:rPr lang="nl-NL" sz="2400" b="1" dirty="0"/>
              <a:t>economische bindingen</a:t>
            </a:r>
            <a:r>
              <a:rPr lang="nl-NL" sz="2400" dirty="0"/>
              <a:t>. Bijvoorbeeld met je ouders (zakgeld), je baas, de supermarkt, kledingwinkels, etc. Ook </a:t>
            </a:r>
            <a:r>
              <a:rPr lang="nl-NL" sz="2400" b="1" dirty="0"/>
              <a:t>internationaal</a:t>
            </a:r>
            <a:r>
              <a:rPr lang="nl-NL" sz="2400" dirty="0"/>
              <a:t> heb je deze bindingen. Een voordeel en nadeel hiervan is:</a:t>
            </a:r>
          </a:p>
          <a:p>
            <a:r>
              <a:rPr lang="nl-NL" sz="2400" b="1" dirty="0"/>
              <a:t>Voordeel: </a:t>
            </a:r>
            <a:r>
              <a:rPr lang="nl-NL" sz="2400" dirty="0"/>
              <a:t>Er zijn steeds </a:t>
            </a:r>
            <a:r>
              <a:rPr lang="nl-NL" sz="2400" b="1" dirty="0"/>
              <a:t>meer producten </a:t>
            </a:r>
            <a:r>
              <a:rPr lang="nl-NL" sz="2400" dirty="0"/>
              <a:t>te koop en producten worden steeds </a:t>
            </a:r>
            <a:r>
              <a:rPr lang="nl-NL" sz="2400" b="1" dirty="0"/>
              <a:t>goedkoper</a:t>
            </a:r>
            <a:r>
              <a:rPr lang="nl-NL" sz="2400" dirty="0"/>
              <a:t>.</a:t>
            </a:r>
          </a:p>
          <a:p>
            <a:r>
              <a:rPr lang="nl-NL" sz="2400" b="1" dirty="0"/>
              <a:t>Nadeel: </a:t>
            </a:r>
            <a:r>
              <a:rPr lang="nl-NL" sz="2400" dirty="0"/>
              <a:t>Sommige banen verdwijnen omdat arbeid in het buitenland </a:t>
            </a:r>
            <a:r>
              <a:rPr lang="nl-NL" sz="2400" b="1" dirty="0"/>
              <a:t>goedkoper</a:t>
            </a:r>
            <a:r>
              <a:rPr lang="nl-NL" sz="2400" dirty="0"/>
              <a:t> is. Ook worden arbeiders in het buitenland soms</a:t>
            </a:r>
            <a:r>
              <a:rPr lang="nl-NL" sz="2400" b="1" dirty="0"/>
              <a:t> uitgebuit</a:t>
            </a:r>
            <a:r>
              <a:rPr lang="nl-NL" sz="2400" dirty="0"/>
              <a:t>.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594384" y="5229200"/>
            <a:ext cx="8064896" cy="936104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Hoeveel producten die je nu bij je hebt (of draagt), zijn (waarschijnlijk) niet in Nederland gemaakt?</a:t>
            </a:r>
          </a:p>
        </p:txBody>
      </p:sp>
    </p:spTree>
    <p:extLst>
      <p:ext uri="{BB962C8B-B14F-4D97-AF65-F5344CB8AC3E}">
        <p14:creationId xmlns:p14="http://schemas.microsoft.com/office/powerpoint/2010/main" val="284464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Videofragment: kledingproductie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8166"/>
            <a:ext cx="5832648" cy="32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483273" y="4941168"/>
            <a:ext cx="8064896" cy="792088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Noem een </a:t>
            </a:r>
            <a:r>
              <a:rPr lang="nl-NL" sz="2400" b="1" dirty="0">
                <a:solidFill>
                  <a:schemeClr val="tx1"/>
                </a:solidFill>
              </a:rPr>
              <a:t>voordeel</a:t>
            </a:r>
            <a:r>
              <a:rPr lang="nl-NL" sz="2400" dirty="0">
                <a:solidFill>
                  <a:schemeClr val="tx1"/>
                </a:solidFill>
              </a:rPr>
              <a:t> en een </a:t>
            </a:r>
            <a:r>
              <a:rPr lang="nl-NL" sz="2400" b="1" dirty="0">
                <a:solidFill>
                  <a:schemeClr val="tx1"/>
                </a:solidFill>
              </a:rPr>
              <a:t>nadeel</a:t>
            </a:r>
            <a:r>
              <a:rPr lang="nl-NL" sz="2400" dirty="0">
                <a:solidFill>
                  <a:schemeClr val="tx1"/>
                </a:solidFill>
              </a:rPr>
              <a:t> van de productie van kleding in </a:t>
            </a:r>
            <a:r>
              <a:rPr lang="nl-NL" sz="2400" b="1" dirty="0">
                <a:solidFill>
                  <a:schemeClr val="tx1"/>
                </a:solidFill>
              </a:rPr>
              <a:t>lageloonlanden</a:t>
            </a:r>
            <a:r>
              <a:rPr lang="nl-NL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al 5">
            <a:hlinkClick r:id="rId3"/>
          </p:cNvPr>
          <p:cNvSpPr/>
          <p:nvPr/>
        </p:nvSpPr>
        <p:spPr>
          <a:xfrm>
            <a:off x="3962142" y="2174892"/>
            <a:ext cx="1514475" cy="151447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Gelijkbenige driehoek 6">
            <a:hlinkClick r:id="rId3"/>
          </p:cNvPr>
          <p:cNvSpPr/>
          <p:nvPr/>
        </p:nvSpPr>
        <p:spPr>
          <a:xfrm rot="5400013">
            <a:off x="4274861" y="2382859"/>
            <a:ext cx="1304921" cy="10985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hthoek 7">
            <a:hlinkClick r:id="rId5"/>
          </p:cNvPr>
          <p:cNvSpPr/>
          <p:nvPr/>
        </p:nvSpPr>
        <p:spPr>
          <a:xfrm>
            <a:off x="6052023" y="4566104"/>
            <a:ext cx="1472305" cy="317025"/>
          </a:xfrm>
          <a:prstGeom prst="rect">
            <a:avLst/>
          </a:prstGeom>
          <a:solidFill>
            <a:srgbClr val="F36F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Duur: 4:09</a:t>
            </a:r>
          </a:p>
        </p:txBody>
      </p:sp>
      <p:sp>
        <p:nvSpPr>
          <p:cNvPr id="4" name="Rechthoek 3"/>
          <p:cNvSpPr/>
          <p:nvPr/>
        </p:nvSpPr>
        <p:spPr>
          <a:xfrm>
            <a:off x="2339752" y="6021288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hlinkClick r:id="rId3"/>
              </a:rPr>
              <a:t>https://www.youtube.com/watch?v=FkjYNS6aapE</a:t>
            </a:r>
            <a:r>
              <a:rPr lang="nl-N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90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Kennisbindingen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Kennisbindingen</a:t>
            </a:r>
            <a:r>
              <a:rPr lang="nl-NL" sz="2600" dirty="0"/>
              <a:t> hebben te maken met mensen die jou iets leren. Denk aan je leraren, ouders, je sportclub, internet, </a:t>
            </a:r>
            <a:r>
              <a:rPr lang="nl-NL" sz="2600" dirty="0" err="1"/>
              <a:t>social</a:t>
            </a:r>
            <a:r>
              <a:rPr lang="nl-NL" sz="2600" dirty="0"/>
              <a:t> media, boeken, etc.</a:t>
            </a:r>
          </a:p>
        </p:txBody>
      </p:sp>
      <p:pic>
        <p:nvPicPr>
          <p:cNvPr id="3074" name="Picture 2" descr="Afbeeldingsresultaat voor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5515"/>
            <a:ext cx="2131189" cy="21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6612F6C0-5AB1-4131-A57D-CD4AD87ADE30}"/>
              </a:ext>
            </a:extLst>
          </p:cNvPr>
          <p:cNvSpPr/>
          <p:nvPr/>
        </p:nvSpPr>
        <p:spPr>
          <a:xfrm>
            <a:off x="492454" y="2960948"/>
            <a:ext cx="8064896" cy="936104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Bedenk welke kennisbindingen jij de afgelopen dagen hebt gehad.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8870B66-3673-470F-9BF1-B3A6BE227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54031"/>
            <a:ext cx="2940617" cy="150706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73C46C5-C008-4756-B9EF-3D91BBA51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00759"/>
            <a:ext cx="2533675" cy="16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Gevoelsbindingen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/>
              <a:t>Met onze geliefden, vrienden en familieleden zijn we </a:t>
            </a:r>
            <a:r>
              <a:rPr lang="nl-NL" sz="2600" b="1" dirty="0"/>
              <a:t>emotioneel verbonden</a:t>
            </a:r>
            <a:r>
              <a:rPr lang="nl-NL" sz="2600" dirty="0"/>
              <a:t>. Vriendschap, steun en liefde hebben we nodig om ons </a:t>
            </a:r>
            <a:r>
              <a:rPr lang="nl-NL" sz="2600" b="1" dirty="0"/>
              <a:t>gelukkig</a:t>
            </a:r>
            <a:r>
              <a:rPr lang="nl-NL" sz="2600" dirty="0"/>
              <a:t> te voelen.</a:t>
            </a:r>
          </a:p>
          <a:p>
            <a:pPr marL="0" indent="0">
              <a:buNone/>
            </a:pPr>
            <a:endParaRPr lang="nl-NL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9" y="4725144"/>
            <a:ext cx="2746253" cy="154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5D2BB1CA-6410-4265-9C13-891EAD9B8E5A}"/>
              </a:ext>
            </a:extLst>
          </p:cNvPr>
          <p:cNvSpPr/>
          <p:nvPr/>
        </p:nvSpPr>
        <p:spPr>
          <a:xfrm>
            <a:off x="492454" y="2960948"/>
            <a:ext cx="8064896" cy="936104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Bedenk een aantal mensen met wie jij emotioneel verbonden bent.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1662B3-9159-4431-A600-C8310E15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2204243" cy="15473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AD05324-F31A-4706-9DA7-F86FDE7D0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18" y="4725143"/>
            <a:ext cx="2321069" cy="15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Politieke bindingen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Politieke</a:t>
            </a:r>
            <a:r>
              <a:rPr lang="nl-NL" sz="2600" dirty="0"/>
              <a:t> </a:t>
            </a:r>
            <a:r>
              <a:rPr lang="nl-NL" sz="2600" b="1" dirty="0"/>
              <a:t>bindingen</a:t>
            </a:r>
            <a:r>
              <a:rPr lang="nl-NL" sz="2600" dirty="0"/>
              <a:t> gaan over de afhankelijkheid van de </a:t>
            </a:r>
            <a:r>
              <a:rPr lang="nl-NL" sz="2600" b="1" dirty="0"/>
              <a:t>overheid</a:t>
            </a:r>
            <a:r>
              <a:rPr lang="nl-NL" sz="2600" dirty="0"/>
              <a:t>. Denk aan:</a:t>
            </a:r>
          </a:p>
          <a:p>
            <a:r>
              <a:rPr lang="nl-NL" sz="2600" dirty="0"/>
              <a:t>Onderwijs</a:t>
            </a:r>
          </a:p>
          <a:p>
            <a:r>
              <a:rPr lang="nl-NL" sz="2600" dirty="0"/>
              <a:t>Gezondheidszorg</a:t>
            </a:r>
          </a:p>
          <a:p>
            <a:r>
              <a:rPr lang="nl-NL" sz="2600" dirty="0"/>
              <a:t>Veiligheid</a:t>
            </a:r>
          </a:p>
          <a:p>
            <a:r>
              <a:rPr lang="nl-NL" sz="2600" dirty="0"/>
              <a:t>Sociale zekerheid (bijvoorbeeld uitkeringen)</a:t>
            </a:r>
          </a:p>
          <a:p>
            <a:pPr marL="0" indent="0">
              <a:buNone/>
            </a:pPr>
            <a:r>
              <a:rPr lang="nl-NL" sz="2600" dirty="0"/>
              <a:t>Wij kiezen </a:t>
            </a:r>
            <a:r>
              <a:rPr lang="nl-NL" sz="2600" b="1" dirty="0"/>
              <a:t>politici</a:t>
            </a:r>
            <a:r>
              <a:rPr lang="nl-NL" sz="2600" dirty="0"/>
              <a:t> die hier besluiten over nemen.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611113" y="4437112"/>
            <a:ext cx="7921327" cy="720080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Noem een aantal voorbeelden waaruit blijkt dat jij politieke bindingen hebt.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FCE85D-BE19-46D2-9BA2-CD37EE94A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2088232" cy="11746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93E33C-CE46-4DCF-AD28-CD5E57E0A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01208"/>
            <a:ext cx="1501987" cy="11746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94C537A-C5AB-42CA-B74B-B7C723D5F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65" y="5301208"/>
            <a:ext cx="1764534" cy="11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616" y="2705334"/>
            <a:ext cx="5116664" cy="285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Video-opdracht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899592" y="1268760"/>
            <a:ext cx="7488832" cy="1224136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Welke verschillende soorten bindingen herken je in dit videofragment?</a:t>
            </a:r>
          </a:p>
        </p:txBody>
      </p:sp>
      <p:sp>
        <p:nvSpPr>
          <p:cNvPr id="7" name="Rechthoek 6"/>
          <p:cNvSpPr/>
          <p:nvPr/>
        </p:nvSpPr>
        <p:spPr>
          <a:xfrm>
            <a:off x="5876348" y="5589240"/>
            <a:ext cx="1152128" cy="283559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01:34</a:t>
            </a:r>
          </a:p>
        </p:txBody>
      </p:sp>
      <p:sp>
        <p:nvSpPr>
          <p:cNvPr id="8" name="Ovaal 7">
            <a:hlinkClick r:id="rId3"/>
          </p:cNvPr>
          <p:cNvSpPr/>
          <p:nvPr/>
        </p:nvSpPr>
        <p:spPr>
          <a:xfrm>
            <a:off x="3775816" y="3396233"/>
            <a:ext cx="1514475" cy="15144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9" name="Gelijkbenige driehoek 8">
            <a:hlinkClick r:id="rId3"/>
          </p:cNvPr>
          <p:cNvSpPr/>
          <p:nvPr/>
        </p:nvSpPr>
        <p:spPr>
          <a:xfrm rot="5400000">
            <a:off x="4088553" y="3604196"/>
            <a:ext cx="1304925" cy="1098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1061864" y="6021288"/>
            <a:ext cx="76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https://www.youtube.com/watch?v=vvLrP5x9uBM&amp;feature=youtu.be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26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cohesie</a:t>
            </a:r>
          </a:p>
        </p:txBody>
      </p:sp>
      <p:sp>
        <p:nvSpPr>
          <p:cNvPr id="5" name="Rechthoek 4"/>
          <p:cNvSpPr/>
          <p:nvPr/>
        </p:nvSpPr>
        <p:spPr>
          <a:xfrm>
            <a:off x="971600" y="1412776"/>
            <a:ext cx="2016224" cy="864096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Sociale cohesie</a:t>
            </a:r>
          </a:p>
        </p:txBody>
      </p:sp>
      <p:sp>
        <p:nvSpPr>
          <p:cNvPr id="6" name="PIJL-RECHTS 5"/>
          <p:cNvSpPr/>
          <p:nvPr/>
        </p:nvSpPr>
        <p:spPr>
          <a:xfrm>
            <a:off x="3131840" y="1412776"/>
            <a:ext cx="432048" cy="864096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79912" y="141277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gevoel dat mensen hebben dat ze bij elkaar horen. Het </a:t>
            </a:r>
            <a:r>
              <a:rPr lang="nl-NL" sz="2400" i="1" dirty="0"/>
              <a:t>wij</a:t>
            </a:r>
            <a:r>
              <a:rPr lang="nl-NL" sz="2400" dirty="0"/>
              <a:t>-gevoel.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345638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/>
              <a:t>Sociale cohesie kan er bijvoorbeeld zijn:</a:t>
            </a:r>
          </a:p>
          <a:p>
            <a:r>
              <a:rPr lang="nl-NL" sz="2600" dirty="0"/>
              <a:t>in een buurt.</a:t>
            </a:r>
          </a:p>
          <a:p>
            <a:r>
              <a:rPr lang="nl-NL" sz="2600" dirty="0"/>
              <a:t>op een school.</a:t>
            </a:r>
          </a:p>
          <a:p>
            <a:r>
              <a:rPr lang="nl-NL" sz="2600" dirty="0"/>
              <a:t>in een land.</a:t>
            </a:r>
          </a:p>
        </p:txBody>
      </p:sp>
      <p:pic>
        <p:nvPicPr>
          <p:cNvPr id="2050" name="Picture 2" descr="Afbeeldingsresultaat voor buu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653136"/>
            <a:ext cx="2627353" cy="17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ntegratie1017018%2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6689" y="4654528"/>
            <a:ext cx="2582026" cy="1736261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71513"/>
            <a:ext cx="2325858" cy="17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8630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pts Essener havo rechtsstaa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VMBO_Nederland%20en%20de%20wereld</Template>
  <TotalTime>500</TotalTime>
  <Words>439</Words>
  <Application>Microsoft Office PowerPoint</Application>
  <PresentationFormat>Diavoorstelling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sjabloon ppts Essener havo rechtsstaat</vt:lpstr>
      <vt:lpstr>1.2 Met wie ben je verbonden?</vt:lpstr>
      <vt:lpstr>Bindingen</vt:lpstr>
      <vt:lpstr>Economische bindingen</vt:lpstr>
      <vt:lpstr>Videofragment: kledingproductie</vt:lpstr>
      <vt:lpstr>Kennisbindingen</vt:lpstr>
      <vt:lpstr>Gevoelsbindingen</vt:lpstr>
      <vt:lpstr>Politieke bindingen</vt:lpstr>
      <vt:lpstr>Video-opdracht</vt:lpstr>
      <vt:lpstr>Sociale cohesie</vt:lpstr>
      <vt:lpstr>‘Wij’ tegenover ‘zij’</vt:lpstr>
    </vt:vector>
  </TitlesOfParts>
  <Company>Nova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GSB2810</dc:creator>
  <cp:lastModifiedBy>Boyd van Raak</cp:lastModifiedBy>
  <cp:revision>35</cp:revision>
  <cp:lastPrinted>2016-11-24T15:40:50Z</cp:lastPrinted>
  <dcterms:created xsi:type="dcterms:W3CDTF">2016-11-22T10:48:47Z</dcterms:created>
  <dcterms:modified xsi:type="dcterms:W3CDTF">2020-08-29T18:40:41Z</dcterms:modified>
</cp:coreProperties>
</file>