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7" r:id="rId3"/>
    <p:sldId id="282" r:id="rId4"/>
    <p:sldId id="294" r:id="rId5"/>
    <p:sldId id="299" r:id="rId6"/>
    <p:sldId id="300" r:id="rId7"/>
    <p:sldId id="319" r:id="rId8"/>
    <p:sldId id="287" r:id="rId9"/>
    <p:sldId id="295" r:id="rId10"/>
    <p:sldId id="311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2" r:id="rId21"/>
    <p:sldId id="313" r:id="rId22"/>
    <p:sldId id="315" r:id="rId23"/>
    <p:sldId id="316" r:id="rId24"/>
    <p:sldId id="310" r:id="rId25"/>
    <p:sldId id="318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1C1C1C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FFD4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14/09/2020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4330824" cy="5112568"/>
          </a:xfrm>
        </p:spPr>
        <p:txBody>
          <a:bodyPr>
            <a:normAutofit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nl-NL" dirty="0">
                <a:latin typeface="Candara" panose="020E0502030303020204" pitchFamily="34" charset="0"/>
              </a:rPr>
              <a:t>Check </a:t>
            </a:r>
            <a:r>
              <a:rPr lang="nl-NL" dirty="0" err="1">
                <a:latin typeface="Candara" panose="020E0502030303020204" pitchFamily="34" charset="0"/>
              </a:rPr>
              <a:t>homework</a:t>
            </a:r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Vocab</a:t>
            </a:r>
            <a:r>
              <a:rPr lang="nl-NL" dirty="0">
                <a:latin typeface="Candara" panose="020E0502030303020204" pitchFamily="34" charset="0"/>
              </a:rPr>
              <a:t> Unit 1</a:t>
            </a: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Grammar: Present Simple &amp; Present Continuous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r>
              <a:rPr lang="en-GB" dirty="0" err="1">
                <a:latin typeface="Candara" panose="020E0502030303020204" pitchFamily="34" charset="0"/>
              </a:rPr>
              <a:t>Studiemeter</a:t>
            </a:r>
            <a:endParaRPr lang="en-GB" dirty="0">
              <a:latin typeface="Candara" panose="020E0502030303020204" pitchFamily="34" charset="0"/>
            </a:endParaRPr>
          </a:p>
          <a:p>
            <a:endParaRPr lang="en-GB" dirty="0"/>
          </a:p>
          <a:p>
            <a:r>
              <a:rPr lang="en-GB" dirty="0">
                <a:latin typeface="Candara" panose="020E0502030303020204" pitchFamily="34" charset="0"/>
              </a:rPr>
              <a:t>Homework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BAAC35-9CEC-4F9A-86BF-F77DC114A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901107" cy="5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Present Simple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b="1" dirty="0"/>
              <a:t>Gewoontes</a:t>
            </a:r>
            <a:r>
              <a:rPr lang="nl-NL" sz="2000" dirty="0"/>
              <a:t> </a:t>
            </a:r>
            <a:r>
              <a:rPr lang="nl-NL" sz="2000" b="1" dirty="0"/>
              <a:t>of feiten </a:t>
            </a:r>
          </a:p>
          <a:p>
            <a:pPr lvl="1"/>
            <a:r>
              <a:rPr lang="nl-NL" sz="2000" dirty="0"/>
              <a:t>Nooit</a:t>
            </a:r>
          </a:p>
          <a:p>
            <a:pPr lvl="1"/>
            <a:r>
              <a:rPr lang="nl-NL" sz="2000" dirty="0"/>
              <a:t>Altijd</a:t>
            </a:r>
          </a:p>
          <a:p>
            <a:pPr lvl="1"/>
            <a:r>
              <a:rPr lang="nl-NL" sz="2000" dirty="0"/>
              <a:t>Regelmatig</a:t>
            </a:r>
          </a:p>
          <a:p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Signifier</a:t>
            </a:r>
            <a:endParaRPr lang="nl-NL" sz="2000" b="1" dirty="0">
              <a:latin typeface="Candara" panose="020E0502030303020204" pitchFamily="34" charset="0"/>
            </a:endParaRPr>
          </a:p>
          <a:p>
            <a:r>
              <a:rPr lang="en-GB" sz="2000" dirty="0">
                <a:latin typeface="Candara" panose="020E0502030303020204" pitchFamily="34" charset="0"/>
              </a:rPr>
              <a:t>Never</a:t>
            </a:r>
          </a:p>
          <a:p>
            <a:r>
              <a:rPr lang="en-GB" sz="2000" dirty="0">
                <a:latin typeface="Candara" panose="020E0502030303020204" pitchFamily="34" charset="0"/>
              </a:rPr>
              <a:t>Always</a:t>
            </a:r>
          </a:p>
          <a:p>
            <a:r>
              <a:rPr lang="en-GB" sz="2000" dirty="0">
                <a:latin typeface="Candara" panose="020E0502030303020204" pitchFamily="34" charset="0"/>
              </a:rPr>
              <a:t>Often</a:t>
            </a:r>
          </a:p>
          <a:p>
            <a:r>
              <a:rPr lang="en-GB" sz="2000" dirty="0">
                <a:latin typeface="Candara" panose="020E0502030303020204" pitchFamily="34" charset="0"/>
              </a:rPr>
              <a:t>Sometimes</a:t>
            </a:r>
          </a:p>
          <a:p>
            <a:r>
              <a:rPr lang="en-GB" sz="2000" dirty="0">
                <a:latin typeface="Candara" panose="020E0502030303020204" pitchFamily="34" charset="0"/>
              </a:rPr>
              <a:t>Usually</a:t>
            </a:r>
          </a:p>
          <a:p>
            <a:r>
              <a:rPr lang="en-GB" sz="2000" dirty="0">
                <a:latin typeface="Candara" panose="020E0502030303020204" pitchFamily="34" charset="0"/>
              </a:rPr>
              <a:t>Every  week</a:t>
            </a:r>
          </a:p>
          <a:p>
            <a:r>
              <a:rPr lang="en-GB" sz="2000" dirty="0">
                <a:latin typeface="Candara" panose="020E0502030303020204" pitchFamily="34" charset="0"/>
              </a:rPr>
              <a:t>Frequently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pPr marL="0" indent="0">
              <a:buNone/>
            </a:pPr>
            <a:r>
              <a:rPr lang="en-GB" sz="2000" dirty="0"/>
              <a:t>WW </a:t>
            </a:r>
            <a:r>
              <a:rPr lang="en-GB" sz="2000" i="1" dirty="0"/>
              <a:t>or </a:t>
            </a:r>
            <a:r>
              <a:rPr lang="en-GB" sz="2000" dirty="0"/>
              <a:t>WW + S (SHIT –rule)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work	</a:t>
            </a:r>
          </a:p>
          <a:p>
            <a:pPr marL="0" indent="0">
              <a:buNone/>
            </a:pPr>
            <a:r>
              <a:rPr lang="en-GB" sz="2000" dirty="0"/>
              <a:t>You		work</a:t>
            </a:r>
          </a:p>
          <a:p>
            <a:pPr marL="0" indent="0">
              <a:buNone/>
            </a:pPr>
            <a:r>
              <a:rPr lang="en-GB" sz="2000" dirty="0"/>
              <a:t>She/ He/ It	work</a:t>
            </a:r>
            <a:r>
              <a:rPr lang="en-GB" sz="2000" b="1" dirty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en-GB" sz="2000" dirty="0"/>
              <a:t>We		work</a:t>
            </a:r>
          </a:p>
          <a:p>
            <a:pPr marL="0" indent="0">
              <a:buNone/>
            </a:pPr>
            <a:r>
              <a:rPr lang="en-GB" sz="2000" dirty="0"/>
              <a:t>They		work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9640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Present Simple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Exemptions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the </a:t>
            </a:r>
            <a:r>
              <a:rPr lang="nl-NL" b="1" dirty="0" err="1"/>
              <a:t>rule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She</a:t>
            </a:r>
            <a:r>
              <a:rPr lang="nl-NL" b="1" dirty="0"/>
              <a:t> / He / It – ONLY LEVEL 4 STUDENTS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Do en Go			 = </a:t>
            </a:r>
            <a:r>
              <a:rPr lang="nl-NL" b="1" dirty="0" err="1"/>
              <a:t>ww</a:t>
            </a:r>
            <a:r>
              <a:rPr lang="nl-NL" b="1" dirty="0"/>
              <a:t> + es 		</a:t>
            </a:r>
          </a:p>
          <a:p>
            <a:r>
              <a:rPr lang="nl-NL" i="1" dirty="0" err="1"/>
              <a:t>She</a:t>
            </a:r>
            <a:r>
              <a:rPr lang="nl-NL" i="1" dirty="0"/>
              <a:t> </a:t>
            </a:r>
            <a:r>
              <a:rPr lang="nl-NL" i="1" dirty="0" err="1"/>
              <a:t>go</a:t>
            </a:r>
            <a:r>
              <a:rPr lang="nl-NL" b="1" i="1" u="sng" dirty="0" err="1"/>
              <a:t>es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school </a:t>
            </a:r>
            <a:r>
              <a:rPr lang="nl-NL" i="1" dirty="0" err="1"/>
              <a:t>by</a:t>
            </a:r>
            <a:r>
              <a:rPr lang="nl-NL" i="1" dirty="0"/>
              <a:t> bus.</a:t>
            </a:r>
          </a:p>
          <a:p>
            <a:r>
              <a:rPr lang="nl-NL" i="1" dirty="0"/>
              <a:t>The dog do</a:t>
            </a:r>
            <a:r>
              <a:rPr lang="nl-NL" b="1" i="1" u="sng" dirty="0"/>
              <a:t>es</a:t>
            </a:r>
            <a:r>
              <a:rPr lang="nl-NL" i="1" dirty="0"/>
              <a:t> a dodo in the park.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WW eindigt op sisklank		= </a:t>
            </a:r>
            <a:r>
              <a:rPr lang="nl-NL" b="1" dirty="0" err="1"/>
              <a:t>ww</a:t>
            </a:r>
            <a:r>
              <a:rPr lang="nl-NL" b="1" dirty="0"/>
              <a:t> + es</a:t>
            </a:r>
          </a:p>
          <a:p>
            <a:r>
              <a:rPr lang="nl-NL" i="1" dirty="0"/>
              <a:t>He </a:t>
            </a:r>
            <a:r>
              <a:rPr lang="nl-NL" i="1" dirty="0" err="1"/>
              <a:t>watch</a:t>
            </a:r>
            <a:r>
              <a:rPr lang="nl-NL" b="1" i="1" u="sng" dirty="0" err="1"/>
              <a:t>es</a:t>
            </a:r>
            <a:r>
              <a:rPr lang="nl-NL" b="1" i="1" dirty="0"/>
              <a:t> </a:t>
            </a:r>
            <a:r>
              <a:rPr lang="nl-NL" i="1" dirty="0" err="1"/>
              <a:t>all</a:t>
            </a:r>
            <a:r>
              <a:rPr lang="nl-NL" i="1" dirty="0"/>
              <a:t> </a:t>
            </a:r>
            <a:r>
              <a:rPr lang="nl-NL" i="1" dirty="0" err="1"/>
              <a:t>football</a:t>
            </a:r>
            <a:r>
              <a:rPr lang="nl-NL" i="1" dirty="0"/>
              <a:t> matches.</a:t>
            </a:r>
          </a:p>
          <a:p>
            <a:r>
              <a:rPr lang="nl-NL" i="1" dirty="0" err="1"/>
              <a:t>She</a:t>
            </a:r>
            <a:r>
              <a:rPr lang="nl-NL" i="1" dirty="0"/>
              <a:t> </a:t>
            </a:r>
            <a:r>
              <a:rPr lang="nl-NL" i="1" dirty="0" err="1"/>
              <a:t>kiss</a:t>
            </a:r>
            <a:r>
              <a:rPr lang="nl-NL" b="1" i="1" u="sng" dirty="0" err="1"/>
              <a:t>es</a:t>
            </a:r>
            <a:r>
              <a:rPr lang="nl-NL" b="1" i="1" dirty="0"/>
              <a:t> </a:t>
            </a:r>
            <a:r>
              <a:rPr lang="nl-NL" i="1" dirty="0"/>
              <a:t>her </a:t>
            </a:r>
            <a:r>
              <a:rPr lang="nl-NL" i="1" dirty="0" err="1"/>
              <a:t>girlfriend</a:t>
            </a:r>
            <a:r>
              <a:rPr lang="nl-NL" i="1" dirty="0"/>
              <a:t>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WW eindigt op medeklinker + y	= y wordt </a:t>
            </a:r>
            <a:r>
              <a:rPr lang="nl-NL" b="1" dirty="0" err="1"/>
              <a:t>ies</a:t>
            </a:r>
            <a:endParaRPr lang="nl-NL" b="1" dirty="0"/>
          </a:p>
          <a:p>
            <a:r>
              <a:rPr lang="nl-NL" i="1" dirty="0"/>
              <a:t>The </a:t>
            </a:r>
            <a:r>
              <a:rPr lang="nl-NL" i="1" dirty="0" err="1"/>
              <a:t>waiter</a:t>
            </a:r>
            <a:r>
              <a:rPr lang="nl-NL" i="1" dirty="0"/>
              <a:t> </a:t>
            </a:r>
            <a:r>
              <a:rPr lang="nl-NL" i="1" dirty="0" err="1"/>
              <a:t>carr</a:t>
            </a:r>
            <a:r>
              <a:rPr lang="nl-NL" b="1" i="1" u="sng" dirty="0" err="1"/>
              <a:t>ies</a:t>
            </a:r>
            <a:r>
              <a:rPr lang="nl-NL" i="1" dirty="0"/>
              <a:t> a tray </a:t>
            </a:r>
            <a:r>
              <a:rPr lang="nl-NL" i="1" dirty="0" err="1"/>
              <a:t>with</a:t>
            </a:r>
            <a:r>
              <a:rPr lang="nl-NL" i="1" dirty="0"/>
              <a:t> drinks.</a:t>
            </a:r>
          </a:p>
          <a:p>
            <a:r>
              <a:rPr lang="nl-NL" i="1" dirty="0"/>
              <a:t>The </a:t>
            </a:r>
            <a:r>
              <a:rPr lang="nl-NL" i="1" dirty="0" err="1"/>
              <a:t>priest</a:t>
            </a:r>
            <a:r>
              <a:rPr lang="nl-NL" i="1" dirty="0"/>
              <a:t> </a:t>
            </a:r>
            <a:r>
              <a:rPr lang="nl-NL" i="1" dirty="0" err="1"/>
              <a:t>marr</a:t>
            </a:r>
            <a:r>
              <a:rPr lang="nl-NL" b="1" i="1" u="sng" dirty="0" err="1"/>
              <a:t>ies</a:t>
            </a:r>
            <a:r>
              <a:rPr lang="nl-NL" i="1" dirty="0"/>
              <a:t> the happy </a:t>
            </a:r>
            <a:r>
              <a:rPr lang="nl-NL" i="1" dirty="0" err="1"/>
              <a:t>couple</a:t>
            </a:r>
            <a:r>
              <a:rPr lang="nl-NL" i="1" dirty="0"/>
              <a:t>.</a:t>
            </a:r>
            <a:endParaRPr lang="nl-NL" i="1" u="sng" dirty="0"/>
          </a:p>
          <a:p>
            <a:pPr marL="0" indent="0">
              <a:buNone/>
            </a:pPr>
            <a:endParaRPr lang="nl-NL" i="1" u="sng" dirty="0"/>
          </a:p>
        </p:txBody>
      </p:sp>
    </p:spTree>
    <p:extLst>
      <p:ext uri="{BB962C8B-B14F-4D97-AF65-F5344CB8AC3E}">
        <p14:creationId xmlns:p14="http://schemas.microsoft.com/office/powerpoint/2010/main" val="32905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54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14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Enjoys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91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Enjoys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	Goes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37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Enjoys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	Goes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	Carries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63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Enjoys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	Goes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	Carries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		Flies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78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Enjoys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	Goes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	Carries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		Flies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		Pays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8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Continuous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32848" cy="539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2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349B705-8B46-4A9A-8537-3D8CCCB5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</a:t>
            </a:r>
            <a:r>
              <a:rPr lang="nl-NL" dirty="0" err="1"/>
              <a:t>homework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C454C7F-2C0E-4BA5-8400-76297DA1B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1412776"/>
            <a:ext cx="3898776" cy="511256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To</a:t>
            </a:r>
            <a:r>
              <a:rPr lang="nl-NL" b="1" dirty="0"/>
              <a:t> do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this</a:t>
            </a:r>
            <a:r>
              <a:rPr lang="nl-NL" b="1" dirty="0"/>
              <a:t> week</a:t>
            </a:r>
          </a:p>
          <a:p>
            <a:r>
              <a:rPr lang="nl-NL" dirty="0" err="1"/>
              <a:t>Toa</a:t>
            </a:r>
            <a:r>
              <a:rPr lang="nl-NL" dirty="0"/>
              <a:t> test –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manage?</a:t>
            </a:r>
          </a:p>
          <a:p>
            <a:r>
              <a:rPr lang="nl-NL" dirty="0" err="1"/>
              <a:t>Practice</a:t>
            </a:r>
            <a:r>
              <a:rPr lang="nl-NL" dirty="0"/>
              <a:t> reading at:</a:t>
            </a:r>
          </a:p>
          <a:p>
            <a:pPr lvl="1"/>
            <a:r>
              <a:rPr lang="nl-NL" dirty="0"/>
              <a:t>A2: 16 (24-25)</a:t>
            </a:r>
          </a:p>
          <a:p>
            <a:pPr lvl="1"/>
            <a:r>
              <a:rPr lang="nl-NL" dirty="0"/>
              <a:t>B1: 49 (56-57)</a:t>
            </a:r>
          </a:p>
          <a:p>
            <a:pPr lvl="1"/>
            <a:r>
              <a:rPr lang="nl-NL" dirty="0"/>
              <a:t>B2: 72 (80-81)</a:t>
            </a:r>
          </a:p>
          <a:p>
            <a:endParaRPr lang="nl-NL" dirty="0"/>
          </a:p>
          <a:p>
            <a:r>
              <a:rPr lang="nl-NL" dirty="0"/>
              <a:t>Check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answers</a:t>
            </a:r>
            <a:endParaRPr lang="nl-NL" dirty="0"/>
          </a:p>
          <a:p>
            <a:pPr lvl="1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answersheets</a:t>
            </a:r>
            <a:endParaRPr lang="nl-NL" dirty="0"/>
          </a:p>
          <a:p>
            <a:pPr lvl="1"/>
            <a:r>
              <a:rPr lang="nl-NL" dirty="0"/>
              <a:t>Will </a:t>
            </a:r>
            <a:r>
              <a:rPr lang="nl-NL" dirty="0" err="1"/>
              <a:t>discuss</a:t>
            </a:r>
            <a:r>
              <a:rPr lang="nl-NL" dirty="0"/>
              <a:t> later</a:t>
            </a:r>
          </a:p>
        </p:txBody>
      </p:sp>
      <p:pic>
        <p:nvPicPr>
          <p:cNvPr id="1026" name="Picture 2" descr="WE HAD HOMEWORK? What!!!!!!!!!? | Homework Meme on ME.ME">
            <a:extLst>
              <a:ext uri="{FF2B5EF4-FFF2-40B4-BE49-F238E27FC236}">
                <a16:creationId xmlns:a16="http://schemas.microsoft.com/office/drawing/2014/main" id="{2AE3F207-8557-4254-834C-29037B09C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6"/>
          <a:stretch/>
        </p:blipFill>
        <p:spPr bwMode="auto">
          <a:xfrm>
            <a:off x="457200" y="1412774"/>
            <a:ext cx="4172462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45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Als iets nu, op dit moment, aan de gang is.</a:t>
            </a: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Signifier</a:t>
            </a:r>
            <a:endParaRPr lang="nl-NL" sz="2000" b="1" dirty="0">
              <a:latin typeface="Candara" panose="020E0502030303020204" pitchFamily="34" charset="0"/>
            </a:endParaRPr>
          </a:p>
          <a:p>
            <a:r>
              <a:rPr lang="en-GB" sz="2000" dirty="0">
                <a:latin typeface="Candara" panose="020E0502030303020204" pitchFamily="34" charset="0"/>
              </a:rPr>
              <a:t>Now</a:t>
            </a:r>
          </a:p>
          <a:p>
            <a:r>
              <a:rPr lang="en-GB" sz="2000" dirty="0"/>
              <a:t>Right now</a:t>
            </a:r>
          </a:p>
          <a:p>
            <a:r>
              <a:rPr lang="en-GB" sz="2000" dirty="0">
                <a:latin typeface="Candara" panose="020E0502030303020204" pitchFamily="34" charset="0"/>
              </a:rPr>
              <a:t>At the moment</a:t>
            </a:r>
          </a:p>
          <a:p>
            <a:r>
              <a:rPr lang="en-GB" sz="2000" dirty="0"/>
              <a:t>Look!</a:t>
            </a:r>
          </a:p>
          <a:p>
            <a:r>
              <a:rPr lang="en-GB" sz="2000" dirty="0"/>
              <a:t>Currently</a:t>
            </a:r>
            <a:endParaRPr lang="en-GB" sz="2000" dirty="0">
              <a:latin typeface="Candara" panose="020E0502030303020204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pPr marL="0" indent="0">
              <a:buNone/>
            </a:pPr>
            <a:r>
              <a:rPr lang="en-GB" sz="2000" b="1" dirty="0"/>
              <a:t>Am / are / is </a:t>
            </a:r>
            <a:r>
              <a:rPr lang="en-GB" sz="2000" dirty="0"/>
              <a:t>+ </a:t>
            </a:r>
            <a:r>
              <a:rPr lang="en-GB" sz="2000" dirty="0" err="1"/>
              <a:t>ww</a:t>
            </a:r>
            <a:r>
              <a:rPr lang="en-GB" sz="2000" dirty="0"/>
              <a:t> + </a:t>
            </a:r>
            <a:r>
              <a:rPr lang="en-GB" sz="2000" b="1" dirty="0" err="1"/>
              <a:t>ing</a:t>
            </a:r>
            <a:endParaRPr lang="en-GB" sz="2000" b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</a:t>
            </a:r>
            <a:r>
              <a:rPr lang="en-GB" sz="2000" b="1" dirty="0">
                <a:solidFill>
                  <a:srgbClr val="FF0000"/>
                </a:solidFill>
              </a:rPr>
              <a:t>am</a:t>
            </a:r>
            <a:r>
              <a:rPr lang="en-GB" sz="2000" dirty="0"/>
              <a:t> work</a:t>
            </a:r>
            <a:r>
              <a:rPr lang="en-GB" sz="2000" b="1" dirty="0">
                <a:solidFill>
                  <a:srgbClr val="FF0000"/>
                </a:solidFill>
              </a:rPr>
              <a:t>ing</a:t>
            </a:r>
            <a:r>
              <a:rPr lang="en-GB" sz="2000" dirty="0"/>
              <a:t>	</a:t>
            </a:r>
          </a:p>
          <a:p>
            <a:pPr marL="0" indent="0">
              <a:buNone/>
            </a:pPr>
            <a:r>
              <a:rPr lang="en-GB" sz="2000" dirty="0"/>
              <a:t>You		</a:t>
            </a:r>
            <a:r>
              <a:rPr lang="en-GB" sz="2000" b="1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work</a:t>
            </a:r>
            <a:r>
              <a:rPr lang="en-GB" sz="2000" b="1" dirty="0">
                <a:solidFill>
                  <a:srgbClr val="FF0000"/>
                </a:solidFill>
              </a:rPr>
              <a:t>ing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She/ He/ It	</a:t>
            </a:r>
            <a:r>
              <a:rPr lang="en-GB" sz="2000" b="1" dirty="0">
                <a:solidFill>
                  <a:srgbClr val="FF0000"/>
                </a:solidFill>
              </a:rPr>
              <a:t>is</a:t>
            </a:r>
            <a:r>
              <a:rPr lang="en-GB" sz="2000" dirty="0"/>
              <a:t> work</a:t>
            </a:r>
            <a:r>
              <a:rPr lang="en-GB" sz="2000" b="1" dirty="0">
                <a:solidFill>
                  <a:srgbClr val="FF0000"/>
                </a:solidFill>
              </a:rPr>
              <a:t>ing</a:t>
            </a:r>
          </a:p>
          <a:p>
            <a:pPr marL="0" indent="0">
              <a:buNone/>
            </a:pPr>
            <a:r>
              <a:rPr lang="en-GB" sz="2000" dirty="0"/>
              <a:t>We		</a:t>
            </a:r>
            <a:r>
              <a:rPr lang="en-GB" sz="2000" b="1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work</a:t>
            </a:r>
            <a:r>
              <a:rPr lang="en-GB" sz="2000" b="1" dirty="0">
                <a:solidFill>
                  <a:srgbClr val="FF0000"/>
                </a:solidFill>
              </a:rPr>
              <a:t>ing</a:t>
            </a:r>
            <a:endParaRPr lang="en-GB" sz="2000" b="1" dirty="0"/>
          </a:p>
          <a:p>
            <a:pPr marL="0" indent="0">
              <a:buNone/>
            </a:pPr>
            <a:r>
              <a:rPr lang="en-GB" sz="2000" dirty="0"/>
              <a:t>They		</a:t>
            </a:r>
            <a:r>
              <a:rPr lang="en-GB" sz="2000" b="1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work</a:t>
            </a:r>
            <a:r>
              <a:rPr lang="en-GB" sz="2000" b="1" dirty="0">
                <a:solidFill>
                  <a:srgbClr val="FF0000"/>
                </a:solidFill>
              </a:rPr>
              <a:t>ing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979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Exemptions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the spelling </a:t>
            </a:r>
            <a:r>
              <a:rPr lang="nl-NL" b="1" dirty="0" err="1"/>
              <a:t>rule</a:t>
            </a:r>
            <a:r>
              <a:rPr lang="nl-NL" b="1"/>
              <a:t> – ONLY LEVEL 4 STUDENTS</a:t>
            </a:r>
            <a:endParaRPr lang="nl-NL" b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WW eindigt op - e			= e valt weg + </a:t>
            </a:r>
            <a:r>
              <a:rPr lang="nl-NL" b="1" dirty="0" err="1"/>
              <a:t>ing</a:t>
            </a:r>
            <a:endParaRPr lang="nl-NL" b="1" dirty="0"/>
          </a:p>
          <a:p>
            <a:r>
              <a:rPr lang="nl-NL" i="1" dirty="0"/>
              <a:t>(Have) 	I </a:t>
            </a:r>
            <a:r>
              <a:rPr lang="nl-NL" i="1" dirty="0" err="1"/>
              <a:t>am</a:t>
            </a:r>
            <a:r>
              <a:rPr lang="nl-NL" i="1" dirty="0"/>
              <a:t> </a:t>
            </a:r>
            <a:r>
              <a:rPr lang="nl-NL" i="1" dirty="0" err="1"/>
              <a:t>hav</a:t>
            </a:r>
            <a:r>
              <a:rPr lang="nl-NL" b="1" i="1" u="sng" dirty="0" err="1"/>
              <a:t>ing</a:t>
            </a:r>
            <a:r>
              <a:rPr lang="nl-NL" b="1" i="1" dirty="0"/>
              <a:t> </a:t>
            </a:r>
            <a:r>
              <a:rPr lang="nl-NL" i="1" dirty="0"/>
              <a:t>the best time ever!</a:t>
            </a:r>
          </a:p>
          <a:p>
            <a:r>
              <a:rPr lang="nl-NL" i="1" dirty="0"/>
              <a:t>(Dance)	</a:t>
            </a:r>
            <a:r>
              <a:rPr lang="nl-NL" i="1" dirty="0" err="1"/>
              <a:t>She</a:t>
            </a:r>
            <a:r>
              <a:rPr lang="nl-NL" i="1" dirty="0"/>
              <a:t> is danc</a:t>
            </a:r>
            <a:r>
              <a:rPr lang="nl-NL" b="1" i="1" u="sng" dirty="0"/>
              <a:t>ing</a:t>
            </a:r>
            <a:r>
              <a:rPr lang="nl-NL" b="1" i="1" dirty="0"/>
              <a:t> </a:t>
            </a:r>
            <a:r>
              <a:rPr lang="nl-NL" i="1" dirty="0" err="1"/>
              <a:t>like</a:t>
            </a:r>
            <a:r>
              <a:rPr lang="nl-NL" i="1" dirty="0"/>
              <a:t> crazy.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WW eindigt op klinker + medeklinker 	= medeklinker verdubbelen</a:t>
            </a:r>
          </a:p>
          <a:p>
            <a:r>
              <a:rPr lang="nl-NL" i="1" dirty="0"/>
              <a:t>(</a:t>
            </a:r>
            <a:r>
              <a:rPr lang="nl-NL" i="1" dirty="0" err="1"/>
              <a:t>Grab</a:t>
            </a:r>
            <a:r>
              <a:rPr lang="nl-NL" i="1" dirty="0"/>
              <a:t>)	We are </a:t>
            </a:r>
            <a:r>
              <a:rPr lang="nl-NL" i="1" dirty="0" err="1"/>
              <a:t>grab</a:t>
            </a:r>
            <a:r>
              <a:rPr lang="nl-NL" b="1" i="1" u="sng" dirty="0" err="1"/>
              <a:t>bing</a:t>
            </a:r>
            <a:r>
              <a:rPr lang="nl-NL" i="1" dirty="0"/>
              <a:t> </a:t>
            </a:r>
            <a:r>
              <a:rPr lang="nl-NL" i="1" dirty="0" err="1"/>
              <a:t>all</a:t>
            </a:r>
            <a:r>
              <a:rPr lang="nl-NL" i="1" dirty="0"/>
              <a:t> the chips we </a:t>
            </a:r>
            <a:r>
              <a:rPr lang="nl-NL" i="1" dirty="0" err="1"/>
              <a:t>can</a:t>
            </a:r>
            <a:r>
              <a:rPr lang="nl-NL" i="1" dirty="0"/>
              <a:t>.</a:t>
            </a:r>
            <a:endParaRPr lang="nl-NL" i="1" u="sng" dirty="0"/>
          </a:p>
          <a:p>
            <a:r>
              <a:rPr lang="nl-NL" i="1" dirty="0"/>
              <a:t>(</a:t>
            </a:r>
            <a:r>
              <a:rPr lang="nl-NL" i="1" dirty="0" err="1"/>
              <a:t>Fog</a:t>
            </a:r>
            <a:r>
              <a:rPr lang="nl-NL" i="1" dirty="0"/>
              <a:t>)		My </a:t>
            </a:r>
            <a:r>
              <a:rPr lang="nl-NL" i="1" dirty="0" err="1"/>
              <a:t>uncle</a:t>
            </a:r>
            <a:r>
              <a:rPr lang="nl-NL" i="1" dirty="0"/>
              <a:t> is </a:t>
            </a:r>
            <a:r>
              <a:rPr lang="nl-NL" i="1" dirty="0" err="1"/>
              <a:t>fog</a:t>
            </a:r>
            <a:r>
              <a:rPr lang="nl-NL" b="1" i="1" u="sng" dirty="0" err="1"/>
              <a:t>ging</a:t>
            </a:r>
            <a:r>
              <a:rPr lang="nl-NL" i="1" dirty="0"/>
              <a:t> up the room </a:t>
            </a:r>
            <a:r>
              <a:rPr lang="nl-NL" i="1" dirty="0" err="1"/>
              <a:t>with</a:t>
            </a:r>
            <a:r>
              <a:rPr lang="nl-NL" i="1" dirty="0"/>
              <a:t> his </a:t>
            </a:r>
            <a:r>
              <a:rPr lang="nl-NL" i="1" dirty="0" err="1"/>
              <a:t>sigar</a:t>
            </a:r>
            <a:r>
              <a:rPr lang="nl-NL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732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Continuous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C</a:t>
            </a:r>
          </a:p>
          <a:p>
            <a:pPr marL="0" indent="0">
              <a:buNone/>
            </a:pPr>
            <a:r>
              <a:rPr lang="en-GB" dirty="0"/>
              <a:t>Circle the correct form of the Present Continuous.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 err="1"/>
              <a:t>Marieke</a:t>
            </a:r>
            <a:r>
              <a:rPr lang="en-GB" dirty="0"/>
              <a:t> </a:t>
            </a:r>
            <a:r>
              <a:rPr lang="en-GB" b="1" dirty="0"/>
              <a:t>am / are / is</a:t>
            </a:r>
            <a:r>
              <a:rPr lang="en-GB" dirty="0"/>
              <a:t> noticing how the sun is shining now.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At the moment we </a:t>
            </a:r>
            <a:r>
              <a:rPr lang="en-GB" b="1" dirty="0"/>
              <a:t>am / are / is</a:t>
            </a:r>
            <a:r>
              <a:rPr lang="en-GB" dirty="0"/>
              <a:t> answering questions.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You </a:t>
            </a:r>
            <a:r>
              <a:rPr lang="en-GB" b="1" dirty="0"/>
              <a:t>am / are / is </a:t>
            </a:r>
            <a:r>
              <a:rPr lang="en-GB" dirty="0"/>
              <a:t>making no mistakes currently.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am / are / is </a:t>
            </a:r>
            <a:r>
              <a:rPr lang="en-GB" dirty="0"/>
              <a:t>talking to the classroom right now.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Macklemore is on the radio now: “This </a:t>
            </a:r>
            <a:r>
              <a:rPr lang="en-GB" b="1" dirty="0"/>
              <a:t>am / are / is </a:t>
            </a:r>
            <a:r>
              <a:rPr lang="en-GB" dirty="0"/>
              <a:t>f*</a:t>
            </a:r>
            <a:r>
              <a:rPr lang="en-GB" dirty="0" err="1"/>
              <a:t>cking</a:t>
            </a:r>
            <a:r>
              <a:rPr lang="en-GB" dirty="0"/>
              <a:t> awesome!”</a:t>
            </a:r>
            <a:endParaRPr lang="nl-NL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2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944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 and Present Continuous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D</a:t>
            </a:r>
          </a:p>
          <a:p>
            <a:pPr marL="0" indent="0">
              <a:buNone/>
            </a:pPr>
            <a:r>
              <a:rPr lang="en-GB" dirty="0"/>
              <a:t>In each sentence, underline the signifier and circle whether the present simple (PS) or the present continuous (PC) is used.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I usually go to bed before 11.30		PS / PC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She is cleaning her room right now.		PS / PC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Water boils at 100 degrees Celsius.		PS / PC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You cannot see him now; he is having a discussion with his boss.	PS / PC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I am working at the moment.			PS / PC</a:t>
            </a:r>
            <a:endParaRPr lang="nl-NL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2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41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 and Present Continuous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E and F</a:t>
            </a:r>
            <a:endParaRPr lang="en-GB" dirty="0"/>
          </a:p>
          <a:p>
            <a:pPr marL="0" indent="0">
              <a:buNone/>
            </a:pPr>
            <a:r>
              <a:rPr lang="en-GB" i="1" dirty="0"/>
              <a:t>Make these assignments on your own or in pairs</a:t>
            </a:r>
          </a:p>
          <a:p>
            <a:pPr marL="0" indent="0">
              <a:buNone/>
            </a:pPr>
            <a:r>
              <a:rPr lang="en-GB" i="1" dirty="0"/>
              <a:t>If you are done progress to the next assignment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If you are entirely finished you can work </a:t>
            </a:r>
            <a:r>
              <a:rPr lang="en-GB" i="1"/>
              <a:t>from your book.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97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E46154-EC96-469C-9C21-37B35680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Homework</a:t>
            </a:r>
            <a:r>
              <a:rPr lang="nl-NL" dirty="0"/>
              <a:t> next class</a:t>
            </a:r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FB51C6C4-E9AB-4183-B945-CA4B94989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492237"/>
              </p:ext>
            </p:extLst>
          </p:nvPr>
        </p:nvGraphicFramePr>
        <p:xfrm>
          <a:off x="457200" y="1412875"/>
          <a:ext cx="8229600" cy="4211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17479225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1700441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46405098"/>
                    </a:ext>
                  </a:extLst>
                </a:gridCol>
                <a:gridCol w="2890664">
                  <a:extLst>
                    <a:ext uri="{9D8B030D-6E8A-4147-A177-3AD203B41FA5}">
                      <a16:colId xmlns:a16="http://schemas.microsoft.com/office/drawing/2014/main" val="3445796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2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nl-NL" sz="1200" dirty="0">
                          <a:latin typeface="Candara" panose="020E0502030303020204" pitchFamily="34" charset="0"/>
                        </a:rPr>
                        <a:t> in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nl-NL" sz="1200" dirty="0">
                          <a:latin typeface="Candara" panose="020E0502030303020204" pitchFamily="34" charset="0"/>
                        </a:rPr>
                        <a:t> at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ndara" panose="020E0502030303020204" pitchFamily="34" charset="0"/>
                        </a:rPr>
                        <a:t>Studiemeter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3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Candara" panose="020E0502030303020204" pitchFamily="34" charset="0"/>
                        </a:rPr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out in class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Lesson 1 + 2: 1 – 22 (6-12)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Lesson 3 + 4: 23 – 44 (13-18)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Aid Course English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nl-NL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Tegenwoordige Tijd &amp; Nu aan de gang – A1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048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Candara" panose="020E0502030303020204" pitchFamily="34" charset="0"/>
                        </a:rPr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out in class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G: 30 </a:t>
                      </a: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a+b+c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(38), 87 (97)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R: 15 (23), 18 (26)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V: 7 (17), 8 (17), 19 (27)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G: 90 (98-99)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Do Online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Woorden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Woordoefening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2, 3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Uitdrukkingen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Uitdrukkingen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2, 3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Aid Course English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l-NL" sz="120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Tegenwoordige Tijd &amp; Nu aan de gang – A2 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51399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Candara" panose="020E0502030303020204" pitchFamily="34" charset="0"/>
                        </a:rPr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out in class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G: 59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a+b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(66), 87 (97)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R: 48 (55), 53 (59), 54 (60)</a:t>
                      </a:r>
                      <a:endParaRPr lang="nl-NL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V: 39 (49), 42 (51), 51 (58)</a:t>
                      </a:r>
                      <a:endParaRPr lang="nl-NL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G: 90 (98-99)</a:t>
                      </a:r>
                      <a:endParaRPr lang="nl-NL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Do Online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Woorden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Woordoefening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2, 3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Uitdrukkingen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Uitdrukkingen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2, 3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Aid Course English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nl-NL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Tegenwoordige Tijd &amp; Nu aan de gang – A2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5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>
                          <a:latin typeface="Candara" panose="020E0502030303020204" pitchFamily="34" charset="0"/>
                        </a:rPr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out in class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G: 78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a+b+c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(88), 87 (97)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R: 70 (79), 74 (83)</a:t>
                      </a:r>
                      <a:endParaRPr lang="nl-NL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V: 39 (49), 65 (76)</a:t>
                      </a:r>
                      <a:endParaRPr lang="nl-NL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G: 90 (98-99)</a:t>
                      </a:r>
                      <a:endParaRPr lang="nl-NL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Do Online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Woorden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Woordoefening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2, 3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Uitdrukkingen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GB" sz="1200" dirty="0" err="1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Uitdrukkingen</a:t>
                      </a:r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2, 3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GB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Aid Course English</a:t>
                      </a:r>
                      <a:endParaRPr lang="nl-NL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nl-NL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Tegenwoordige Tijd &amp; Nu aan de gang – A2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723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21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Vocab</a:t>
            </a:r>
            <a:r>
              <a:rPr lang="nl-NL" dirty="0"/>
              <a:t> Unit 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b="1" dirty="0" err="1"/>
              <a:t>Vocab</a:t>
            </a:r>
            <a:endParaRPr lang="nl-NL" b="1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Book</a:t>
            </a:r>
            <a:r>
              <a:rPr lang="nl-NL" dirty="0">
                <a:latin typeface="Candara" panose="020E0502030303020204" pitchFamily="34" charset="0"/>
              </a:rPr>
              <a:t> (p. 285)</a:t>
            </a:r>
          </a:p>
          <a:p>
            <a:r>
              <a:rPr lang="nl-NL" dirty="0">
                <a:latin typeface="Candara" panose="020E0502030303020204" pitchFamily="34" charset="0"/>
              </a:rPr>
              <a:t>A2</a:t>
            </a:r>
          </a:p>
          <a:p>
            <a:r>
              <a:rPr lang="nl-NL" dirty="0">
                <a:latin typeface="Candara" panose="020E0502030303020204" pitchFamily="34" charset="0"/>
              </a:rPr>
              <a:t>B1</a:t>
            </a:r>
          </a:p>
          <a:p>
            <a:r>
              <a:rPr lang="nl-NL" dirty="0"/>
              <a:t>B2</a:t>
            </a:r>
            <a:endParaRPr lang="nl-NL" dirty="0">
              <a:latin typeface="Candara" panose="020E0502030303020204" pitchFamily="34" charset="0"/>
            </a:endParaRPr>
          </a:p>
          <a:p>
            <a:r>
              <a:rPr lang="nl-NL" i="1" dirty="0" err="1">
                <a:latin typeface="Candara" panose="020E0502030303020204" pitchFamily="34" charset="0"/>
              </a:rPr>
              <a:t>Any</a:t>
            </a:r>
            <a:r>
              <a:rPr lang="nl-NL" i="1" dirty="0">
                <a:latin typeface="Candara" panose="020E0502030303020204" pitchFamily="34" charset="0"/>
              </a:rPr>
              <a:t> </a:t>
            </a:r>
            <a:r>
              <a:rPr lang="nl-NL" i="1" dirty="0" err="1">
                <a:latin typeface="Candara" panose="020E0502030303020204" pitchFamily="34" charset="0"/>
              </a:rPr>
              <a:t>volunteers</a:t>
            </a:r>
            <a:r>
              <a:rPr lang="nl-NL" i="1" dirty="0">
                <a:latin typeface="Candara" panose="020E0502030303020204" pitchFamily="34" charset="0"/>
              </a:rPr>
              <a:t> </a:t>
            </a:r>
            <a:r>
              <a:rPr lang="nl-NL" i="1" dirty="0" err="1">
                <a:latin typeface="Candara" panose="020E0502030303020204" pitchFamily="34" charset="0"/>
              </a:rPr>
              <a:t>to</a:t>
            </a:r>
            <a:r>
              <a:rPr lang="nl-NL" i="1" dirty="0">
                <a:latin typeface="Candara" panose="020E0502030303020204" pitchFamily="34" charset="0"/>
              </a:rPr>
              <a:t> </a:t>
            </a:r>
            <a:r>
              <a:rPr lang="nl-NL" i="1" dirty="0" err="1">
                <a:latin typeface="Candara" panose="020E0502030303020204" pitchFamily="34" charset="0"/>
              </a:rPr>
              <a:t>read</a:t>
            </a:r>
            <a:r>
              <a:rPr lang="nl-NL" i="1" dirty="0">
                <a:latin typeface="Candara" panose="020E0502030303020204" pitchFamily="34" charset="0"/>
              </a:rPr>
              <a:t> out </a:t>
            </a:r>
            <a:r>
              <a:rPr lang="nl-NL" i="1" dirty="0" err="1">
                <a:latin typeface="Candara" panose="020E0502030303020204" pitchFamily="34" charset="0"/>
              </a:rPr>
              <a:t>loud</a:t>
            </a:r>
            <a:r>
              <a:rPr lang="nl-NL" i="1" dirty="0">
                <a:latin typeface="Candara" panose="020E0502030303020204" pitchFamily="34" charset="0"/>
              </a:rPr>
              <a:t>?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Expressions</a:t>
            </a:r>
            <a:endParaRPr lang="nl-NL" b="1" dirty="0"/>
          </a:p>
          <a:p>
            <a:r>
              <a:rPr lang="nl-NL" dirty="0">
                <a:latin typeface="Candara" panose="020E0502030303020204" pitchFamily="34" charset="0"/>
              </a:rPr>
              <a:t>Studiemeter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340768"/>
            <a:ext cx="5338936" cy="355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Simple </a:t>
            </a:r>
            <a:r>
              <a:rPr lang="nl-NL" dirty="0" err="1"/>
              <a:t>and</a:t>
            </a:r>
            <a:r>
              <a:rPr lang="nl-NL" dirty="0"/>
              <a:t> 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latin typeface="Candara" panose="020E0502030303020204" pitchFamily="34" charset="0"/>
              </a:rPr>
              <a:t>Past				Present				</a:t>
            </a:r>
            <a:r>
              <a:rPr lang="nl-NL" b="1" dirty="0" err="1">
                <a:latin typeface="Candara" panose="020E0502030303020204" pitchFamily="34" charset="0"/>
              </a:rPr>
              <a:t>Future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10" y="2492897"/>
            <a:ext cx="26529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7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2951820" y="1988840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Simple </a:t>
            </a:r>
            <a:r>
              <a:rPr lang="nl-NL" dirty="0" err="1"/>
              <a:t>and</a:t>
            </a:r>
            <a:r>
              <a:rPr lang="nl-NL" dirty="0"/>
              <a:t> 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" y="3933056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latin typeface="Candara" panose="020E0502030303020204" pitchFamily="34" charset="0"/>
              </a:rPr>
              <a:t>Present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3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2951820" y="1052736"/>
            <a:ext cx="3312368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93204" y="5373216"/>
            <a:ext cx="8229600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Simple		OR	</a:t>
            </a:r>
            <a:r>
              <a:rPr lang="nl-NL" b="1" dirty="0" err="1"/>
              <a:t>Continuous</a:t>
            </a:r>
            <a:endParaRPr lang="nl-NL" dirty="0"/>
          </a:p>
        </p:txBody>
      </p:sp>
      <p:sp>
        <p:nvSpPr>
          <p:cNvPr id="5" name="PIJL-OMLAAG 4"/>
          <p:cNvSpPr/>
          <p:nvPr/>
        </p:nvSpPr>
        <p:spPr>
          <a:xfrm rot="2269190">
            <a:off x="3428842" y="4465643"/>
            <a:ext cx="811348" cy="1107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797401">
            <a:off x="4978185" y="4475016"/>
            <a:ext cx="811348" cy="1107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55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Simple </a:t>
            </a:r>
            <a:r>
              <a:rPr lang="nl-NL" dirty="0" err="1"/>
              <a:t>and</a:t>
            </a:r>
            <a:r>
              <a:rPr lang="nl-NL" dirty="0"/>
              <a:t> 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" y="3933056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latin typeface="Candara" panose="020E0502030303020204" pitchFamily="34" charset="0"/>
              </a:rPr>
              <a:t>Present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3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2951820" y="1052736"/>
            <a:ext cx="3312368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82657" y="4805536"/>
            <a:ext cx="8229600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Simple              OR       </a:t>
            </a:r>
            <a:r>
              <a:rPr lang="nl-NL" b="1" dirty="0" err="1"/>
              <a:t>Continuous</a:t>
            </a:r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93204" y="5661248"/>
            <a:ext cx="8229600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Gewoonten en Feiten		   OR           	               Nu aan de gang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64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Simple </a:t>
            </a:r>
            <a:r>
              <a:rPr lang="nl-NL" dirty="0" err="1"/>
              <a:t>and</a:t>
            </a:r>
            <a:r>
              <a:rPr lang="nl-NL" dirty="0"/>
              <a:t> 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" y="3933056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latin typeface="Candara" panose="020E0502030303020204" pitchFamily="34" charset="0"/>
              </a:rPr>
              <a:t>Present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3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2951820" y="1052736"/>
            <a:ext cx="3312368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82657" y="4805536"/>
            <a:ext cx="8229600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Simple              OR       </a:t>
            </a:r>
            <a:r>
              <a:rPr lang="nl-NL" b="1" dirty="0" err="1"/>
              <a:t>Continuous</a:t>
            </a:r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93204" y="5661248"/>
            <a:ext cx="8229600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Gewoonten en Feiten		   OR           	               Nu aan de gang</a:t>
            </a:r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D2CFE99E-B54D-4610-9F2D-8D765EE13CAC}"/>
              </a:ext>
            </a:extLst>
          </p:cNvPr>
          <p:cNvSpPr txBox="1">
            <a:spLocks/>
          </p:cNvSpPr>
          <p:nvPr/>
        </p:nvSpPr>
        <p:spPr>
          <a:xfrm>
            <a:off x="482657" y="2204864"/>
            <a:ext cx="2649183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Ik </a:t>
            </a:r>
            <a:r>
              <a:rPr lang="nl-NL" b="1" u="sng" dirty="0"/>
              <a:t>fiets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06AC247-46EF-4822-96B3-ADAF2AE02417}"/>
              </a:ext>
            </a:extLst>
          </p:cNvPr>
          <p:cNvSpPr txBox="1">
            <a:spLocks/>
          </p:cNvSpPr>
          <p:nvPr/>
        </p:nvSpPr>
        <p:spPr>
          <a:xfrm>
            <a:off x="6084168" y="2204864"/>
            <a:ext cx="2602741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Ik </a:t>
            </a:r>
            <a:r>
              <a:rPr lang="nl-NL" b="1" u="sng" dirty="0"/>
              <a:t>ben aan het fietsen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316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A</a:t>
            </a:r>
          </a:p>
          <a:p>
            <a:pPr marL="0" indent="0">
              <a:buNone/>
            </a:pPr>
            <a:r>
              <a:rPr lang="en-GB" dirty="0"/>
              <a:t>Fill in the correct form of the verb (</a:t>
            </a:r>
            <a:r>
              <a:rPr lang="en-GB" i="1" dirty="0" err="1"/>
              <a:t>ww</a:t>
            </a:r>
            <a:r>
              <a:rPr lang="en-GB" dirty="0"/>
              <a:t>) in the gaps.</a:t>
            </a:r>
          </a:p>
          <a:p>
            <a:pPr marL="0" indent="0">
              <a:buNone/>
            </a:pPr>
            <a:endParaRPr lang="en-GB" dirty="0"/>
          </a:p>
          <a:p>
            <a:pPr>
              <a:buAutoNum type="arabicPeriod"/>
            </a:pPr>
            <a:r>
              <a:rPr lang="en-GB" dirty="0"/>
              <a:t>We always (sprint) _____ when we see pie.</a:t>
            </a:r>
          </a:p>
          <a:p>
            <a:pPr>
              <a:buAutoNum type="arabicPeriod"/>
            </a:pPr>
            <a:r>
              <a:rPr lang="en-GB" dirty="0"/>
              <a:t>He (hide) _____ from zombies in his closet at the moment.</a:t>
            </a:r>
          </a:p>
          <a:p>
            <a:pPr>
              <a:buAutoNum type="arabicPeriod"/>
            </a:pPr>
            <a:r>
              <a:rPr lang="en-GB" dirty="0"/>
              <a:t>The Avengers (stop) _____ evil from happening.</a:t>
            </a: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2 minutes to make this assignment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77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meone Built a Real Thor Hammer">
            <a:extLst>
              <a:ext uri="{FF2B5EF4-FFF2-40B4-BE49-F238E27FC236}">
                <a16:creationId xmlns:a16="http://schemas.microsoft.com/office/drawing/2014/main" id="{72E12F50-6091-466A-9C75-C838A435C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5"/>
          <a:stretch/>
        </p:blipFill>
        <p:spPr bwMode="auto">
          <a:xfrm>
            <a:off x="4139952" y="3846382"/>
            <a:ext cx="4546848" cy="25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Simple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/>
          <a:stretch/>
        </p:blipFill>
        <p:spPr bwMode="auto">
          <a:xfrm>
            <a:off x="469031" y="3635685"/>
            <a:ext cx="2707106" cy="131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1" y="1403438"/>
            <a:ext cx="2809209" cy="21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78" y="1398768"/>
            <a:ext cx="2183173" cy="294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57192"/>
            <a:ext cx="4849752" cy="121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asy Weeknight Spaghetti with Meat Sauce Recipe">
            <a:extLst>
              <a:ext uri="{FF2B5EF4-FFF2-40B4-BE49-F238E27FC236}">
                <a16:creationId xmlns:a16="http://schemas.microsoft.com/office/drawing/2014/main" id="{552D6CD7-E31D-4E5E-AF40-AF2A886EAA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90" y="1398768"/>
            <a:ext cx="3057910" cy="20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86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1458</Words>
  <Application>Microsoft Office PowerPoint</Application>
  <PresentationFormat>Diavoorstelling (4:3)</PresentationFormat>
  <Paragraphs>306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Candara</vt:lpstr>
      <vt:lpstr>Symbol</vt:lpstr>
      <vt:lpstr>Kantoorthema</vt:lpstr>
      <vt:lpstr>Timeline</vt:lpstr>
      <vt:lpstr>Check homework</vt:lpstr>
      <vt:lpstr>Vocab Unit 5</vt:lpstr>
      <vt:lpstr>Present Simple and Present Continuous</vt:lpstr>
      <vt:lpstr>Present Simple and Present Continuous</vt:lpstr>
      <vt:lpstr>Present Simple and Present Continuous</vt:lpstr>
      <vt:lpstr>Present Simple and Present Continuous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Continuous</vt:lpstr>
      <vt:lpstr>Present Continuous</vt:lpstr>
      <vt:lpstr>Present Continuous</vt:lpstr>
      <vt:lpstr>Present Continuous</vt:lpstr>
      <vt:lpstr>Present Simple and Present Continuous</vt:lpstr>
      <vt:lpstr>Present Simple and Present Continuous</vt:lpstr>
      <vt:lpstr>Homework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66</cp:revision>
  <dcterms:created xsi:type="dcterms:W3CDTF">2017-08-29T19:23:49Z</dcterms:created>
  <dcterms:modified xsi:type="dcterms:W3CDTF">2020-09-14T00:53:38Z</dcterms:modified>
</cp:coreProperties>
</file>