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3"/>
  </p:notesMasterIdLst>
  <p:handoutMasterIdLst>
    <p:handoutMasterId r:id="rId14"/>
  </p:handoutMasterIdLst>
  <p:sldIdLst>
    <p:sldId id="300" r:id="rId4"/>
    <p:sldId id="312" r:id="rId5"/>
    <p:sldId id="313" r:id="rId6"/>
    <p:sldId id="306" r:id="rId7"/>
    <p:sldId id="311" r:id="rId8"/>
    <p:sldId id="314" r:id="rId9"/>
    <p:sldId id="315" r:id="rId10"/>
    <p:sldId id="316" r:id="rId11"/>
    <p:sldId id="317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  <p:cmAuthor id="3" name="René Raap" initials="RR" lastIdx="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>
        <p:scale>
          <a:sx n="74" d="100"/>
          <a:sy n="74" d="100"/>
        </p:scale>
        <p:origin x="-98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20/9/17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20/9/17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20/9/17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20/9/17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20/9/17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20/9/17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20/9/17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20/9/17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20/9/17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20/9/17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20/9/17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20/9/17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20/9/17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20/9/17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20/9/17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20/9/17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20/9/17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20/9/17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Economische</a:t>
            </a:r>
            <a:r>
              <a:rPr lang="en-US" altLang="nl-NL" dirty="0"/>
              <a:t> </a:t>
            </a:r>
            <a:r>
              <a:rPr lang="en-US" altLang="nl-NL" dirty="0" err="1"/>
              <a:t>bloei</a:t>
            </a:r>
            <a:r>
              <a:rPr lang="en-US" altLang="nl-NL" dirty="0"/>
              <a:t> in de </a:t>
            </a:r>
            <a:r>
              <a:rPr lang="en-US" altLang="nl-NL" dirty="0" err="1"/>
              <a:t>jaren</a:t>
            </a:r>
            <a:r>
              <a:rPr lang="en-US" altLang="nl-NL" dirty="0"/>
              <a:t> 1920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crisistijd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economie</a:t>
            </a:r>
            <a:r>
              <a:rPr lang="en-US" altLang="nl-NL" dirty="0"/>
              <a:t> in de </a:t>
            </a:r>
            <a:r>
              <a:rPr lang="en-US" altLang="nl-NL" dirty="0" err="1"/>
              <a:t>oorlog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wederopbouw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economie</a:t>
            </a:r>
            <a:r>
              <a:rPr lang="en-US" altLang="nl-NL" dirty="0"/>
              <a:t> in de </a:t>
            </a:r>
            <a:r>
              <a:rPr lang="en-US" altLang="nl-NL" dirty="0" err="1"/>
              <a:t>jaren</a:t>
            </a:r>
            <a:r>
              <a:rPr lang="en-US" altLang="nl-NL" dirty="0"/>
              <a:t> 1960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economie</a:t>
            </a:r>
            <a:r>
              <a:rPr lang="en-US" altLang="nl-NL" dirty="0"/>
              <a:t> </a:t>
            </a:r>
            <a:r>
              <a:rPr lang="en-US" altLang="nl-NL" dirty="0" err="1"/>
              <a:t>vanaf</a:t>
            </a:r>
            <a:r>
              <a:rPr lang="en-US" altLang="nl-NL" dirty="0"/>
              <a:t> 1973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§1.4 Crisis en bloei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392637"/>
          </a:xfrm>
        </p:spPr>
        <p:txBody>
          <a:bodyPr/>
          <a:lstStyle/>
          <a:p>
            <a:r>
              <a:rPr lang="nl-NL" altLang="nl-NL" dirty="0"/>
              <a:t>In de industriële samenleving wisselen perioden van bloei en crisis elkaar af.</a:t>
            </a:r>
          </a:p>
          <a:p>
            <a:endParaRPr lang="nl-NL" altLang="nl-NL" dirty="0"/>
          </a:p>
          <a:p>
            <a:r>
              <a:rPr lang="nl-NL" altLang="nl-NL" dirty="0"/>
              <a:t>Tussen 1920-1929 was er veel welvaart in Nederland.</a:t>
            </a:r>
          </a:p>
          <a:p>
            <a:endParaRPr lang="nl-NL" altLang="nl-NL" dirty="0"/>
          </a:p>
          <a:p>
            <a:r>
              <a:rPr lang="nl-NL" altLang="nl-NL" dirty="0">
                <a:solidFill>
                  <a:srgbClr val="00B0F0"/>
                </a:solidFill>
              </a:rPr>
              <a:t>Welvaart</a:t>
            </a:r>
            <a:r>
              <a:rPr lang="nl-NL" altLang="nl-NL" dirty="0"/>
              <a:t>: situatie van economische voorspoed.</a:t>
            </a:r>
            <a:endParaRPr lang="nl-NL" dirty="0"/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 marL="514350" indent="-514350" eaLnBrk="1" hangingPunct="1"/>
            <a:r>
              <a:rPr lang="en-US" altLang="nl-NL" sz="2800" dirty="0" err="1"/>
              <a:t>Economische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bloei</a:t>
            </a:r>
            <a:r>
              <a:rPr lang="en-US" altLang="nl-NL" sz="2800" dirty="0"/>
              <a:t> in de </a:t>
            </a:r>
            <a:r>
              <a:rPr lang="en-US" altLang="nl-NL" sz="2800" dirty="0" err="1"/>
              <a:t>jaren</a:t>
            </a:r>
            <a:r>
              <a:rPr lang="en-US" altLang="nl-NL" sz="2800" dirty="0"/>
              <a:t> 1920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41947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392637"/>
          </a:xfrm>
        </p:spPr>
        <p:txBody>
          <a:bodyPr/>
          <a:lstStyle/>
          <a:p>
            <a:r>
              <a:rPr lang="nl-NL" altLang="nl-NL" dirty="0"/>
              <a:t>In oktober 1929 begon in de VS een economische crisis -&gt; </a:t>
            </a:r>
            <a:r>
              <a:rPr lang="nl-NL" altLang="nl-NL" dirty="0" smtClean="0"/>
              <a:t>wereldwijde economische crisis -&gt; buitenlandse vraag </a:t>
            </a:r>
            <a:r>
              <a:rPr lang="nl-NL" altLang="nl-NL" dirty="0"/>
              <a:t>naar Nederlandse producten daalde scherp -&gt; massaontslag -&gt; grote werkloosheid. </a:t>
            </a:r>
          </a:p>
          <a:p>
            <a:endParaRPr lang="nl-NL" altLang="nl-NL" dirty="0"/>
          </a:p>
          <a:p>
            <a:r>
              <a:rPr lang="nl-NL" altLang="nl-NL" dirty="0"/>
              <a:t>Zo begon in Nederland de </a:t>
            </a:r>
            <a:r>
              <a:rPr lang="nl-NL" altLang="nl-NL" dirty="0">
                <a:solidFill>
                  <a:srgbClr val="00B0F0"/>
                </a:solidFill>
              </a:rPr>
              <a:t>crisistijd</a:t>
            </a:r>
            <a:r>
              <a:rPr lang="nl-NL" altLang="nl-NL" dirty="0"/>
              <a:t>: de periode van economische achteruitgang en massawerkloosheid in de jaren 1930.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 marL="514350" indent="-514350" eaLnBrk="1" hangingPunct="1"/>
            <a:r>
              <a:rPr lang="en-US" altLang="nl-NL" sz="2800" dirty="0"/>
              <a:t>De </a:t>
            </a:r>
            <a:r>
              <a:rPr lang="en-US" altLang="nl-NL" sz="2800" dirty="0" err="1"/>
              <a:t>crisistijd</a:t>
            </a:r>
            <a:endParaRPr lang="en-US" alt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4936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 bwMode="black">
          <a:xfrm>
            <a:off x="352894" y="5949280"/>
            <a:ext cx="810530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kern="0" dirty="0"/>
              <a:t>Productie, export en werkloosheid in de jaren 1930.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94" y="983109"/>
            <a:ext cx="8438212" cy="489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3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>
                <a:solidFill>
                  <a:schemeClr val="tx2"/>
                </a:solidFill>
              </a:rPr>
              <a:t>1940-1942: economisch </a:t>
            </a:r>
            <a:r>
              <a:rPr lang="nl-NL" altLang="nl-NL" dirty="0" smtClean="0">
                <a:solidFill>
                  <a:schemeClr val="tx2"/>
                </a:solidFill>
              </a:rPr>
              <a:t>herstel (door productie voor Duitse leger). </a:t>
            </a:r>
            <a:endParaRPr lang="nl-NL" altLang="nl-NL" dirty="0">
              <a:solidFill>
                <a:schemeClr val="tx2"/>
              </a:solidFill>
            </a:endParaRPr>
          </a:p>
          <a:p>
            <a:endParaRPr lang="nl-NL" altLang="nl-NL" dirty="0">
              <a:solidFill>
                <a:schemeClr val="tx2"/>
              </a:solidFill>
            </a:endParaRPr>
          </a:p>
          <a:p>
            <a:r>
              <a:rPr lang="nl-NL" altLang="nl-NL" dirty="0">
                <a:solidFill>
                  <a:schemeClr val="tx2"/>
                </a:solidFill>
              </a:rPr>
              <a:t>1942-1945: economische neergang door:</a:t>
            </a:r>
            <a:endParaRPr lang="nl-NL" alt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/>
              <a:t>Grootscheepse diefstal van goederen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/>
              <a:t>Mannen verplicht naar Duitsland -&gt; geen personeel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/>
              <a:t>Verwoestingen door oorlog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economie</a:t>
            </a:r>
            <a:r>
              <a:rPr lang="en-US" altLang="nl-NL" sz="2800" dirty="0"/>
              <a:t> in de </a:t>
            </a:r>
            <a:r>
              <a:rPr lang="en-US" altLang="nl-NL" sz="2800" dirty="0" err="1"/>
              <a:t>oorlog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94836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/>
              <a:t>In 1945 begon de </a:t>
            </a:r>
            <a:r>
              <a:rPr lang="nl-NL" altLang="nl-NL" dirty="0">
                <a:solidFill>
                  <a:srgbClr val="00B0F0"/>
                </a:solidFill>
              </a:rPr>
              <a:t>wederopbouw </a:t>
            </a:r>
            <a:r>
              <a:rPr lang="nl-NL" altLang="nl-NL" dirty="0"/>
              <a:t>(hier): economische herstelperiode na de Tweede Wereldoorlog. </a:t>
            </a:r>
          </a:p>
          <a:p>
            <a:endParaRPr lang="nl-NL" altLang="nl-NL" dirty="0"/>
          </a:p>
          <a:p>
            <a:r>
              <a:rPr lang="nl-NL" altLang="nl-NL" dirty="0"/>
              <a:t>Snel herstel door: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Marshallhulp</a:t>
            </a:r>
            <a:r>
              <a:rPr lang="nl-NL" altLang="nl-NL" dirty="0"/>
              <a:t>: Amerikaanse economische hulp voor Europa na de Tweede Wereldoorlog.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dirty="0"/>
              <a:t>Afspraken overheid-werkgevers-werknemers over lage lonen -&gt; lage productiekosten -&gt; groei export -&gt; meer banen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wederopbouw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7078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/>
              <a:t>Na 1963 sterke stijging lonen.</a:t>
            </a:r>
          </a:p>
          <a:p>
            <a:endParaRPr lang="nl-NL" altLang="nl-NL" dirty="0"/>
          </a:p>
          <a:p>
            <a:r>
              <a:rPr lang="nl-NL" altLang="nl-NL" dirty="0"/>
              <a:t>Voordeel: stijging welvaart -&gt; stijging van de consumptie van luxegoederen </a:t>
            </a:r>
          </a:p>
          <a:p>
            <a:endParaRPr lang="nl-NL" altLang="nl-NL" dirty="0"/>
          </a:p>
          <a:p>
            <a:r>
              <a:rPr lang="nl-NL" altLang="nl-NL" dirty="0"/>
              <a:t>Nadeel: Nederlandse industrie kreeg concurrentie van industrie in lagelonenlanden. Scheepsbouw en textielindustrie </a:t>
            </a:r>
            <a:r>
              <a:rPr lang="nl-NL" altLang="nl-NL" dirty="0" smtClean="0"/>
              <a:t>verdwenen in de jaren 1970. </a:t>
            </a:r>
            <a:endParaRPr lang="nl-NL" altLang="nl-NL" dirty="0"/>
          </a:p>
          <a:p>
            <a:endParaRPr lang="nl-NL" altLang="nl-NL" dirty="0">
              <a:solidFill>
                <a:srgbClr val="00B0F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economie</a:t>
            </a:r>
            <a:r>
              <a:rPr lang="en-US" altLang="nl-NL" sz="2800" dirty="0"/>
              <a:t> in de </a:t>
            </a:r>
            <a:r>
              <a:rPr lang="en-US" altLang="nl-NL" sz="2800" dirty="0" err="1"/>
              <a:t>jaren</a:t>
            </a:r>
            <a:r>
              <a:rPr lang="en-US" altLang="nl-NL" sz="2800" dirty="0"/>
              <a:t> 1960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423938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/>
              <a:t>In 1973 begon de </a:t>
            </a:r>
            <a:r>
              <a:rPr lang="nl-NL" altLang="nl-NL" dirty="0">
                <a:solidFill>
                  <a:srgbClr val="00B0F0"/>
                </a:solidFill>
              </a:rPr>
              <a:t>oliecrisis</a:t>
            </a:r>
            <a:r>
              <a:rPr lang="nl-NL" altLang="nl-NL" dirty="0"/>
              <a:t>: economische crisis die ontstond toen de Arabische landen in 1973 de olieproductie verlaagden waardoor de olieprijs omhoog schoot. </a:t>
            </a:r>
          </a:p>
          <a:p>
            <a:endParaRPr lang="nl-NL" altLang="nl-NL" dirty="0"/>
          </a:p>
          <a:p>
            <a:r>
              <a:rPr lang="nl-NL" altLang="nl-NL" dirty="0"/>
              <a:t>Vanaf 1985 veel nieuwe banen in de dienstensector (o.m. handel, banken, overheid, horeca).</a:t>
            </a:r>
          </a:p>
          <a:p>
            <a:endParaRPr lang="nl-NL" altLang="nl-NL" dirty="0">
              <a:solidFill>
                <a:srgbClr val="00B0F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economie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vanaf</a:t>
            </a:r>
            <a:r>
              <a:rPr lang="en-US" altLang="nl-NL" sz="2800" dirty="0"/>
              <a:t> 1973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7459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9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 bwMode="black">
          <a:xfrm>
            <a:off x="1115616" y="5949280"/>
            <a:ext cx="712879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kern="0" dirty="0"/>
              <a:t>Samenstelling beroepsbevolking 1900-2013.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1" y="967553"/>
            <a:ext cx="8361238" cy="490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70368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1029</TotalTime>
  <Words>345</Words>
  <Application>Microsoft Office PowerPoint</Application>
  <PresentationFormat>Diavoorstelling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NU presentatie (blue)</vt:lpstr>
      <vt:lpstr>Witte achtergrond</vt:lpstr>
      <vt:lpstr>1_Witte achtergrond</vt:lpstr>
      <vt:lpstr>§1.4 Crisis en bloei</vt:lpstr>
      <vt:lpstr>Economische bloei in de jaren 1920</vt:lpstr>
      <vt:lpstr>De crisistijd</vt:lpstr>
      <vt:lpstr>PowerPoint-presentatie</vt:lpstr>
      <vt:lpstr>De economie in de oorlog</vt:lpstr>
      <vt:lpstr>De wederopbouw</vt:lpstr>
      <vt:lpstr>De economie in de jaren 1960</vt:lpstr>
      <vt:lpstr>De economie vanaf 1973</vt:lpstr>
      <vt:lpstr>PowerPoint-presentatie</vt:lpstr>
    </vt:vector>
  </TitlesOfParts>
  <Company>Infinitas Learning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Hijstek</cp:lastModifiedBy>
  <cp:revision>278</cp:revision>
  <cp:lastPrinted>2013-03-19T08:25:20Z</cp:lastPrinted>
  <dcterms:created xsi:type="dcterms:W3CDTF">2013-03-13T12:13:36Z</dcterms:created>
  <dcterms:modified xsi:type="dcterms:W3CDTF">2017-09-20T09:33:43Z</dcterms:modified>
</cp:coreProperties>
</file>