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5" r:id="rId1"/>
    <p:sldMasterId id="2147483757" r:id="rId2"/>
    <p:sldMasterId id="2147483779" r:id="rId3"/>
  </p:sldMasterIdLst>
  <p:notesMasterIdLst>
    <p:notesMasterId r:id="rId13"/>
  </p:notesMasterIdLst>
  <p:handoutMasterIdLst>
    <p:handoutMasterId r:id="rId14"/>
  </p:handoutMasterIdLst>
  <p:sldIdLst>
    <p:sldId id="300" r:id="rId4"/>
    <p:sldId id="312" r:id="rId5"/>
    <p:sldId id="313" r:id="rId6"/>
    <p:sldId id="306" r:id="rId7"/>
    <p:sldId id="311" r:id="rId8"/>
    <p:sldId id="314" r:id="rId9"/>
    <p:sldId id="315" r:id="rId10"/>
    <p:sldId id="316" r:id="rId11"/>
    <p:sldId id="317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jsterveld, Reina" initials="BR" lastIdx="10" clrIdx="0"/>
  <p:cmAuthor id="1" name="Ockels, Johan" initials="OJ" lastIdx="1" clrIdx="1"/>
  <p:cmAuthor id="2" name="Smit, Wietske" initials="SW" lastIdx="6" clrIdx="2"/>
  <p:cmAuthor id="3" name="René Raap" initials="RR" lastIdx="3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484"/>
    <a:srgbClr val="FF3399"/>
    <a:srgbClr val="FF99CC"/>
    <a:srgbClr val="FFC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4" autoAdjust="0"/>
    <p:restoredTop sz="97411" autoAdjust="0"/>
  </p:normalViewPr>
  <p:slideViewPr>
    <p:cSldViewPr>
      <p:cViewPr>
        <p:scale>
          <a:sx n="74" d="100"/>
          <a:sy n="74" d="100"/>
        </p:scale>
        <p:origin x="-98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57E369-74E3-4E0D-B7A2-9557641F850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7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1B6BD0-1215-4963-8978-E04BF625389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26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nl-NL" noProof="0"/>
              <a:t>Klik om de stijl te bewerken</a:t>
            </a:r>
          </a:p>
        </p:txBody>
      </p:sp>
      <p:sp>
        <p:nvSpPr>
          <p:cNvPr id="6246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de ondertitelstijl van het model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CC64CB1F-B7C3-46D0-8277-1DC333DDC9F4}" type="datetime3">
              <a:rPr lang="nl-NL" smtClean="0"/>
              <a:t>20/9/17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1DE75062-59B2-47E9-A4A6-169D18F62F6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ADE265-DDEB-45BE-9D7F-AD79CA1B2A29}" type="datetime3">
              <a:rPr lang="nl-NL" smtClean="0"/>
              <a:t>20/9/17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DDE1A-B369-468D-9B8E-F0D2E215DA2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9493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1952625"/>
            <a:ext cx="1822450" cy="406717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1952625"/>
            <a:ext cx="5319712" cy="406717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0CD59-5668-4C1E-BF76-9BCC497C7007}" type="datetime3">
              <a:rPr lang="nl-NL" smtClean="0"/>
              <a:t>20/9/17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BC478-9647-46C8-9F7F-1E0E36BCA79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24636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/>
              <a:t>20/9/17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/>
              <a:t>20/9/17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403302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/>
              <a:t>20/9/17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772584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/>
              <a:t>20/9/17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54738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/>
              <a:t>20/9/17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885857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/>
              <a:t>20/9/17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79518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/>
              <a:t>20/9/17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901637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/>
              <a:t>20/9/17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2266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FFAD01-B00D-4C58-A3F1-7968BC1A6026}" type="datetime3">
              <a:rPr lang="nl-NL" smtClean="0"/>
              <a:t>20/9/17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39545-2D25-4177-A27C-F6E8E77E1D12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01768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/>
              <a:t>20/9/17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83653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/>
              <a:t>20/9/17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78163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/>
              <a:t>20/9/17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18865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>
                <a:solidFill>
                  <a:srgbClr val="474747"/>
                </a:solidFill>
              </a:rPr>
              <a:pPr/>
              <a:t>20/9/17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pPr>
              <a:buClr>
                <a:srgbClr val="474747"/>
              </a:buClr>
            </a:pPr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1067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>
                <a:solidFill>
                  <a:srgbClr val="474747"/>
                </a:solidFill>
              </a:rPr>
              <a:pPr/>
              <a:t>20/9/17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21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>
                <a:solidFill>
                  <a:srgbClr val="474747"/>
                </a:solidFill>
              </a:rPr>
              <a:pPr/>
              <a:t>20/9/17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442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>
                <a:solidFill>
                  <a:srgbClr val="474747"/>
                </a:solidFill>
              </a:rPr>
              <a:pPr/>
              <a:t>20/9/17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838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>
                <a:solidFill>
                  <a:srgbClr val="474747"/>
                </a:solidFill>
              </a:rPr>
              <a:pPr/>
              <a:t>20/9/17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066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>
                <a:solidFill>
                  <a:srgbClr val="474747"/>
                </a:solidFill>
              </a:rPr>
              <a:pPr/>
              <a:t>20/9/17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715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>
                <a:solidFill>
                  <a:srgbClr val="474747"/>
                </a:solidFill>
              </a:rPr>
              <a:pPr/>
              <a:t>20/9/17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2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759A4-E60A-4C5D-B79C-66D2FC8907B2}" type="datetime3">
              <a:rPr lang="nl-NL" smtClean="0"/>
              <a:t>20/9/17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0CEB-2581-4692-BC12-8969370FF425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7496261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>
                <a:solidFill>
                  <a:srgbClr val="474747"/>
                </a:solidFill>
              </a:rPr>
              <a:pPr/>
              <a:t>20/9/17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93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>
                <a:solidFill>
                  <a:srgbClr val="474747"/>
                </a:solidFill>
              </a:rPr>
              <a:pPr/>
              <a:t>20/9/17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20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>
                <a:solidFill>
                  <a:srgbClr val="474747"/>
                </a:solidFill>
              </a:rPr>
              <a:pPr/>
              <a:t>20/9/17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079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>
                <a:solidFill>
                  <a:srgbClr val="474747"/>
                </a:solidFill>
              </a:rPr>
              <a:pPr/>
              <a:t>20/9/17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52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2852738"/>
            <a:ext cx="3570287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2852738"/>
            <a:ext cx="3571875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6801E-3505-49C8-9575-709CFFFA5D16}" type="datetime3">
              <a:rPr lang="nl-NL" smtClean="0"/>
              <a:t>20/9/17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7F236-DD57-47E3-8A3C-5023BC8F19D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696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574DE-E4DD-42F6-818D-89BA71DB9867}" type="datetime3">
              <a:rPr lang="nl-NL" smtClean="0"/>
              <a:t>20/9/17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0E2FD-CC7F-49C6-95D0-CC825B11D26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1558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6AE813-F702-45E9-A47A-6F44FADD9E74}" type="datetime3">
              <a:rPr lang="nl-NL" smtClean="0"/>
              <a:t>20/9/17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D9D6D-A5A5-4853-97B0-7F3B66E4746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69198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739156-DDFF-4088-8452-FC843531A739}" type="datetime3">
              <a:rPr lang="nl-NL" smtClean="0"/>
              <a:t>20/9/17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E7B30-BE17-4266-A66D-E1A3188B31FD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41315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A2979-B28F-46E8-822B-F0F0650BAC7B}" type="datetime3">
              <a:rPr lang="nl-NL" smtClean="0"/>
              <a:t>20/9/17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AC9AB-1752-433B-AA3C-8F4B433FDCB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2920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919D33-65CB-47C9-8B0C-0F96E2D2A0C9}" type="datetime3">
              <a:rPr lang="nl-NL" smtClean="0"/>
              <a:t>20/9/17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B1E65-DA07-4CDE-9959-88854AD22A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78702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1952625"/>
            <a:ext cx="717232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61443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2852738"/>
            <a:ext cx="7294562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1E16212B-336D-408C-9CA5-110F9655A030}" type="datetime3">
              <a:rPr lang="nl-NL" smtClean="0"/>
              <a:t>20/9/17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FFA1A3FE-95E9-4677-9359-F0958ADA8DB7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FFCE21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/>
              <a:t>20/9/17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>
                <a:solidFill>
                  <a:srgbClr val="474747"/>
                </a:solidFill>
              </a:rPr>
              <a:pPr/>
              <a:t>20/9/17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4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1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55576" y="1844675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dirty="0"/>
              <a:t>In deze presentatie leer je over: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endParaRPr lang="nl-NL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 err="1"/>
              <a:t>Economische</a:t>
            </a:r>
            <a:r>
              <a:rPr lang="en-US" altLang="nl-NL" dirty="0"/>
              <a:t> </a:t>
            </a:r>
            <a:r>
              <a:rPr lang="en-US" altLang="nl-NL" dirty="0" err="1"/>
              <a:t>bloei</a:t>
            </a:r>
            <a:r>
              <a:rPr lang="en-US" altLang="nl-NL" dirty="0"/>
              <a:t> in de </a:t>
            </a:r>
            <a:r>
              <a:rPr lang="en-US" altLang="nl-NL" dirty="0" err="1"/>
              <a:t>jaren</a:t>
            </a:r>
            <a:r>
              <a:rPr lang="en-US" altLang="nl-NL" dirty="0"/>
              <a:t> 1920</a:t>
            </a:r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/>
              <a:t>De </a:t>
            </a:r>
            <a:r>
              <a:rPr lang="en-US" altLang="nl-NL" dirty="0" err="1"/>
              <a:t>crisistijd</a:t>
            </a:r>
            <a:endParaRPr lang="en-US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/>
              <a:t>De </a:t>
            </a:r>
            <a:r>
              <a:rPr lang="en-US" altLang="nl-NL" dirty="0" err="1"/>
              <a:t>economie</a:t>
            </a:r>
            <a:r>
              <a:rPr lang="en-US" altLang="nl-NL" dirty="0"/>
              <a:t> in de </a:t>
            </a:r>
            <a:r>
              <a:rPr lang="en-US" altLang="nl-NL" dirty="0" err="1"/>
              <a:t>oorlog</a:t>
            </a:r>
            <a:endParaRPr lang="en-US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/>
              <a:t>De </a:t>
            </a:r>
            <a:r>
              <a:rPr lang="en-US" altLang="nl-NL" dirty="0" err="1"/>
              <a:t>wederopbouw</a:t>
            </a:r>
            <a:endParaRPr lang="en-US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/>
              <a:t>De </a:t>
            </a:r>
            <a:r>
              <a:rPr lang="en-US" altLang="nl-NL" dirty="0" err="1"/>
              <a:t>economie</a:t>
            </a:r>
            <a:r>
              <a:rPr lang="en-US" altLang="nl-NL" dirty="0"/>
              <a:t> in de </a:t>
            </a:r>
            <a:r>
              <a:rPr lang="en-US" altLang="nl-NL" dirty="0" err="1"/>
              <a:t>jaren</a:t>
            </a:r>
            <a:r>
              <a:rPr lang="en-US" altLang="nl-NL" dirty="0"/>
              <a:t> 1960</a:t>
            </a:r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/>
              <a:t>De </a:t>
            </a:r>
            <a:r>
              <a:rPr lang="en-US" altLang="nl-NL" dirty="0" err="1"/>
              <a:t>economie</a:t>
            </a:r>
            <a:r>
              <a:rPr lang="en-US" altLang="nl-NL" dirty="0"/>
              <a:t> </a:t>
            </a:r>
            <a:r>
              <a:rPr lang="en-US" altLang="nl-NL" dirty="0" err="1"/>
              <a:t>vanaf</a:t>
            </a:r>
            <a:r>
              <a:rPr lang="en-US" altLang="nl-NL" dirty="0"/>
              <a:t> 1973</a:t>
            </a:r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nl-NL" altLang="nl-NL" sz="2800" dirty="0">
                <a:solidFill>
                  <a:srgbClr val="54BDF2"/>
                </a:solidFill>
              </a:rPr>
              <a:t>§1.4 Crisis en bloei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23508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2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392637"/>
          </a:xfrm>
        </p:spPr>
        <p:txBody>
          <a:bodyPr/>
          <a:lstStyle/>
          <a:p>
            <a:r>
              <a:rPr lang="nl-NL" altLang="nl-NL" dirty="0"/>
              <a:t>In de industriële samenleving wisselen perioden van bloei en crisis elkaar af.</a:t>
            </a:r>
          </a:p>
          <a:p>
            <a:endParaRPr lang="nl-NL" altLang="nl-NL" dirty="0"/>
          </a:p>
          <a:p>
            <a:r>
              <a:rPr lang="nl-NL" altLang="nl-NL" dirty="0"/>
              <a:t>Tussen 1920-1929 was er veel welvaart in Nederland.</a:t>
            </a:r>
          </a:p>
          <a:p>
            <a:endParaRPr lang="nl-NL" altLang="nl-NL" dirty="0"/>
          </a:p>
          <a:p>
            <a:r>
              <a:rPr lang="nl-NL" altLang="nl-NL" dirty="0">
                <a:solidFill>
                  <a:srgbClr val="00B0F0"/>
                </a:solidFill>
              </a:rPr>
              <a:t>Welvaart</a:t>
            </a:r>
            <a:r>
              <a:rPr lang="nl-NL" altLang="nl-NL" dirty="0"/>
              <a:t>: situatie van economische voorspoed.</a:t>
            </a:r>
            <a:endParaRPr lang="nl-NL" dirty="0"/>
          </a:p>
          <a:p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pPr marL="514350" indent="-514350" eaLnBrk="1" hangingPunct="1"/>
            <a:r>
              <a:rPr lang="en-US" altLang="nl-NL" sz="2800" dirty="0" err="1"/>
              <a:t>Economische</a:t>
            </a:r>
            <a:r>
              <a:rPr lang="en-US" altLang="nl-NL" sz="2800" dirty="0"/>
              <a:t> </a:t>
            </a:r>
            <a:r>
              <a:rPr lang="en-US" altLang="nl-NL" sz="2800" dirty="0" err="1"/>
              <a:t>bloei</a:t>
            </a:r>
            <a:r>
              <a:rPr lang="en-US" altLang="nl-NL" sz="2800" dirty="0"/>
              <a:t> in de </a:t>
            </a:r>
            <a:r>
              <a:rPr lang="en-US" altLang="nl-NL" sz="2800" dirty="0" err="1"/>
              <a:t>jaren</a:t>
            </a:r>
            <a:r>
              <a:rPr lang="en-US" altLang="nl-NL" sz="2800" dirty="0"/>
              <a:t> 1920</a:t>
            </a:r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419479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3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392637"/>
          </a:xfrm>
        </p:spPr>
        <p:txBody>
          <a:bodyPr/>
          <a:lstStyle/>
          <a:p>
            <a:r>
              <a:rPr lang="nl-NL" altLang="nl-NL" dirty="0"/>
              <a:t>In oktober 1929 begon in de VS een economische crisis -&gt; </a:t>
            </a:r>
            <a:r>
              <a:rPr lang="nl-NL" altLang="nl-NL" dirty="0" smtClean="0"/>
              <a:t>wereldwijde economische crisis -&gt; buitenlandse vraag </a:t>
            </a:r>
            <a:r>
              <a:rPr lang="nl-NL" altLang="nl-NL" dirty="0"/>
              <a:t>naar Nederlandse producten daalde scherp -&gt; massaontslag -&gt; grote werkloosheid. </a:t>
            </a:r>
          </a:p>
          <a:p>
            <a:endParaRPr lang="nl-NL" altLang="nl-NL" dirty="0"/>
          </a:p>
          <a:p>
            <a:r>
              <a:rPr lang="nl-NL" altLang="nl-NL" dirty="0"/>
              <a:t>Zo begon in Nederland de </a:t>
            </a:r>
            <a:r>
              <a:rPr lang="nl-NL" altLang="nl-NL" dirty="0">
                <a:solidFill>
                  <a:srgbClr val="00B0F0"/>
                </a:solidFill>
              </a:rPr>
              <a:t>crisistijd</a:t>
            </a:r>
            <a:r>
              <a:rPr lang="nl-NL" altLang="nl-NL" dirty="0"/>
              <a:t>: de periode van economische achteruitgang en massawerkloosheid in de jaren 1930.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pPr marL="514350" indent="-514350" eaLnBrk="1" hangingPunct="1"/>
            <a:r>
              <a:rPr lang="en-US" altLang="nl-NL" sz="2800" dirty="0"/>
              <a:t>De </a:t>
            </a:r>
            <a:r>
              <a:rPr lang="en-US" altLang="nl-NL" sz="2800" dirty="0" err="1"/>
              <a:t>crisistijd</a:t>
            </a:r>
            <a:endParaRPr lang="en-US" alt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49368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4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jdelijke aanduiding voor inhoud 3"/>
          <p:cNvSpPr txBox="1">
            <a:spLocks/>
          </p:cNvSpPr>
          <p:nvPr/>
        </p:nvSpPr>
        <p:spPr bwMode="black">
          <a:xfrm>
            <a:off x="352894" y="5949280"/>
            <a:ext cx="810530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4663" indent="-473075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808038" indent="-3317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152525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4605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19177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3749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28321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2893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nl-NL" kern="0" dirty="0"/>
              <a:t>Productie, export en werkloosheid in de jaren 1930.</a:t>
            </a:r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94" y="983109"/>
            <a:ext cx="8438212" cy="489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630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5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r>
              <a:rPr lang="nl-NL" altLang="nl-NL" dirty="0">
                <a:solidFill>
                  <a:schemeClr val="tx2"/>
                </a:solidFill>
              </a:rPr>
              <a:t>1940-1942: economisch </a:t>
            </a:r>
            <a:r>
              <a:rPr lang="nl-NL" altLang="nl-NL" dirty="0" smtClean="0">
                <a:solidFill>
                  <a:schemeClr val="tx2"/>
                </a:solidFill>
              </a:rPr>
              <a:t>herstel (door productie voor Duitse leger). </a:t>
            </a:r>
            <a:endParaRPr lang="nl-NL" altLang="nl-NL" dirty="0">
              <a:solidFill>
                <a:schemeClr val="tx2"/>
              </a:solidFill>
            </a:endParaRPr>
          </a:p>
          <a:p>
            <a:endParaRPr lang="nl-NL" altLang="nl-NL" dirty="0">
              <a:solidFill>
                <a:schemeClr val="tx2"/>
              </a:solidFill>
            </a:endParaRPr>
          </a:p>
          <a:p>
            <a:r>
              <a:rPr lang="nl-NL" altLang="nl-NL" dirty="0">
                <a:solidFill>
                  <a:schemeClr val="tx2"/>
                </a:solidFill>
              </a:rPr>
              <a:t>1942-1945: economische neergang door:</a:t>
            </a:r>
            <a:endParaRPr lang="nl-NL" alt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dirty="0"/>
              <a:t>Grootscheepse diefstal van goederen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dirty="0"/>
              <a:t>Mannen verplicht naar Duitsland -&gt; geen personeel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dirty="0"/>
              <a:t>Verwoestingen door oorlog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/>
              <a:t>De </a:t>
            </a:r>
            <a:r>
              <a:rPr lang="en-US" altLang="nl-NL" sz="2800" dirty="0" err="1"/>
              <a:t>economie</a:t>
            </a:r>
            <a:r>
              <a:rPr lang="en-US" altLang="nl-NL" sz="2800" dirty="0"/>
              <a:t> in de </a:t>
            </a:r>
            <a:r>
              <a:rPr lang="en-US" altLang="nl-NL" sz="2800" dirty="0" err="1"/>
              <a:t>oorlog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948365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6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r>
              <a:rPr lang="nl-NL" altLang="nl-NL" dirty="0"/>
              <a:t>In 1945 begon de </a:t>
            </a:r>
            <a:r>
              <a:rPr lang="nl-NL" altLang="nl-NL" dirty="0">
                <a:solidFill>
                  <a:srgbClr val="00B0F0"/>
                </a:solidFill>
              </a:rPr>
              <a:t>wederopbouw </a:t>
            </a:r>
            <a:r>
              <a:rPr lang="nl-NL" altLang="nl-NL" dirty="0"/>
              <a:t>(hier): economische herstelperiode na de Tweede Wereldoorlog. </a:t>
            </a:r>
          </a:p>
          <a:p>
            <a:endParaRPr lang="nl-NL" altLang="nl-NL" dirty="0"/>
          </a:p>
          <a:p>
            <a:r>
              <a:rPr lang="nl-NL" altLang="nl-NL" dirty="0"/>
              <a:t>Snel herstel door: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dirty="0">
                <a:solidFill>
                  <a:srgbClr val="00B0F0"/>
                </a:solidFill>
              </a:rPr>
              <a:t>Marshallhulp</a:t>
            </a:r>
            <a:r>
              <a:rPr lang="nl-NL" altLang="nl-NL" dirty="0"/>
              <a:t>: Amerikaanse economische hulp voor Europa na de Tweede Wereldoorlog.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dirty="0"/>
              <a:t>Afspraken overheid-werkgevers-werknemers over lage lonen -&gt; lage productiekosten -&gt; groei export -&gt; meer banen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/>
              <a:t>De </a:t>
            </a:r>
            <a:r>
              <a:rPr lang="en-US" altLang="nl-NL" sz="2800" dirty="0" err="1"/>
              <a:t>wederopbouw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770784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7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r>
              <a:rPr lang="nl-NL" altLang="nl-NL" dirty="0"/>
              <a:t>Na 1963 sterke stijging lonen.</a:t>
            </a:r>
          </a:p>
          <a:p>
            <a:endParaRPr lang="nl-NL" altLang="nl-NL" dirty="0"/>
          </a:p>
          <a:p>
            <a:r>
              <a:rPr lang="nl-NL" altLang="nl-NL" dirty="0"/>
              <a:t>Voordeel: stijging welvaart -&gt; stijging van de consumptie van luxegoederen </a:t>
            </a:r>
          </a:p>
          <a:p>
            <a:endParaRPr lang="nl-NL" altLang="nl-NL" dirty="0"/>
          </a:p>
          <a:p>
            <a:r>
              <a:rPr lang="nl-NL" altLang="nl-NL" dirty="0"/>
              <a:t>Nadeel: Nederlandse industrie kreeg concurrentie van industrie in lagelonenlanden. Scheepsbouw en textielindustrie </a:t>
            </a:r>
            <a:r>
              <a:rPr lang="nl-NL" altLang="nl-NL" dirty="0" smtClean="0"/>
              <a:t>verdwenen in de jaren 1970. </a:t>
            </a:r>
            <a:endParaRPr lang="nl-NL" altLang="nl-NL" dirty="0"/>
          </a:p>
          <a:p>
            <a:endParaRPr lang="nl-NL" altLang="nl-NL" dirty="0">
              <a:solidFill>
                <a:srgbClr val="00B0F0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/>
              <a:t>De </a:t>
            </a:r>
            <a:r>
              <a:rPr lang="en-US" altLang="nl-NL" sz="2800" dirty="0" err="1"/>
              <a:t>economie</a:t>
            </a:r>
            <a:r>
              <a:rPr lang="en-US" altLang="nl-NL" sz="2800" dirty="0"/>
              <a:t> in de </a:t>
            </a:r>
            <a:r>
              <a:rPr lang="en-US" altLang="nl-NL" sz="2800" dirty="0" err="1"/>
              <a:t>jaren</a:t>
            </a:r>
            <a:r>
              <a:rPr lang="en-US" altLang="nl-NL" sz="2800" dirty="0"/>
              <a:t> 1960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423938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8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r>
              <a:rPr lang="nl-NL" altLang="nl-NL" dirty="0"/>
              <a:t>In 1973 begon de </a:t>
            </a:r>
            <a:r>
              <a:rPr lang="nl-NL" altLang="nl-NL" dirty="0">
                <a:solidFill>
                  <a:srgbClr val="00B0F0"/>
                </a:solidFill>
              </a:rPr>
              <a:t>oliecrisis</a:t>
            </a:r>
            <a:r>
              <a:rPr lang="nl-NL" altLang="nl-NL" dirty="0"/>
              <a:t>: economische crisis die ontstond toen de Arabische landen in 1973 de olieproductie verlaagden waardoor de olieprijs omhoog schoot. </a:t>
            </a:r>
          </a:p>
          <a:p>
            <a:endParaRPr lang="nl-NL" altLang="nl-NL" dirty="0"/>
          </a:p>
          <a:p>
            <a:r>
              <a:rPr lang="nl-NL" altLang="nl-NL" dirty="0"/>
              <a:t>Vanaf 1985 veel nieuwe banen in de dienstensector (o.m. handel, banken, overheid, horeca).</a:t>
            </a:r>
          </a:p>
          <a:p>
            <a:endParaRPr lang="nl-NL" altLang="nl-NL" dirty="0">
              <a:solidFill>
                <a:srgbClr val="00B0F0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/>
              <a:t>De </a:t>
            </a:r>
            <a:r>
              <a:rPr lang="en-US" altLang="nl-NL" sz="2800" dirty="0" err="1"/>
              <a:t>economie</a:t>
            </a:r>
            <a:r>
              <a:rPr lang="en-US" altLang="nl-NL" sz="2800" dirty="0"/>
              <a:t> </a:t>
            </a:r>
            <a:r>
              <a:rPr lang="en-US" altLang="nl-NL" sz="2800" dirty="0" err="1"/>
              <a:t>vanaf</a:t>
            </a:r>
            <a:r>
              <a:rPr lang="en-US" altLang="nl-NL" sz="2800" dirty="0"/>
              <a:t> 1973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774594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9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jdelijke aanduiding voor inhoud 3"/>
          <p:cNvSpPr txBox="1">
            <a:spLocks/>
          </p:cNvSpPr>
          <p:nvPr/>
        </p:nvSpPr>
        <p:spPr bwMode="black">
          <a:xfrm>
            <a:off x="1115616" y="5949280"/>
            <a:ext cx="712879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4663" indent="-473075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808038" indent="-3317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152525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4605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19177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3749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28321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2893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nl-NL" kern="0" dirty="0"/>
              <a:t>Samenstelling beroepsbevolking 1900-2013.</a:t>
            </a:r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81" y="967553"/>
            <a:ext cx="8361238" cy="4909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370368"/>
      </p:ext>
    </p:extLst>
  </p:cSld>
  <p:clrMapOvr>
    <a:masterClrMapping/>
  </p:clrMapOvr>
</p:sld>
</file>

<file path=ppt/theme/theme1.xml><?xml version="1.0" encoding="utf-8"?>
<a:theme xmlns:a="http://schemas.openxmlformats.org/drawingml/2006/main" name="NU presentatie (blue)">
  <a:themeElements>
    <a:clrScheme name="Blauwe achtergrond met foto 1">
      <a:dk1>
        <a:srgbClr val="474747"/>
      </a:dk1>
      <a:lt1>
        <a:srgbClr val="FFFFFF"/>
      </a:lt1>
      <a:dk2>
        <a:srgbClr val="0066CC"/>
      </a:dk2>
      <a:lt2>
        <a:srgbClr val="FFFFFF"/>
      </a:lt2>
      <a:accent1>
        <a:srgbClr val="EE008C"/>
      </a:accent1>
      <a:accent2>
        <a:srgbClr val="039AD6"/>
      </a:accent2>
      <a:accent3>
        <a:srgbClr val="AAB8E2"/>
      </a:accent3>
      <a:accent4>
        <a:srgbClr val="DADADA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Blauwe achtergrond met foto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Blauwe achtergrond met foto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uwe achtergrond met foto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 presentatie (blue)</Template>
  <TotalTime>1029</TotalTime>
  <Words>345</Words>
  <Application>Microsoft Office PowerPoint</Application>
  <PresentationFormat>Diavoorstelling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NU presentatie (blue)</vt:lpstr>
      <vt:lpstr>Witte achtergrond</vt:lpstr>
      <vt:lpstr>1_Witte achtergrond</vt:lpstr>
      <vt:lpstr>§1.4 Crisis en bloei</vt:lpstr>
      <vt:lpstr>Economische bloei in de jaren 1920</vt:lpstr>
      <vt:lpstr>De crisistijd</vt:lpstr>
      <vt:lpstr>PowerPoint-presentatie</vt:lpstr>
      <vt:lpstr>De economie in de oorlog</vt:lpstr>
      <vt:lpstr>De wederopbouw</vt:lpstr>
      <vt:lpstr>De economie in de jaren 1960</vt:lpstr>
      <vt:lpstr>De economie vanaf 1973</vt:lpstr>
      <vt:lpstr>PowerPoint-presentatie</vt:lpstr>
    </vt:vector>
  </TitlesOfParts>
  <Company>Infinitas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Pincode Tweede Fase</dc:title>
  <dc:creator>Bernadette Hijstek</dc:creator>
  <dc:description>versie 1.0 - maart 2008</dc:description>
  <cp:lastModifiedBy>Hijstek</cp:lastModifiedBy>
  <cp:revision>278</cp:revision>
  <cp:lastPrinted>2013-03-19T08:25:20Z</cp:lastPrinted>
  <dcterms:created xsi:type="dcterms:W3CDTF">2013-03-13T12:13:36Z</dcterms:created>
  <dcterms:modified xsi:type="dcterms:W3CDTF">2017-09-20T09:33:43Z</dcterms:modified>
</cp:coreProperties>
</file>