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55" r:id="rId1"/>
    <p:sldMasterId id="2147483757" r:id="rId2"/>
    <p:sldMasterId id="2147483779" r:id="rId3"/>
  </p:sldMasterIdLst>
  <p:notesMasterIdLst>
    <p:notesMasterId r:id="rId13"/>
  </p:notesMasterIdLst>
  <p:handoutMasterIdLst>
    <p:handoutMasterId r:id="rId14"/>
  </p:handoutMasterIdLst>
  <p:sldIdLst>
    <p:sldId id="300" r:id="rId4"/>
    <p:sldId id="312" r:id="rId5"/>
    <p:sldId id="316" r:id="rId6"/>
    <p:sldId id="317" r:id="rId7"/>
    <p:sldId id="319" r:id="rId8"/>
    <p:sldId id="311" r:id="rId9"/>
    <p:sldId id="318" r:id="rId10"/>
    <p:sldId id="306" r:id="rId11"/>
    <p:sldId id="315" r:id="rId12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ijsterveld, Reina" initials="BR" lastIdx="10" clrIdx="0"/>
  <p:cmAuthor id="1" name="Ockels, Johan" initials="OJ" lastIdx="1" clrIdx="1"/>
  <p:cmAuthor id="2" name="Smit, Wietske" initials="SW" lastIdx="6" clrIdx="2"/>
  <p:cmAuthor id="3" name="René Raap" initials="RR" lastIdx="7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A484"/>
    <a:srgbClr val="FF3399"/>
    <a:srgbClr val="FF99CC"/>
    <a:srgbClr val="FFC7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Stijl, gemiddeld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14" autoAdjust="0"/>
    <p:restoredTop sz="97411" autoAdjust="0"/>
  </p:normalViewPr>
  <p:slideViewPr>
    <p:cSldViewPr>
      <p:cViewPr>
        <p:scale>
          <a:sx n="74" d="100"/>
          <a:sy n="74" d="100"/>
        </p:scale>
        <p:origin x="-980" y="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NL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157E369-74E3-4E0D-B7A2-9557641F8509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74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NL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61B6BD0-1215-4963-8978-E04BF6253897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3264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2301875" y="3644900"/>
            <a:ext cx="6021388" cy="1295400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nl-NL" noProof="0"/>
              <a:t>Klik om de stijl te bewerken</a:t>
            </a:r>
          </a:p>
        </p:txBody>
      </p:sp>
      <p:sp>
        <p:nvSpPr>
          <p:cNvPr id="62467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2301875" y="5127625"/>
            <a:ext cx="6021388" cy="935038"/>
          </a:xfrm>
        </p:spPr>
        <p:txBody>
          <a:bodyPr/>
          <a:lstStyle>
            <a:lvl1pPr>
              <a:spcBef>
                <a:spcPct val="0"/>
              </a:spcBef>
              <a:defRPr i="1"/>
            </a:lvl1pPr>
          </a:lstStyle>
          <a:p>
            <a:pPr lvl="0"/>
            <a:r>
              <a:rPr lang="nl-NL" noProof="0"/>
              <a:t>Klik om de ondertitelstijl van het model te bewerken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90575" y="6400800"/>
            <a:ext cx="1676400" cy="230188"/>
          </a:xfrm>
        </p:spPr>
        <p:txBody>
          <a:bodyPr/>
          <a:lstStyle>
            <a:lvl1pPr>
              <a:defRPr sz="1000"/>
            </a:lvl1pPr>
          </a:lstStyle>
          <a:p>
            <a:fld id="{CC64CB1F-B7C3-46D0-8277-1DC333DDC9F4}" type="datetime3">
              <a:rPr lang="nl-NL" smtClean="0"/>
              <a:t>20/9/17</a:t>
            </a:fld>
            <a:endParaRPr lang="nl-NL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08013" y="6096000"/>
            <a:ext cx="1903412" cy="306388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Wingdings" pitchFamily="1" charset="2"/>
              <a:buChar char="§"/>
              <a:defRPr sz="1000"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075613" y="6246813"/>
            <a:ext cx="381000" cy="230187"/>
          </a:xfrm>
        </p:spPr>
        <p:txBody>
          <a:bodyPr/>
          <a:lstStyle>
            <a:lvl1pPr>
              <a:defRPr/>
            </a:lvl1pPr>
          </a:lstStyle>
          <a:p>
            <a:fld id="{1DE75062-59B2-47E9-A4A6-169D18F62F61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ADE265-DDEB-45BE-9D7F-AD79CA1B2A29}" type="datetime3">
              <a:rPr lang="nl-NL" smtClean="0"/>
              <a:t>20/9/17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DDE1A-B369-468D-9B8E-F0D2E215DA20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1094934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38950" y="1952625"/>
            <a:ext cx="1822450" cy="406717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366838" y="1952625"/>
            <a:ext cx="5319712" cy="406717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C0CD59-5668-4C1E-BF76-9BCC497C7007}" type="datetime3">
              <a:rPr lang="nl-NL" smtClean="0"/>
              <a:t>20/9/17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6BC478-9647-46C8-9F7F-1E0E36BCA797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3424636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8"/>
          <p:cNvSpPr>
            <a:spLocks noGrp="1" noChangeArrowheads="1"/>
          </p:cNvSpPr>
          <p:nvPr>
            <p:ph type="ctrTitle"/>
          </p:nvPr>
        </p:nvSpPr>
        <p:spPr>
          <a:xfrm>
            <a:off x="2301875" y="3644900"/>
            <a:ext cx="6021388" cy="1295400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noProof="0"/>
              <a:t>Klik om het opmaakprofiel te bewerken</a:t>
            </a:r>
          </a:p>
        </p:txBody>
      </p:sp>
      <p:sp>
        <p:nvSpPr>
          <p:cNvPr id="81923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2301875" y="5127625"/>
            <a:ext cx="6021388" cy="935038"/>
          </a:xfrm>
        </p:spPr>
        <p:txBody>
          <a:bodyPr/>
          <a:lstStyle>
            <a:lvl1pPr>
              <a:spcBef>
                <a:spcPct val="0"/>
              </a:spcBef>
              <a:defRPr i="1"/>
            </a:lvl1pPr>
          </a:lstStyle>
          <a:p>
            <a:pPr lvl="0"/>
            <a:r>
              <a:rPr lang="nl-NL" noProof="0"/>
              <a:t>Klik om het opmaakprofiel van de modelondertitel te bewerken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90575" y="6400800"/>
            <a:ext cx="1676400" cy="230188"/>
          </a:xfrm>
        </p:spPr>
        <p:txBody>
          <a:bodyPr/>
          <a:lstStyle>
            <a:lvl1pPr>
              <a:defRPr sz="1000"/>
            </a:lvl1pPr>
          </a:lstStyle>
          <a:p>
            <a:fld id="{A50054AB-2D6E-4841-A829-F478F24C3FC2}" type="datetime3">
              <a:rPr lang="nl-NL" smtClean="0"/>
              <a:t>20/9/17</a:t>
            </a:fld>
            <a:endParaRPr lang="nl-NL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08013" y="6096000"/>
            <a:ext cx="1903412" cy="306388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Wingdings" pitchFamily="1" charset="2"/>
              <a:buChar char="§"/>
              <a:defRPr sz="1000"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075613" y="6246813"/>
            <a:ext cx="381000" cy="230187"/>
          </a:xfrm>
        </p:spPr>
        <p:txBody>
          <a:bodyPr/>
          <a:lstStyle>
            <a:lvl1pPr>
              <a:defRPr/>
            </a:lvl1pPr>
          </a:lstStyle>
          <a:p>
            <a:fld id="{E51685AE-BF16-4C9C-A7FB-17F4FBB12D87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FCB903-662E-4BAB-B6B0-55026B15E56E}" type="datetime3">
              <a:rPr lang="nl-NL" smtClean="0"/>
              <a:t>20/9/17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FD595A-35D6-43AB-84A7-82DA4375C82E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2403302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4BE16D-89A3-405E-992E-19271F79ABD9}" type="datetime3">
              <a:rPr lang="nl-NL" smtClean="0"/>
              <a:t>20/9/17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BBB785-ACE9-4C0E-A6CE-96485A2EE9C0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772584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366838" y="1844675"/>
            <a:ext cx="3570287" cy="4175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089525" y="1844675"/>
            <a:ext cx="3571875" cy="4175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B07DA1-4114-4F45-B7F6-93F2936DCF3C}" type="datetime3">
              <a:rPr lang="nl-NL" smtClean="0"/>
              <a:t>20/9/17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A8F5D5-FABE-4815-A3E3-BA8F6BA90179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1554738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52C262-0248-4891-9761-00A82C60E89D}" type="datetime3">
              <a:rPr lang="nl-NL" smtClean="0"/>
              <a:t>20/9/17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227D7D-45F6-467B-BA57-3CDC3AC366A4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8858571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10088F-1C36-4AF5-B67A-6C02563DBF0D}" type="datetime3">
              <a:rPr lang="nl-NL" smtClean="0"/>
              <a:t>20/9/17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033A4A-14AD-4F62-AE76-3E9FC98A3B1B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34795189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BCF68D-86AC-474A-8E02-9BB35D9746FF}" type="datetime3">
              <a:rPr lang="nl-NL" smtClean="0"/>
              <a:t>20/9/17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83BFC1-5365-4B87-8D64-A79920391BE6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9016372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860E5B-87FF-43FF-8004-6CBBED19C7F2}" type="datetime3">
              <a:rPr lang="nl-NL" smtClean="0"/>
              <a:t>20/9/17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8457D9-C3C4-42AE-85C6-EA8B33B6BB9A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522668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FFAD01-B00D-4C58-A3F1-7968BC1A6026}" type="datetime3">
              <a:rPr lang="nl-NL" smtClean="0"/>
              <a:t>20/9/17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B39545-2D25-4177-A27C-F6E8E77E1D12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10017681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49E4D1-0FA2-4DE8-99DA-0685FA284E86}" type="datetime3">
              <a:rPr lang="nl-NL" smtClean="0"/>
              <a:t>20/9/17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BAE027-546E-4671-8AC3-1C29CF9B4086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1836537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81E421-2A11-42DE-98D2-CAB0FD463930}" type="datetime3">
              <a:rPr lang="nl-NL" smtClean="0"/>
              <a:t>20/9/17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670823-AD6A-40E3-B8E1-4ECB1EFE91EB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42781633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38950" y="887413"/>
            <a:ext cx="1822450" cy="5132387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366838" y="887413"/>
            <a:ext cx="5319712" cy="5132387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886F91-BB0A-4283-8970-3F86E58BA48E}" type="datetime3">
              <a:rPr lang="nl-NL" smtClean="0"/>
              <a:t>20/9/17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AB9EC2-4887-4527-AF23-019E43AFDD1B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15188658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8"/>
          <p:cNvSpPr>
            <a:spLocks noGrp="1" noChangeArrowheads="1"/>
          </p:cNvSpPr>
          <p:nvPr>
            <p:ph type="ctrTitle"/>
          </p:nvPr>
        </p:nvSpPr>
        <p:spPr>
          <a:xfrm>
            <a:off x="2301875" y="3644900"/>
            <a:ext cx="6021388" cy="1295400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noProof="0"/>
              <a:t>Klik om het opmaakprofiel te bewerken</a:t>
            </a:r>
          </a:p>
        </p:txBody>
      </p:sp>
      <p:sp>
        <p:nvSpPr>
          <p:cNvPr id="81923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2301875" y="5127625"/>
            <a:ext cx="6021388" cy="935038"/>
          </a:xfrm>
        </p:spPr>
        <p:txBody>
          <a:bodyPr/>
          <a:lstStyle>
            <a:lvl1pPr>
              <a:spcBef>
                <a:spcPct val="0"/>
              </a:spcBef>
              <a:defRPr i="1"/>
            </a:lvl1pPr>
          </a:lstStyle>
          <a:p>
            <a:pPr lvl="0"/>
            <a:r>
              <a:rPr lang="nl-NL" noProof="0"/>
              <a:t>Klik om het opmaakprofiel van de modelondertitel te bewerken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90575" y="6400800"/>
            <a:ext cx="1676400" cy="230188"/>
          </a:xfrm>
        </p:spPr>
        <p:txBody>
          <a:bodyPr/>
          <a:lstStyle>
            <a:lvl1pPr>
              <a:defRPr sz="1000"/>
            </a:lvl1pPr>
          </a:lstStyle>
          <a:p>
            <a:fld id="{A50054AB-2D6E-4841-A829-F478F24C3FC2}" type="datetime3">
              <a:rPr lang="nl-NL" smtClean="0">
                <a:solidFill>
                  <a:srgbClr val="474747"/>
                </a:solidFill>
              </a:rPr>
              <a:pPr/>
              <a:t>20/9/17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08013" y="6096000"/>
            <a:ext cx="1903412" cy="306388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Wingdings" pitchFamily="1" charset="2"/>
              <a:buChar char="§"/>
              <a:defRPr sz="1000"/>
            </a:lvl1pPr>
          </a:lstStyle>
          <a:p>
            <a:pPr>
              <a:buClr>
                <a:srgbClr val="474747"/>
              </a:buClr>
            </a:pPr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075613" y="6246813"/>
            <a:ext cx="381000" cy="230187"/>
          </a:xfrm>
        </p:spPr>
        <p:txBody>
          <a:bodyPr/>
          <a:lstStyle>
            <a:lvl1pPr>
              <a:defRPr/>
            </a:lvl1pPr>
          </a:lstStyle>
          <a:p>
            <a:fld id="{E51685AE-BF16-4C9C-A7FB-17F4FBB12D87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1067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FCB903-662E-4BAB-B6B0-55026B15E56E}" type="datetime3">
              <a:rPr lang="nl-NL" smtClean="0">
                <a:solidFill>
                  <a:srgbClr val="474747"/>
                </a:solidFill>
              </a:rPr>
              <a:pPr/>
              <a:t>20/9/17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FD595A-35D6-43AB-84A7-82DA4375C82E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9210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4BE16D-89A3-405E-992E-19271F79ABD9}" type="datetime3">
              <a:rPr lang="nl-NL" smtClean="0">
                <a:solidFill>
                  <a:srgbClr val="474747"/>
                </a:solidFill>
              </a:rPr>
              <a:pPr/>
              <a:t>20/9/17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BBB785-ACE9-4C0E-A6CE-96485A2EE9C0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2442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366838" y="1844675"/>
            <a:ext cx="3570287" cy="4175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089525" y="1844675"/>
            <a:ext cx="3571875" cy="4175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B07DA1-4114-4F45-B7F6-93F2936DCF3C}" type="datetime3">
              <a:rPr lang="nl-NL" smtClean="0">
                <a:solidFill>
                  <a:srgbClr val="474747"/>
                </a:solidFill>
              </a:rPr>
              <a:pPr/>
              <a:t>20/9/17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A8F5D5-FABE-4815-A3E3-BA8F6BA90179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3838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52C262-0248-4891-9761-00A82C60E89D}" type="datetime3">
              <a:rPr lang="nl-NL" smtClean="0">
                <a:solidFill>
                  <a:srgbClr val="474747"/>
                </a:solidFill>
              </a:rPr>
              <a:pPr/>
              <a:t>20/9/17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227D7D-45F6-467B-BA57-3CDC3AC366A4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0669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10088F-1C36-4AF5-B67A-6C02563DBF0D}" type="datetime3">
              <a:rPr lang="nl-NL" smtClean="0">
                <a:solidFill>
                  <a:srgbClr val="474747"/>
                </a:solidFill>
              </a:rPr>
              <a:pPr/>
              <a:t>20/9/17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033A4A-14AD-4F62-AE76-3E9FC98A3B1B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7158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BCF68D-86AC-474A-8E02-9BB35D9746FF}" type="datetime3">
              <a:rPr lang="nl-NL" smtClean="0">
                <a:solidFill>
                  <a:srgbClr val="474747"/>
                </a:solidFill>
              </a:rPr>
              <a:pPr/>
              <a:t>20/9/17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83BFC1-5365-4B87-8D64-A79920391BE6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223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F759A4-E60A-4C5D-B79C-66D2FC8907B2}" type="datetime3">
              <a:rPr lang="nl-NL" smtClean="0"/>
              <a:t>20/9/17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C40CEB-2581-4692-BC12-8969370FF425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37496261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860E5B-87FF-43FF-8004-6CBBED19C7F2}" type="datetime3">
              <a:rPr lang="nl-NL" smtClean="0">
                <a:solidFill>
                  <a:srgbClr val="474747"/>
                </a:solidFill>
              </a:rPr>
              <a:pPr/>
              <a:t>20/9/17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8457D9-C3C4-42AE-85C6-EA8B33B6BB9A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6936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49E4D1-0FA2-4DE8-99DA-0685FA284E86}" type="datetime3">
              <a:rPr lang="nl-NL" smtClean="0">
                <a:solidFill>
                  <a:srgbClr val="474747"/>
                </a:solidFill>
              </a:rPr>
              <a:pPr/>
              <a:t>20/9/17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BAE027-546E-4671-8AC3-1C29CF9B4086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120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81E421-2A11-42DE-98D2-CAB0FD463930}" type="datetime3">
              <a:rPr lang="nl-NL" smtClean="0">
                <a:solidFill>
                  <a:srgbClr val="474747"/>
                </a:solidFill>
              </a:rPr>
              <a:pPr/>
              <a:t>20/9/17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670823-AD6A-40E3-B8E1-4ECB1EFE91EB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9079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38950" y="887413"/>
            <a:ext cx="1822450" cy="5132387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366838" y="887413"/>
            <a:ext cx="5319712" cy="5132387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886F91-BB0A-4283-8970-3F86E58BA48E}" type="datetime3">
              <a:rPr lang="nl-NL" smtClean="0">
                <a:solidFill>
                  <a:srgbClr val="474747"/>
                </a:solidFill>
              </a:rPr>
              <a:pPr/>
              <a:t>20/9/17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AB9EC2-4887-4527-AF23-019E43AFDD1B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526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366838" y="2852738"/>
            <a:ext cx="3570287" cy="3167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089525" y="2852738"/>
            <a:ext cx="3571875" cy="3167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26801E-3505-49C8-9575-709CFFFA5D16}" type="datetime3">
              <a:rPr lang="nl-NL" smtClean="0"/>
              <a:t>20/9/17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07F236-DD57-47E3-8A3C-5023BC8F19D7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6962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6574DE-E4DD-42F6-818D-89BA71DB9867}" type="datetime3">
              <a:rPr lang="nl-NL" smtClean="0"/>
              <a:t>20/9/17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40E2FD-CC7F-49C6-95D0-CC825B11D268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515583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6AE813-F702-45E9-A47A-6F44FADD9E74}" type="datetime3">
              <a:rPr lang="nl-NL" smtClean="0"/>
              <a:t>20/9/17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6D9D6D-A5A5-4853-97B0-7F3B66E47460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2691982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739156-DDFF-4088-8452-FC843531A739}" type="datetime3">
              <a:rPr lang="nl-NL" smtClean="0"/>
              <a:t>20/9/17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8E7B30-BE17-4266-A66D-E1A3188B31FD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1413150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2A2979-B28F-46E8-822B-F0F0650BAC7B}" type="datetime3">
              <a:rPr lang="nl-NL" smtClean="0"/>
              <a:t>20/9/17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0AC9AB-1752-433B-AA3C-8F4B433FDCB8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4229208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919D33-65CB-47C9-8B0C-0F96E2D2A0C9}" type="datetime3">
              <a:rPr lang="nl-NL" smtClean="0"/>
              <a:t>20/9/17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EB1E65-DA07-4CDE-9959-88854AD22A9A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2787026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8"/>
          <p:cNvSpPr>
            <a:spLocks noGrp="1" noChangeArrowheads="1"/>
          </p:cNvSpPr>
          <p:nvPr>
            <p:ph type="title"/>
          </p:nvPr>
        </p:nvSpPr>
        <p:spPr bwMode="black">
          <a:xfrm>
            <a:off x="1366838" y="1952625"/>
            <a:ext cx="7172325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61443" name="Rectangle 9"/>
          <p:cNvSpPr>
            <a:spLocks noGrp="1" noChangeArrowheads="1"/>
          </p:cNvSpPr>
          <p:nvPr>
            <p:ph type="body" idx="1"/>
          </p:nvPr>
        </p:nvSpPr>
        <p:spPr bwMode="black">
          <a:xfrm>
            <a:off x="1366838" y="2852738"/>
            <a:ext cx="7294562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 bwMode="black">
          <a:xfrm>
            <a:off x="533400" y="6477000"/>
            <a:ext cx="1600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00"/>
            </a:lvl1pPr>
          </a:lstStyle>
          <a:p>
            <a:fld id="{1E16212B-336D-408C-9CA5-110F9655A030}" type="datetime3">
              <a:rPr lang="nl-NL" smtClean="0"/>
              <a:t>20/9/17</a:t>
            </a:fld>
            <a:endParaRPr lang="nl-NL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 bwMode="black">
          <a:xfrm>
            <a:off x="533400" y="6248400"/>
            <a:ext cx="1600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00"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 bwMode="black">
          <a:xfrm>
            <a:off x="8077200" y="6248400"/>
            <a:ext cx="381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600"/>
            </a:lvl1pPr>
          </a:lstStyle>
          <a:p>
            <a:fld id="{FFA1A3FE-95E9-4677-9359-F0958ADA8DB7}" type="slidenum">
              <a:rPr lang="nl-NL"/>
              <a:pPr/>
              <a:t>‹nr.›</a:t>
            </a:fld>
            <a:endParaRPr lang="nl-NL" sz="140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6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1" charset="0"/>
          <a:ea typeface="ＭＳ Ｐゴシック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1" charset="0"/>
          <a:ea typeface="ＭＳ Ｐゴシック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1" charset="0"/>
          <a:ea typeface="ＭＳ Ｐゴシック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1" charset="0"/>
          <a:ea typeface="ＭＳ Ｐゴシック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1" charset="0"/>
          <a:ea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1" charset="0"/>
          <a:ea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1" charset="0"/>
          <a:ea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1" charset="0"/>
          <a:ea typeface="ＭＳ Ｐゴシック" pitchFamily="1" charset="-128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buClr>
          <a:srgbClr val="FFCE21"/>
        </a:buClr>
        <a:buFont typeface="Verdana" pitchFamily="1" charset="0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4730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1" charset="2"/>
        <a:buChar char="§"/>
        <a:defRPr sz="2400">
          <a:solidFill>
            <a:schemeClr val="tx1"/>
          </a:solidFill>
          <a:latin typeface="+mn-lt"/>
          <a:ea typeface="+mn-ea"/>
        </a:defRPr>
      </a:lvl2pPr>
      <a:lvl3pPr marL="808038" indent="-33178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1" charset="2"/>
        <a:buChar char="§"/>
        <a:defRPr sz="2000">
          <a:solidFill>
            <a:schemeClr val="tx1"/>
          </a:solidFill>
          <a:latin typeface="+mn-lt"/>
          <a:ea typeface="+mn-ea"/>
        </a:defRPr>
      </a:lvl3pPr>
      <a:lvl4pPr marL="1152525" indent="-342900" algn="l" rtl="0" eaLnBrk="1" fontAlgn="base" hangingPunct="1">
        <a:spcBef>
          <a:spcPct val="20000"/>
        </a:spcBef>
        <a:spcAft>
          <a:spcPct val="0"/>
        </a:spcAft>
        <a:buFont typeface="Verdana" pitchFamily="1" charset="0"/>
        <a:buChar char="–"/>
        <a:defRPr>
          <a:solidFill>
            <a:schemeClr val="tx1"/>
          </a:solidFill>
          <a:latin typeface="+mn-lt"/>
          <a:ea typeface="+mn-ea"/>
        </a:defRPr>
      </a:lvl4pPr>
      <a:lvl5pPr marL="1460500" indent="-306388" algn="l" rtl="0" eaLnBrk="1" fontAlgn="base" hangingPunct="1">
        <a:spcBef>
          <a:spcPct val="20000"/>
        </a:spcBef>
        <a:spcAft>
          <a:spcPct val="0"/>
        </a:spcAft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1917700" indent="-306388" algn="l" rtl="0" eaLnBrk="1" fontAlgn="base" hangingPunct="1">
        <a:spcBef>
          <a:spcPct val="20000"/>
        </a:spcBef>
        <a:spcAft>
          <a:spcPct val="0"/>
        </a:spcAft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374900" indent="-306388" algn="l" rtl="0" eaLnBrk="1" fontAlgn="base" hangingPunct="1">
        <a:spcBef>
          <a:spcPct val="20000"/>
        </a:spcBef>
        <a:spcAft>
          <a:spcPct val="0"/>
        </a:spcAft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2832100" indent="-306388" algn="l" rtl="0" eaLnBrk="1" fontAlgn="base" hangingPunct="1">
        <a:spcBef>
          <a:spcPct val="20000"/>
        </a:spcBef>
        <a:spcAft>
          <a:spcPct val="0"/>
        </a:spcAft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289300" indent="-306388" algn="l" rtl="0" eaLnBrk="1" fontAlgn="base" hangingPunct="1">
        <a:spcBef>
          <a:spcPct val="20000"/>
        </a:spcBef>
        <a:spcAft>
          <a:spcPct val="0"/>
        </a:spcAft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8"/>
          <p:cNvSpPr>
            <a:spLocks noGrp="1" noChangeArrowheads="1"/>
          </p:cNvSpPr>
          <p:nvPr>
            <p:ph type="title"/>
          </p:nvPr>
        </p:nvSpPr>
        <p:spPr bwMode="black">
          <a:xfrm>
            <a:off x="1366838" y="887413"/>
            <a:ext cx="7172325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Click to edit Master title style</a:t>
            </a:r>
          </a:p>
        </p:txBody>
      </p:sp>
      <p:sp>
        <p:nvSpPr>
          <p:cNvPr id="80899" name="Rectangle 9"/>
          <p:cNvSpPr>
            <a:spLocks noGrp="1" noChangeArrowheads="1"/>
          </p:cNvSpPr>
          <p:nvPr>
            <p:ph type="body" idx="1"/>
          </p:nvPr>
        </p:nvSpPr>
        <p:spPr bwMode="black">
          <a:xfrm>
            <a:off x="1366838" y="1844675"/>
            <a:ext cx="7294562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 bwMode="black">
          <a:xfrm>
            <a:off x="533400" y="6477000"/>
            <a:ext cx="1600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00"/>
            </a:lvl1pPr>
          </a:lstStyle>
          <a:p>
            <a:fld id="{2ED84D9D-D760-4B1F-A66C-D8EA94A3342A}" type="datetime3">
              <a:rPr lang="nl-NL" smtClean="0"/>
              <a:t>20/9/17</a:t>
            </a:fld>
            <a:endParaRPr lang="nl-NL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 bwMode="black">
          <a:xfrm>
            <a:off x="533400" y="6248400"/>
            <a:ext cx="1600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00"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 bwMode="black">
          <a:xfrm>
            <a:off x="8077200" y="6248400"/>
            <a:ext cx="381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600"/>
            </a:lvl1pPr>
          </a:lstStyle>
          <a:p>
            <a:fld id="{A4017071-425A-459D-BB6A-A1E0D0597E4B}" type="slidenum">
              <a:rPr lang="nl-NL"/>
              <a:pPr/>
              <a:t>‹nr.›</a:t>
            </a:fld>
            <a:endParaRPr lang="nl-NL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473075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1" charset="2"/>
        <a:buChar char="§"/>
        <a:defRPr sz="2400">
          <a:solidFill>
            <a:schemeClr val="tx1"/>
          </a:solidFill>
          <a:latin typeface="+mn-lt"/>
          <a:ea typeface="+mn-ea"/>
        </a:defRPr>
      </a:lvl2pPr>
      <a:lvl3pPr marL="808038" indent="-3317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1" charset="2"/>
        <a:buChar char="§"/>
        <a:defRPr sz="2000">
          <a:solidFill>
            <a:schemeClr val="tx1"/>
          </a:solidFill>
          <a:latin typeface="+mn-lt"/>
          <a:ea typeface="+mn-ea"/>
        </a:defRPr>
      </a:lvl3pPr>
      <a:lvl4pPr marL="1152525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–"/>
        <a:defRPr>
          <a:solidFill>
            <a:schemeClr val="tx1"/>
          </a:solidFill>
          <a:latin typeface="+mn-lt"/>
          <a:ea typeface="+mn-ea"/>
        </a:defRPr>
      </a:lvl4pPr>
      <a:lvl5pPr marL="14605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19177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3749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28321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2893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8"/>
          <p:cNvSpPr>
            <a:spLocks noGrp="1" noChangeArrowheads="1"/>
          </p:cNvSpPr>
          <p:nvPr>
            <p:ph type="title"/>
          </p:nvPr>
        </p:nvSpPr>
        <p:spPr bwMode="black">
          <a:xfrm>
            <a:off x="1366838" y="887413"/>
            <a:ext cx="7172325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Click to edit Master title style</a:t>
            </a:r>
          </a:p>
        </p:txBody>
      </p:sp>
      <p:sp>
        <p:nvSpPr>
          <p:cNvPr id="80899" name="Rectangle 9"/>
          <p:cNvSpPr>
            <a:spLocks noGrp="1" noChangeArrowheads="1"/>
          </p:cNvSpPr>
          <p:nvPr>
            <p:ph type="body" idx="1"/>
          </p:nvPr>
        </p:nvSpPr>
        <p:spPr bwMode="black">
          <a:xfrm>
            <a:off x="1366838" y="1844675"/>
            <a:ext cx="7294562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 bwMode="black">
          <a:xfrm>
            <a:off x="533400" y="6477000"/>
            <a:ext cx="1600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00"/>
            </a:lvl1pPr>
          </a:lstStyle>
          <a:p>
            <a:fld id="{2ED84D9D-D760-4B1F-A66C-D8EA94A3342A}" type="datetime3">
              <a:rPr lang="nl-NL" smtClean="0">
                <a:solidFill>
                  <a:srgbClr val="474747"/>
                </a:solidFill>
              </a:rPr>
              <a:pPr/>
              <a:t>20/9/17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 bwMode="black">
          <a:xfrm>
            <a:off x="533400" y="6248400"/>
            <a:ext cx="1600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00"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 bwMode="black">
          <a:xfrm>
            <a:off x="8077200" y="6248400"/>
            <a:ext cx="381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600"/>
            </a:lvl1pPr>
          </a:lstStyle>
          <a:p>
            <a:fld id="{A4017071-425A-459D-BB6A-A1E0D0597E4B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343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473075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1" charset="2"/>
        <a:buChar char="§"/>
        <a:defRPr sz="2400">
          <a:solidFill>
            <a:schemeClr val="tx1"/>
          </a:solidFill>
          <a:latin typeface="+mn-lt"/>
          <a:ea typeface="+mn-ea"/>
        </a:defRPr>
      </a:lvl2pPr>
      <a:lvl3pPr marL="808038" indent="-3317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1" charset="2"/>
        <a:buChar char="§"/>
        <a:defRPr sz="2000">
          <a:solidFill>
            <a:schemeClr val="tx1"/>
          </a:solidFill>
          <a:latin typeface="+mn-lt"/>
          <a:ea typeface="+mn-ea"/>
        </a:defRPr>
      </a:lvl3pPr>
      <a:lvl4pPr marL="1152525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–"/>
        <a:defRPr>
          <a:solidFill>
            <a:schemeClr val="tx1"/>
          </a:solidFill>
          <a:latin typeface="+mn-lt"/>
          <a:ea typeface="+mn-ea"/>
        </a:defRPr>
      </a:lvl4pPr>
      <a:lvl5pPr marL="14605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19177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3749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28321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2893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595A-35D6-43AB-84A7-82DA4375C82E}" type="slidenum">
              <a:rPr lang="nl-NL" smtClean="0">
                <a:solidFill>
                  <a:srgbClr val="474747"/>
                </a:solidFill>
              </a:rPr>
              <a:pPr/>
              <a:t>1</a:t>
            </a:fld>
            <a:endParaRPr lang="nl-NL" sz="1400">
              <a:solidFill>
                <a:srgbClr val="474747"/>
              </a:solidFill>
            </a:endParaRPr>
          </a:p>
        </p:txBody>
      </p:sp>
      <p:pic>
        <p:nvPicPr>
          <p:cNvPr id="21" name="Picture 2" descr="http://www.drp.nl/wintoets/scripts/getfile.php?id=16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755576" y="1844675"/>
            <a:ext cx="7905824" cy="4175125"/>
          </a:xfrm>
        </p:spPr>
        <p:txBody>
          <a:bodyPr/>
          <a:lstStyle/>
          <a:p>
            <a:pPr marL="514350" indent="-514350" eaLnBrk="1" hangingPunct="1">
              <a:buClr>
                <a:srgbClr val="92D050"/>
              </a:buClr>
              <a:buFont typeface="Arial" charset="0"/>
              <a:buNone/>
            </a:pPr>
            <a:r>
              <a:rPr lang="nl-NL" altLang="nl-NL" dirty="0"/>
              <a:t>In deze presentatie leer je over:</a:t>
            </a:r>
          </a:p>
          <a:p>
            <a:pPr marL="514350" indent="-514350" eaLnBrk="1" hangingPunct="1">
              <a:buClr>
                <a:srgbClr val="92D050"/>
              </a:buClr>
              <a:buFont typeface="Arial" charset="0"/>
              <a:buNone/>
            </a:pPr>
            <a:endParaRPr lang="nl-NL" altLang="nl-NL" dirty="0"/>
          </a:p>
          <a:p>
            <a:pPr marL="514350" indent="-514350" eaLnBrk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nl-NL" dirty="0" err="1"/>
              <a:t>Een</a:t>
            </a:r>
            <a:r>
              <a:rPr lang="en-US" altLang="nl-NL" dirty="0"/>
              <a:t> </a:t>
            </a:r>
            <a:r>
              <a:rPr lang="en-US" altLang="nl-NL" dirty="0" err="1"/>
              <a:t>onderzoek</a:t>
            </a:r>
            <a:r>
              <a:rPr lang="en-US" altLang="nl-NL" dirty="0"/>
              <a:t> door de </a:t>
            </a:r>
            <a:r>
              <a:rPr lang="en-US" altLang="nl-NL" dirty="0" err="1"/>
              <a:t>Tweede</a:t>
            </a:r>
            <a:r>
              <a:rPr lang="en-US" altLang="nl-NL" dirty="0"/>
              <a:t> Kamer</a:t>
            </a:r>
          </a:p>
          <a:p>
            <a:pPr marL="514350" indent="-514350" eaLnBrk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nl-NL" dirty="0" err="1"/>
              <a:t>Kapitalistische</a:t>
            </a:r>
            <a:r>
              <a:rPr lang="en-US" altLang="nl-NL" dirty="0"/>
              <a:t> </a:t>
            </a:r>
            <a:r>
              <a:rPr lang="en-US" altLang="nl-NL" dirty="0" err="1"/>
              <a:t>ondernemers</a:t>
            </a:r>
            <a:endParaRPr lang="en-US" altLang="nl-NL" dirty="0"/>
          </a:p>
          <a:p>
            <a:pPr marL="514350" indent="-514350" eaLnBrk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nl-NL" dirty="0" err="1"/>
              <a:t>Nieuwe</a:t>
            </a:r>
            <a:r>
              <a:rPr lang="en-US" altLang="nl-NL" dirty="0"/>
              <a:t> </a:t>
            </a:r>
            <a:r>
              <a:rPr lang="en-US" altLang="nl-NL" dirty="0" err="1"/>
              <a:t>verhoudingen</a:t>
            </a:r>
            <a:r>
              <a:rPr lang="en-US" altLang="nl-NL" dirty="0"/>
              <a:t> op de </a:t>
            </a:r>
            <a:r>
              <a:rPr lang="en-US" altLang="nl-NL" dirty="0" err="1"/>
              <a:t>werkvloer</a:t>
            </a:r>
            <a:endParaRPr lang="en-US" altLang="nl-NL" dirty="0"/>
          </a:p>
          <a:p>
            <a:pPr marL="514350" indent="-514350" eaLnBrk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nl-NL" dirty="0"/>
              <a:t>Het </a:t>
            </a:r>
            <a:r>
              <a:rPr lang="en-US" altLang="nl-NL" dirty="0" err="1"/>
              <a:t>ontstaan</a:t>
            </a:r>
            <a:r>
              <a:rPr lang="en-US" altLang="nl-NL" dirty="0"/>
              <a:t> van de </a:t>
            </a:r>
            <a:r>
              <a:rPr lang="en-US" altLang="nl-NL" dirty="0" err="1"/>
              <a:t>arbeidersbeweging</a:t>
            </a:r>
            <a:endParaRPr lang="en-US" altLang="nl-NL" dirty="0"/>
          </a:p>
          <a:p>
            <a:pPr marL="514350" indent="-514350" eaLnBrk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nl-NL" dirty="0" err="1"/>
              <a:t>Vakbonden</a:t>
            </a:r>
            <a:endParaRPr lang="en-US" altLang="nl-NL" dirty="0"/>
          </a:p>
          <a:p>
            <a:pPr marL="514350" indent="-514350" eaLnBrk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/>
              <a:t>Twee </a:t>
            </a:r>
            <a:r>
              <a:rPr lang="en-US" dirty="0" err="1"/>
              <a:t>soorten</a:t>
            </a:r>
            <a:r>
              <a:rPr lang="en-US" dirty="0"/>
              <a:t> </a:t>
            </a:r>
            <a:r>
              <a:rPr lang="en-US"/>
              <a:t>socialisten</a:t>
            </a:r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83568" y="887413"/>
            <a:ext cx="7855595" cy="669379"/>
          </a:xfrm>
        </p:spPr>
        <p:txBody>
          <a:bodyPr/>
          <a:lstStyle/>
          <a:p>
            <a:r>
              <a:rPr lang="nl-NL" altLang="nl-NL" sz="2800" dirty="0">
                <a:solidFill>
                  <a:srgbClr val="54BDF2"/>
                </a:solidFill>
              </a:rPr>
              <a:t>§1.3 Arbeiders en fabrikanten</a:t>
            </a:r>
            <a:endParaRPr lang="nl-NL" sz="2800" dirty="0"/>
          </a:p>
        </p:txBody>
      </p:sp>
      <p:sp>
        <p:nvSpPr>
          <p:cNvPr id="7" name="Tijdelijke aanduiding voor voettekst 4"/>
          <p:cNvSpPr txBox="1">
            <a:spLocks noGrp="1"/>
          </p:cNvSpPr>
          <p:nvPr/>
        </p:nvSpPr>
        <p:spPr bwMode="auto">
          <a:xfrm>
            <a:off x="3124200" y="637624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dirty="0">
                <a:solidFill>
                  <a:srgbClr val="898989"/>
                </a:solidFill>
                <a:latin typeface="Arial" charset="0"/>
                <a:cs typeface="Arial" charset="0"/>
              </a:rPr>
              <a:t>© Noordhoff Uitgevers </a:t>
            </a:r>
          </a:p>
        </p:txBody>
      </p:sp>
    </p:spTree>
    <p:extLst>
      <p:ext uri="{BB962C8B-B14F-4D97-AF65-F5344CB8AC3E}">
        <p14:creationId xmlns:p14="http://schemas.microsoft.com/office/powerpoint/2010/main" val="2235083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595A-35D6-43AB-84A7-82DA4375C82E}" type="slidenum">
              <a:rPr lang="nl-NL" smtClean="0">
                <a:solidFill>
                  <a:srgbClr val="474747"/>
                </a:solidFill>
              </a:rPr>
              <a:pPr/>
              <a:t>2</a:t>
            </a:fld>
            <a:endParaRPr lang="nl-NL" sz="1400">
              <a:solidFill>
                <a:srgbClr val="474747"/>
              </a:solidFill>
            </a:endParaRPr>
          </a:p>
        </p:txBody>
      </p:sp>
      <p:pic>
        <p:nvPicPr>
          <p:cNvPr id="21" name="Picture 2" descr="http://www.drp.nl/wintoets/scripts/getfile.php?id=16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683568" y="1844675"/>
            <a:ext cx="7905824" cy="4392637"/>
          </a:xfrm>
        </p:spPr>
        <p:txBody>
          <a:bodyPr/>
          <a:lstStyle/>
          <a:p>
            <a:r>
              <a:rPr lang="nl-NL" altLang="nl-NL" dirty="0" smtClean="0"/>
              <a:t>In 1886-1887 hield </a:t>
            </a:r>
            <a:r>
              <a:rPr lang="nl-NL" altLang="nl-NL" dirty="0"/>
              <a:t>de Tweede Kamer een parlementaire enquête. </a:t>
            </a:r>
          </a:p>
          <a:p>
            <a:endParaRPr lang="nl-NL" altLang="nl-NL" dirty="0"/>
          </a:p>
          <a:p>
            <a:r>
              <a:rPr lang="nl-NL" altLang="nl-NL" dirty="0"/>
              <a:t>Uitkomst: het ging heel slecht met de arbeidsomstandigheden van arbeiders in fabrieken en werkplaatsen.</a:t>
            </a:r>
          </a:p>
          <a:p>
            <a:r>
              <a:rPr lang="nl-NL" altLang="nl-NL" dirty="0"/>
              <a:t> </a:t>
            </a:r>
          </a:p>
          <a:p>
            <a:r>
              <a:rPr lang="nl-NL" altLang="nl-NL" dirty="0">
                <a:solidFill>
                  <a:srgbClr val="00B0F0"/>
                </a:solidFill>
              </a:rPr>
              <a:t>Tweede Kamer</a:t>
            </a:r>
            <a:r>
              <a:rPr lang="nl-NL" altLang="nl-NL" dirty="0"/>
              <a:t>: belangrijkste onderdeel van het Nederlandse parlement.</a:t>
            </a:r>
          </a:p>
          <a:p>
            <a:r>
              <a:rPr lang="nl-NL" altLang="nl-NL" dirty="0">
                <a:solidFill>
                  <a:srgbClr val="00B0F0"/>
                </a:solidFill>
              </a:rPr>
              <a:t>Parlementaire enquête</a:t>
            </a:r>
            <a:r>
              <a:rPr lang="nl-NL" altLang="nl-NL" dirty="0"/>
              <a:t>: onderzoek door het Nederlandse parlement  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83568" y="887413"/>
            <a:ext cx="7855595" cy="669379"/>
          </a:xfrm>
        </p:spPr>
        <p:txBody>
          <a:bodyPr/>
          <a:lstStyle/>
          <a:p>
            <a:pPr marL="514350" indent="-514350" eaLnBrk="1" hangingPunct="1"/>
            <a:r>
              <a:rPr lang="en-US" altLang="nl-NL" sz="2800" dirty="0" err="1"/>
              <a:t>Een</a:t>
            </a:r>
            <a:r>
              <a:rPr lang="en-US" altLang="nl-NL" sz="2800" dirty="0"/>
              <a:t> </a:t>
            </a:r>
            <a:r>
              <a:rPr lang="en-US" altLang="nl-NL" sz="2800" dirty="0" err="1"/>
              <a:t>onderzoek</a:t>
            </a:r>
            <a:r>
              <a:rPr lang="en-US" altLang="nl-NL" sz="2800" dirty="0"/>
              <a:t> door de </a:t>
            </a:r>
            <a:r>
              <a:rPr lang="en-US" altLang="nl-NL" sz="2800" dirty="0" err="1"/>
              <a:t>Tweede</a:t>
            </a:r>
            <a:r>
              <a:rPr lang="en-US" altLang="nl-NL" sz="2800" dirty="0"/>
              <a:t> Kamer</a:t>
            </a:r>
          </a:p>
        </p:txBody>
      </p:sp>
      <p:sp>
        <p:nvSpPr>
          <p:cNvPr id="7" name="Tijdelijke aanduiding voor voettekst 4"/>
          <p:cNvSpPr txBox="1">
            <a:spLocks noGrp="1"/>
          </p:cNvSpPr>
          <p:nvPr/>
        </p:nvSpPr>
        <p:spPr bwMode="auto">
          <a:xfrm>
            <a:off x="3124200" y="637624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dirty="0">
                <a:solidFill>
                  <a:srgbClr val="898989"/>
                </a:solidFill>
                <a:latin typeface="Arial" charset="0"/>
                <a:cs typeface="Arial" charset="0"/>
              </a:rPr>
              <a:t>© Noordhoff Uitgevers </a:t>
            </a:r>
          </a:p>
        </p:txBody>
      </p:sp>
    </p:spTree>
    <p:extLst>
      <p:ext uri="{BB962C8B-B14F-4D97-AF65-F5344CB8AC3E}">
        <p14:creationId xmlns:p14="http://schemas.microsoft.com/office/powerpoint/2010/main" val="1419479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595A-35D6-43AB-84A7-82DA4375C82E}" type="slidenum">
              <a:rPr lang="nl-NL" smtClean="0">
                <a:solidFill>
                  <a:srgbClr val="474747"/>
                </a:solidFill>
              </a:rPr>
              <a:pPr/>
              <a:t>3</a:t>
            </a:fld>
            <a:endParaRPr lang="nl-NL" sz="1400">
              <a:solidFill>
                <a:srgbClr val="474747"/>
              </a:solidFill>
            </a:endParaRPr>
          </a:p>
        </p:txBody>
      </p:sp>
      <p:pic>
        <p:nvPicPr>
          <p:cNvPr id="21" name="Picture 2" descr="http://www.drp.nl/wintoets/scripts/getfile.php?id=16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683568" y="1844675"/>
            <a:ext cx="7905824" cy="4392637"/>
          </a:xfrm>
        </p:spPr>
        <p:txBody>
          <a:bodyPr/>
          <a:lstStyle/>
          <a:p>
            <a:r>
              <a:rPr lang="nl-NL" altLang="nl-NL" dirty="0"/>
              <a:t>Fabrikanten </a:t>
            </a:r>
            <a:r>
              <a:rPr lang="nl-NL" altLang="nl-NL" dirty="0" smtClean="0"/>
              <a:t>produceerden </a:t>
            </a:r>
            <a:r>
              <a:rPr lang="nl-NL" altLang="nl-NL" dirty="0"/>
              <a:t>zoals dat in het </a:t>
            </a:r>
            <a:r>
              <a:rPr lang="nl-NL" altLang="nl-NL" dirty="0">
                <a:solidFill>
                  <a:srgbClr val="00B0F0"/>
                </a:solidFill>
              </a:rPr>
              <a:t>kapitalisme</a:t>
            </a:r>
            <a:r>
              <a:rPr lang="nl-NL" altLang="nl-NL" dirty="0"/>
              <a:t> hoort: manier van produceren die gericht is op het behalen van een zo hoog mogelijke winst.</a:t>
            </a:r>
          </a:p>
          <a:p>
            <a:endParaRPr lang="nl-NL" altLang="nl-NL" dirty="0"/>
          </a:p>
          <a:p>
            <a:r>
              <a:rPr lang="nl-NL" altLang="nl-NL" dirty="0"/>
              <a:t>Gevolg van het kapitalisme: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nl-NL" dirty="0"/>
              <a:t>Fabrikanten hielden </a:t>
            </a:r>
            <a:r>
              <a:rPr lang="nl-NL" altLang="nl-NL" dirty="0" smtClean="0"/>
              <a:t>lonen </a:t>
            </a:r>
            <a:r>
              <a:rPr lang="nl-NL" altLang="nl-NL" dirty="0"/>
              <a:t>laag </a:t>
            </a:r>
            <a:r>
              <a:rPr lang="nl-NL" altLang="nl-NL" dirty="0" smtClean="0"/>
              <a:t>om productiekosten </a:t>
            </a:r>
            <a:r>
              <a:rPr lang="nl-NL" altLang="nl-NL" dirty="0"/>
              <a:t>laag te houden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nl-NL" dirty="0"/>
              <a:t>Fabrikanten en arbeiders kwamen tegenover elkaar te staan</a:t>
            </a:r>
            <a:endParaRPr lang="nl-NL" dirty="0"/>
          </a:p>
          <a:p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83568" y="887413"/>
            <a:ext cx="7855595" cy="669379"/>
          </a:xfrm>
        </p:spPr>
        <p:txBody>
          <a:bodyPr/>
          <a:lstStyle/>
          <a:p>
            <a:pPr marL="514350" indent="-514350" eaLnBrk="1" hangingPunct="1"/>
            <a:r>
              <a:rPr lang="en-US" altLang="nl-NL" sz="2800" dirty="0" err="1"/>
              <a:t>Kapitalistische</a:t>
            </a:r>
            <a:r>
              <a:rPr lang="en-US" altLang="nl-NL" sz="2800" dirty="0"/>
              <a:t> </a:t>
            </a:r>
            <a:r>
              <a:rPr lang="en-US" altLang="nl-NL" sz="2800" dirty="0" err="1"/>
              <a:t>ondernemers</a:t>
            </a:r>
            <a:endParaRPr lang="en-US" altLang="nl-NL" sz="2800" dirty="0"/>
          </a:p>
        </p:txBody>
      </p:sp>
      <p:sp>
        <p:nvSpPr>
          <p:cNvPr id="7" name="Tijdelijke aanduiding voor voettekst 4"/>
          <p:cNvSpPr txBox="1">
            <a:spLocks noGrp="1"/>
          </p:cNvSpPr>
          <p:nvPr/>
        </p:nvSpPr>
        <p:spPr bwMode="auto">
          <a:xfrm>
            <a:off x="3124200" y="637624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dirty="0">
                <a:solidFill>
                  <a:srgbClr val="898989"/>
                </a:solidFill>
                <a:latin typeface="Arial" charset="0"/>
                <a:cs typeface="Arial" charset="0"/>
              </a:rPr>
              <a:t>© Noordhoff Uitgevers </a:t>
            </a:r>
          </a:p>
        </p:txBody>
      </p:sp>
    </p:spTree>
    <p:extLst>
      <p:ext uri="{BB962C8B-B14F-4D97-AF65-F5344CB8AC3E}">
        <p14:creationId xmlns:p14="http://schemas.microsoft.com/office/powerpoint/2010/main" val="3173345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595A-35D6-43AB-84A7-82DA4375C82E}" type="slidenum">
              <a:rPr lang="nl-NL" smtClean="0">
                <a:solidFill>
                  <a:srgbClr val="474747"/>
                </a:solidFill>
              </a:rPr>
              <a:pPr/>
              <a:t>4</a:t>
            </a:fld>
            <a:endParaRPr lang="nl-NL" sz="1400">
              <a:solidFill>
                <a:srgbClr val="474747"/>
              </a:solidFill>
            </a:endParaRPr>
          </a:p>
        </p:txBody>
      </p:sp>
      <p:pic>
        <p:nvPicPr>
          <p:cNvPr id="21" name="Picture 2" descr="http://www.drp.nl/wintoets/scripts/getfile.php?id=16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683568" y="1844675"/>
            <a:ext cx="7905824" cy="4392637"/>
          </a:xfrm>
        </p:spPr>
        <p:txBody>
          <a:bodyPr/>
          <a:lstStyle/>
          <a:p>
            <a:r>
              <a:rPr lang="nl-NL" dirty="0"/>
              <a:t>Er kwam meer afstand tussen baas en arbeiders </a:t>
            </a:r>
          </a:p>
          <a:p>
            <a:r>
              <a:rPr lang="nl-NL" dirty="0"/>
              <a:t>-&gt; hun verhouding werd zakelijker.</a:t>
            </a:r>
          </a:p>
          <a:p>
            <a:endParaRPr lang="nl-NL" dirty="0"/>
          </a:p>
          <a:p>
            <a:r>
              <a:rPr lang="nl-NL" dirty="0"/>
              <a:t>Arbeiders hadden geen </a:t>
            </a:r>
            <a:r>
              <a:rPr lang="nl-NL" dirty="0" smtClean="0"/>
              <a:t>rechten: wie een ongeluk kreeg of opkwam </a:t>
            </a:r>
            <a:r>
              <a:rPr lang="nl-NL" dirty="0"/>
              <a:t>voor zijn recht werd </a:t>
            </a:r>
            <a:r>
              <a:rPr lang="nl-NL" dirty="0" smtClean="0"/>
              <a:t>ontslagen en vervangen door een ander. </a:t>
            </a:r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83568" y="887413"/>
            <a:ext cx="7855595" cy="669379"/>
          </a:xfrm>
        </p:spPr>
        <p:txBody>
          <a:bodyPr/>
          <a:lstStyle/>
          <a:p>
            <a:pPr marL="514350" indent="-514350" eaLnBrk="1" hangingPunct="1"/>
            <a:r>
              <a:rPr lang="en-US" altLang="nl-NL" sz="2800" dirty="0" err="1"/>
              <a:t>Nieuwe</a:t>
            </a:r>
            <a:r>
              <a:rPr lang="en-US" altLang="nl-NL" sz="2800" dirty="0"/>
              <a:t> </a:t>
            </a:r>
            <a:r>
              <a:rPr lang="en-US" altLang="nl-NL" sz="2800" dirty="0" err="1"/>
              <a:t>verhoudingen</a:t>
            </a:r>
            <a:r>
              <a:rPr lang="en-US" altLang="nl-NL" sz="2800" dirty="0"/>
              <a:t> op de </a:t>
            </a:r>
            <a:r>
              <a:rPr lang="en-US" altLang="nl-NL" sz="2800" dirty="0" err="1"/>
              <a:t>werkvloer</a:t>
            </a:r>
            <a:endParaRPr lang="en-US" altLang="nl-NL" sz="2800" dirty="0"/>
          </a:p>
        </p:txBody>
      </p:sp>
      <p:sp>
        <p:nvSpPr>
          <p:cNvPr id="7" name="Tijdelijke aanduiding voor voettekst 4"/>
          <p:cNvSpPr txBox="1">
            <a:spLocks noGrp="1"/>
          </p:cNvSpPr>
          <p:nvPr/>
        </p:nvSpPr>
        <p:spPr bwMode="auto">
          <a:xfrm>
            <a:off x="3124200" y="637624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dirty="0">
                <a:solidFill>
                  <a:srgbClr val="898989"/>
                </a:solidFill>
                <a:latin typeface="Arial" charset="0"/>
                <a:cs typeface="Arial" charset="0"/>
              </a:rPr>
              <a:t>© Noordhoff Uitgevers </a:t>
            </a:r>
          </a:p>
        </p:txBody>
      </p:sp>
    </p:spTree>
    <p:extLst>
      <p:ext uri="{BB962C8B-B14F-4D97-AF65-F5344CB8AC3E}">
        <p14:creationId xmlns:p14="http://schemas.microsoft.com/office/powerpoint/2010/main" val="2744922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595A-35D6-43AB-84A7-82DA4375C82E}" type="slidenum">
              <a:rPr lang="nl-NL" smtClean="0">
                <a:solidFill>
                  <a:srgbClr val="474747"/>
                </a:solidFill>
              </a:rPr>
              <a:pPr/>
              <a:t>5</a:t>
            </a:fld>
            <a:endParaRPr lang="nl-NL" sz="1400">
              <a:solidFill>
                <a:srgbClr val="474747"/>
              </a:solidFill>
            </a:endParaRPr>
          </a:p>
        </p:txBody>
      </p:sp>
      <p:pic>
        <p:nvPicPr>
          <p:cNvPr id="21" name="Picture 2" descr="http://www.drp.nl/wintoets/scripts/getfile.php?id=16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jdelijke aanduiding voor inhoud 3"/>
          <p:cNvSpPr txBox="1">
            <a:spLocks/>
          </p:cNvSpPr>
          <p:nvPr/>
        </p:nvSpPr>
        <p:spPr bwMode="black">
          <a:xfrm>
            <a:off x="395536" y="5733256"/>
            <a:ext cx="8496944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Verdana" pitchFamily="1" charset="0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4663" indent="-473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1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808038" indent="-3317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1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152525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Verdana" pitchFamily="1" charset="0"/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1460500" indent="-3063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Verdana" pitchFamily="1" charset="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1917700" indent="-3063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Verdana" pitchFamily="1" charset="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374900" indent="-3063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Verdana" pitchFamily="1" charset="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2832100" indent="-3063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Verdana" pitchFamily="1" charset="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289300" indent="-3063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Verdana" pitchFamily="1" charset="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nl-NL" kern="0" dirty="0"/>
              <a:t>In deze werkplaats is er nog weinig afstand tussen de timmerman en zijn knechten (1890).</a:t>
            </a:r>
          </a:p>
        </p:txBody>
      </p:sp>
      <p:sp>
        <p:nvSpPr>
          <p:cNvPr id="7" name="Tijdelijke aanduiding voor voettekst 4"/>
          <p:cNvSpPr txBox="1">
            <a:spLocks noGrp="1"/>
          </p:cNvSpPr>
          <p:nvPr/>
        </p:nvSpPr>
        <p:spPr bwMode="auto">
          <a:xfrm>
            <a:off x="3059832" y="637624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dirty="0">
                <a:solidFill>
                  <a:srgbClr val="898989"/>
                </a:solidFill>
                <a:latin typeface="Arial" charset="0"/>
                <a:cs typeface="Arial" charset="0"/>
              </a:rPr>
              <a:t>© Noordhoff Uitgevers 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315" y="671708"/>
            <a:ext cx="6709369" cy="506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447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595A-35D6-43AB-84A7-82DA4375C82E}" type="slidenum">
              <a:rPr lang="nl-NL" smtClean="0">
                <a:solidFill>
                  <a:srgbClr val="474747"/>
                </a:solidFill>
              </a:rPr>
              <a:pPr/>
              <a:t>6</a:t>
            </a:fld>
            <a:endParaRPr lang="nl-NL" sz="1400">
              <a:solidFill>
                <a:srgbClr val="474747"/>
              </a:solidFill>
            </a:endParaRPr>
          </a:p>
        </p:txBody>
      </p:sp>
      <p:pic>
        <p:nvPicPr>
          <p:cNvPr id="21" name="Picture 2" descr="http://www.drp.nl/wintoets/scripts/getfile.php?id=16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683568" y="1844675"/>
            <a:ext cx="7905824" cy="4175125"/>
          </a:xfrm>
        </p:spPr>
        <p:txBody>
          <a:bodyPr/>
          <a:lstStyle/>
          <a:p>
            <a:r>
              <a:rPr lang="nl-NL" altLang="nl-NL" dirty="0"/>
              <a:t>Om op te komen voor hun rechten verenigden arbeiders zich in: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nl-NL" dirty="0"/>
              <a:t>Politieke partijen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nl-NL" dirty="0"/>
              <a:t>Vakbonden</a:t>
            </a:r>
          </a:p>
          <a:p>
            <a:endParaRPr lang="nl-NL" altLang="nl-NL" dirty="0"/>
          </a:p>
          <a:p>
            <a:r>
              <a:rPr lang="nl-NL" altLang="nl-NL" dirty="0"/>
              <a:t>Een deel van de arbeiders werd </a:t>
            </a:r>
            <a:r>
              <a:rPr lang="nl-NL" altLang="nl-NL" dirty="0">
                <a:solidFill>
                  <a:srgbClr val="00B0F0"/>
                </a:solidFill>
              </a:rPr>
              <a:t>socialist</a:t>
            </a:r>
            <a:r>
              <a:rPr lang="nl-NL" altLang="nl-NL" dirty="0"/>
              <a:t>: </a:t>
            </a:r>
            <a:r>
              <a:rPr lang="nl-NL" altLang="nl-NL" dirty="0" smtClean="0"/>
              <a:t>iemand die streeft </a:t>
            </a:r>
            <a:r>
              <a:rPr lang="nl-NL" altLang="nl-NL" dirty="0"/>
              <a:t>naar meer gelijkheid. Socialisten dachten toen dat er een </a:t>
            </a:r>
            <a:r>
              <a:rPr lang="nl-NL" altLang="nl-NL" dirty="0">
                <a:solidFill>
                  <a:srgbClr val="00B0F0"/>
                </a:solidFill>
              </a:rPr>
              <a:t>klassenstrijd</a:t>
            </a:r>
            <a:r>
              <a:rPr lang="nl-NL" altLang="nl-NL" dirty="0"/>
              <a:t> zou komen: machtsstrijd tussen bezitters (zoals fabrikanten) en arbeiders.</a:t>
            </a:r>
            <a:endParaRPr lang="nl-NL" altLang="nl-NL" dirty="0">
              <a:solidFill>
                <a:srgbClr val="00B0F0"/>
              </a:solidFill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83568" y="887413"/>
            <a:ext cx="7855595" cy="669379"/>
          </a:xfrm>
        </p:spPr>
        <p:txBody>
          <a:bodyPr/>
          <a:lstStyle/>
          <a:p>
            <a:r>
              <a:rPr lang="en-US" altLang="nl-NL" sz="2800" dirty="0"/>
              <a:t>Het </a:t>
            </a:r>
            <a:r>
              <a:rPr lang="en-US" altLang="nl-NL" sz="2800" dirty="0" err="1"/>
              <a:t>ontstaan</a:t>
            </a:r>
            <a:r>
              <a:rPr lang="en-US" altLang="nl-NL" sz="2800" dirty="0"/>
              <a:t> van de </a:t>
            </a:r>
            <a:r>
              <a:rPr lang="en-US" altLang="nl-NL" sz="2800" dirty="0" err="1"/>
              <a:t>arbeidersbeweging</a:t>
            </a:r>
            <a:endParaRPr lang="nl-NL" sz="2800" dirty="0"/>
          </a:p>
        </p:txBody>
      </p:sp>
      <p:sp>
        <p:nvSpPr>
          <p:cNvPr id="7" name="Tijdelijke aanduiding voor voettekst 4"/>
          <p:cNvSpPr txBox="1">
            <a:spLocks noGrp="1"/>
          </p:cNvSpPr>
          <p:nvPr/>
        </p:nvSpPr>
        <p:spPr bwMode="auto">
          <a:xfrm>
            <a:off x="3124200" y="637624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dirty="0">
                <a:solidFill>
                  <a:srgbClr val="898989"/>
                </a:solidFill>
                <a:latin typeface="Arial" charset="0"/>
                <a:cs typeface="Arial" charset="0"/>
              </a:rPr>
              <a:t>© Noordhoff Uitgevers </a:t>
            </a:r>
          </a:p>
        </p:txBody>
      </p:sp>
    </p:spTree>
    <p:extLst>
      <p:ext uri="{BB962C8B-B14F-4D97-AF65-F5344CB8AC3E}">
        <p14:creationId xmlns:p14="http://schemas.microsoft.com/office/powerpoint/2010/main" val="2948365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595A-35D6-43AB-84A7-82DA4375C82E}" type="slidenum">
              <a:rPr lang="nl-NL" smtClean="0">
                <a:solidFill>
                  <a:srgbClr val="474747"/>
                </a:solidFill>
              </a:rPr>
              <a:pPr/>
              <a:t>7</a:t>
            </a:fld>
            <a:endParaRPr lang="nl-NL" sz="1400">
              <a:solidFill>
                <a:srgbClr val="474747"/>
              </a:solidFill>
            </a:endParaRPr>
          </a:p>
        </p:txBody>
      </p:sp>
      <p:pic>
        <p:nvPicPr>
          <p:cNvPr id="21" name="Picture 2" descr="http://www.drp.nl/wintoets/scripts/getfile.php?id=16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683568" y="1844675"/>
            <a:ext cx="7905824" cy="4175125"/>
          </a:xfrm>
        </p:spPr>
        <p:txBody>
          <a:bodyPr/>
          <a:lstStyle/>
          <a:p>
            <a:r>
              <a:rPr lang="nl-NL" altLang="nl-NL" dirty="0">
                <a:solidFill>
                  <a:schemeClr val="tx2"/>
                </a:solidFill>
              </a:rPr>
              <a:t>Werknemers richtten eind 19e eeuw </a:t>
            </a:r>
            <a:r>
              <a:rPr lang="nl-NL" altLang="nl-NL" dirty="0">
                <a:solidFill>
                  <a:srgbClr val="00B0F0"/>
                </a:solidFill>
              </a:rPr>
              <a:t>vakbonden</a:t>
            </a:r>
            <a:r>
              <a:rPr lang="nl-NL" altLang="nl-NL" dirty="0">
                <a:solidFill>
                  <a:schemeClr val="tx2"/>
                </a:solidFill>
              </a:rPr>
              <a:t> op. Doel van deze organisaties: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nl-NL" dirty="0"/>
              <a:t>Hogere lonen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nl-NL" dirty="0"/>
              <a:t>Betere arbeidsomstandigheden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altLang="nl-NL" dirty="0"/>
          </a:p>
          <a:p>
            <a:r>
              <a:rPr lang="nl-NL" altLang="nl-NL" dirty="0"/>
              <a:t>Manieren om die doelen te bereiken: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nl-NL" dirty="0"/>
              <a:t>Onderhandelen over arbeidsvoorwaarden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nl-NL" dirty="0"/>
              <a:t>Staken</a:t>
            </a:r>
          </a:p>
          <a:p>
            <a:endParaRPr lang="nl-NL" altLang="nl-NL" dirty="0">
              <a:solidFill>
                <a:srgbClr val="00B0F0"/>
              </a:solidFill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83568" y="887413"/>
            <a:ext cx="7855595" cy="669379"/>
          </a:xfrm>
        </p:spPr>
        <p:txBody>
          <a:bodyPr/>
          <a:lstStyle/>
          <a:p>
            <a:r>
              <a:rPr lang="en-US" altLang="nl-NL" sz="2800" dirty="0" err="1"/>
              <a:t>Vakbonden</a:t>
            </a:r>
            <a:endParaRPr lang="nl-NL" sz="2800" dirty="0"/>
          </a:p>
        </p:txBody>
      </p:sp>
      <p:sp>
        <p:nvSpPr>
          <p:cNvPr id="7" name="Tijdelijke aanduiding voor voettekst 4"/>
          <p:cNvSpPr txBox="1">
            <a:spLocks noGrp="1"/>
          </p:cNvSpPr>
          <p:nvPr/>
        </p:nvSpPr>
        <p:spPr bwMode="auto">
          <a:xfrm>
            <a:off x="3124200" y="637624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dirty="0">
                <a:solidFill>
                  <a:srgbClr val="898989"/>
                </a:solidFill>
                <a:latin typeface="Arial" charset="0"/>
                <a:cs typeface="Arial" charset="0"/>
              </a:rPr>
              <a:t>© Noordhoff Uitgevers </a:t>
            </a:r>
          </a:p>
        </p:txBody>
      </p:sp>
    </p:spTree>
    <p:extLst>
      <p:ext uri="{BB962C8B-B14F-4D97-AF65-F5344CB8AC3E}">
        <p14:creationId xmlns:p14="http://schemas.microsoft.com/office/powerpoint/2010/main" val="582855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595A-35D6-43AB-84A7-82DA4375C82E}" type="slidenum">
              <a:rPr lang="nl-NL" smtClean="0">
                <a:solidFill>
                  <a:srgbClr val="474747"/>
                </a:solidFill>
              </a:rPr>
              <a:pPr/>
              <a:t>8</a:t>
            </a:fld>
            <a:endParaRPr lang="nl-NL" sz="1400">
              <a:solidFill>
                <a:srgbClr val="474747"/>
              </a:solidFill>
            </a:endParaRPr>
          </a:p>
        </p:txBody>
      </p:sp>
      <p:pic>
        <p:nvPicPr>
          <p:cNvPr id="21" name="Picture 2" descr="http://www.drp.nl/wintoets/scripts/getfile.php?id=16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jdelijke aanduiding voor inhoud 3"/>
          <p:cNvSpPr txBox="1">
            <a:spLocks/>
          </p:cNvSpPr>
          <p:nvPr/>
        </p:nvSpPr>
        <p:spPr bwMode="black">
          <a:xfrm>
            <a:off x="683568" y="5733256"/>
            <a:ext cx="8496944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Verdana" pitchFamily="1" charset="0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4663" indent="-473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1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808038" indent="-3317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1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152525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Verdana" pitchFamily="1" charset="0"/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1460500" indent="-3063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Verdana" pitchFamily="1" charset="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1917700" indent="-3063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Verdana" pitchFamily="1" charset="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374900" indent="-3063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Verdana" pitchFamily="1" charset="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2832100" indent="-3063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Verdana" pitchFamily="1" charset="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289300" indent="-3063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Verdana" pitchFamily="1" charset="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nl-NL" kern="0" dirty="0"/>
              <a:t>De arbeiders waren geen eenheid: er kwamen socialistische, katholieke en protestantse vakbonden.</a:t>
            </a:r>
          </a:p>
        </p:txBody>
      </p:sp>
      <p:sp>
        <p:nvSpPr>
          <p:cNvPr id="7" name="Tijdelijke aanduiding voor voettekst 4"/>
          <p:cNvSpPr txBox="1">
            <a:spLocks noGrp="1"/>
          </p:cNvSpPr>
          <p:nvPr/>
        </p:nvSpPr>
        <p:spPr bwMode="auto">
          <a:xfrm>
            <a:off x="3124200" y="637624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dirty="0">
                <a:solidFill>
                  <a:srgbClr val="898989"/>
                </a:solidFill>
                <a:latin typeface="Arial" charset="0"/>
                <a:cs typeface="Arial" charset="0"/>
              </a:rPr>
              <a:t>© Noordhoff Uitgevers 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096" y="703336"/>
            <a:ext cx="6295808" cy="515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630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595A-35D6-43AB-84A7-82DA4375C82E}" type="slidenum">
              <a:rPr lang="nl-NL" smtClean="0">
                <a:solidFill>
                  <a:srgbClr val="474747"/>
                </a:solidFill>
              </a:rPr>
              <a:pPr/>
              <a:t>9</a:t>
            </a:fld>
            <a:endParaRPr lang="nl-NL" sz="1400">
              <a:solidFill>
                <a:srgbClr val="474747"/>
              </a:solidFill>
            </a:endParaRPr>
          </a:p>
        </p:txBody>
      </p:sp>
      <p:pic>
        <p:nvPicPr>
          <p:cNvPr id="21" name="Picture 2" descr="http://www.drp.nl/wintoets/scripts/getfile.php?id=16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683568" y="1844675"/>
            <a:ext cx="7905824" cy="4175125"/>
          </a:xfrm>
        </p:spPr>
        <p:txBody>
          <a:bodyPr/>
          <a:lstStyle/>
          <a:p>
            <a:r>
              <a:rPr lang="nl-NL" altLang="nl-NL" dirty="0">
                <a:solidFill>
                  <a:schemeClr val="tx2"/>
                </a:solidFill>
              </a:rPr>
              <a:t>Rond 1890 ontstonden twee groepen socialisten: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nl-NL" dirty="0">
                <a:solidFill>
                  <a:schemeClr val="tx2"/>
                </a:solidFill>
              </a:rPr>
              <a:t>Een </a:t>
            </a:r>
            <a:r>
              <a:rPr lang="nl-NL" altLang="nl-NL" dirty="0" smtClean="0">
                <a:solidFill>
                  <a:schemeClr val="tx2"/>
                </a:solidFill>
              </a:rPr>
              <a:t>minderheid wilde </a:t>
            </a:r>
            <a:r>
              <a:rPr lang="nl-NL" altLang="nl-NL" dirty="0">
                <a:solidFill>
                  <a:schemeClr val="tx2"/>
                </a:solidFill>
              </a:rPr>
              <a:t>door een revolutie aan de macht </a:t>
            </a:r>
            <a:r>
              <a:rPr lang="nl-NL" altLang="nl-NL" dirty="0" smtClean="0">
                <a:solidFill>
                  <a:schemeClr val="tx2"/>
                </a:solidFill>
              </a:rPr>
              <a:t>komen</a:t>
            </a:r>
            <a:endParaRPr lang="nl-NL" altLang="nl-NL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nl-NL" dirty="0">
                <a:solidFill>
                  <a:schemeClr val="tx2"/>
                </a:solidFill>
              </a:rPr>
              <a:t>Een meerderheid wilde via verkiezingen aan de macht komen </a:t>
            </a:r>
            <a:r>
              <a:rPr lang="nl-NL" altLang="nl-NL" dirty="0" smtClean="0">
                <a:solidFill>
                  <a:schemeClr val="tx2"/>
                </a:solidFill>
              </a:rPr>
              <a:t>-&gt; </a:t>
            </a:r>
            <a:r>
              <a:rPr lang="nl-NL" altLang="nl-NL" dirty="0">
                <a:solidFill>
                  <a:schemeClr val="tx2"/>
                </a:solidFill>
              </a:rPr>
              <a:t>in het parlement opkomen voor de rechten van arbeiders </a:t>
            </a:r>
            <a:r>
              <a:rPr lang="nl-NL" altLang="nl-NL" dirty="0" smtClean="0">
                <a:solidFill>
                  <a:schemeClr val="tx2"/>
                </a:solidFill>
              </a:rPr>
              <a:t>(deze </a:t>
            </a:r>
            <a:r>
              <a:rPr lang="nl-NL" altLang="nl-NL" smtClean="0">
                <a:solidFill>
                  <a:schemeClr val="tx2"/>
                </a:solidFill>
              </a:rPr>
              <a:t>groep richtte SDAP op).</a:t>
            </a:r>
            <a:endParaRPr lang="nl-NL" altLang="nl-NL" dirty="0">
              <a:solidFill>
                <a:schemeClr val="tx2"/>
              </a:solidFill>
            </a:endParaRPr>
          </a:p>
          <a:p>
            <a:endParaRPr lang="nl-NL" altLang="nl-NL" dirty="0">
              <a:solidFill>
                <a:schemeClr val="tx2"/>
              </a:solidFill>
            </a:endParaRPr>
          </a:p>
          <a:p>
            <a:r>
              <a:rPr lang="nl-NL" altLang="nl-NL" dirty="0">
                <a:solidFill>
                  <a:schemeClr val="tx2"/>
                </a:solidFill>
              </a:rPr>
              <a:t>De SDAP streefde naar </a:t>
            </a:r>
            <a:r>
              <a:rPr lang="nl-NL" altLang="nl-NL" dirty="0">
                <a:solidFill>
                  <a:srgbClr val="00B0F0"/>
                </a:solidFill>
              </a:rPr>
              <a:t>algemeen kiesrecht</a:t>
            </a:r>
            <a:r>
              <a:rPr lang="nl-NL" altLang="nl-NL" dirty="0"/>
              <a:t>: kiesstelsel waarbij alle volwassenen mogen stemmen. </a:t>
            </a:r>
          </a:p>
          <a:p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83568" y="887413"/>
            <a:ext cx="7855595" cy="669379"/>
          </a:xfrm>
        </p:spPr>
        <p:txBody>
          <a:bodyPr/>
          <a:lstStyle/>
          <a:p>
            <a:r>
              <a:rPr lang="en-US" sz="2800" dirty="0"/>
              <a:t>Twee </a:t>
            </a:r>
            <a:r>
              <a:rPr lang="en-US" sz="2800" dirty="0" err="1"/>
              <a:t>soorten</a:t>
            </a:r>
            <a:r>
              <a:rPr lang="en-US" sz="2800" dirty="0"/>
              <a:t> </a:t>
            </a:r>
            <a:r>
              <a:rPr lang="en-US" sz="2800" dirty="0" err="1"/>
              <a:t>socialisten</a:t>
            </a:r>
            <a:endParaRPr lang="nl-NL" sz="2800" dirty="0"/>
          </a:p>
        </p:txBody>
      </p:sp>
      <p:sp>
        <p:nvSpPr>
          <p:cNvPr id="7" name="Tijdelijke aanduiding voor voettekst 4"/>
          <p:cNvSpPr txBox="1">
            <a:spLocks noGrp="1"/>
          </p:cNvSpPr>
          <p:nvPr/>
        </p:nvSpPr>
        <p:spPr bwMode="auto">
          <a:xfrm>
            <a:off x="3124200" y="637624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dirty="0">
                <a:solidFill>
                  <a:srgbClr val="898989"/>
                </a:solidFill>
                <a:latin typeface="Arial" charset="0"/>
                <a:cs typeface="Arial" charset="0"/>
              </a:rPr>
              <a:t>© Noordhoff Uitgevers </a:t>
            </a:r>
          </a:p>
        </p:txBody>
      </p:sp>
    </p:spTree>
    <p:extLst>
      <p:ext uri="{BB962C8B-B14F-4D97-AF65-F5344CB8AC3E}">
        <p14:creationId xmlns:p14="http://schemas.microsoft.com/office/powerpoint/2010/main" val="154208911"/>
      </p:ext>
    </p:extLst>
  </p:cSld>
  <p:clrMapOvr>
    <a:masterClrMapping/>
  </p:clrMapOvr>
</p:sld>
</file>

<file path=ppt/theme/theme1.xml><?xml version="1.0" encoding="utf-8"?>
<a:theme xmlns:a="http://schemas.openxmlformats.org/drawingml/2006/main" name="NU presentatie (blue)">
  <a:themeElements>
    <a:clrScheme name="Blauwe achtergrond met foto 1">
      <a:dk1>
        <a:srgbClr val="474747"/>
      </a:dk1>
      <a:lt1>
        <a:srgbClr val="FFFFFF"/>
      </a:lt1>
      <a:dk2>
        <a:srgbClr val="0066CC"/>
      </a:dk2>
      <a:lt2>
        <a:srgbClr val="FFFFFF"/>
      </a:lt2>
      <a:accent1>
        <a:srgbClr val="EE008C"/>
      </a:accent1>
      <a:accent2>
        <a:srgbClr val="039AD6"/>
      </a:accent2>
      <a:accent3>
        <a:srgbClr val="AAB8E2"/>
      </a:accent3>
      <a:accent4>
        <a:srgbClr val="DADADA"/>
      </a:accent4>
      <a:accent5>
        <a:srgbClr val="F5AAC5"/>
      </a:accent5>
      <a:accent6>
        <a:srgbClr val="028BC2"/>
      </a:accent6>
      <a:hlink>
        <a:srgbClr val="F8B215"/>
      </a:hlink>
      <a:folHlink>
        <a:srgbClr val="00AA9F"/>
      </a:folHlink>
    </a:clrScheme>
    <a:fontScheme name="Blauwe achtergrond met foto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1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1" charset="0"/>
            <a:ea typeface="ＭＳ Ｐゴシック" pitchFamily="1" charset="-128"/>
          </a:defRPr>
        </a:defPPr>
      </a:lstStyle>
    </a:lnDef>
  </a:objectDefaults>
  <a:extraClrSchemeLst>
    <a:extraClrScheme>
      <a:clrScheme name="Blauwe achtergrond met foto 1">
        <a:dk1>
          <a:srgbClr val="474747"/>
        </a:dk1>
        <a:lt1>
          <a:srgbClr val="FFFFFF"/>
        </a:lt1>
        <a:dk2>
          <a:srgbClr val="0066CC"/>
        </a:dk2>
        <a:lt2>
          <a:srgbClr val="FFFFFF"/>
        </a:lt2>
        <a:accent1>
          <a:srgbClr val="EE008C"/>
        </a:accent1>
        <a:accent2>
          <a:srgbClr val="039AD6"/>
        </a:accent2>
        <a:accent3>
          <a:srgbClr val="AAB8E2"/>
        </a:accent3>
        <a:accent4>
          <a:srgbClr val="DADADA"/>
        </a:accent4>
        <a:accent5>
          <a:srgbClr val="F5AAC5"/>
        </a:accent5>
        <a:accent6>
          <a:srgbClr val="028BC2"/>
        </a:accent6>
        <a:hlink>
          <a:srgbClr val="F8B215"/>
        </a:hlink>
        <a:folHlink>
          <a:srgbClr val="00AA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uwe achtergrond met foto 2">
        <a:dk1>
          <a:srgbClr val="474747"/>
        </a:dk1>
        <a:lt1>
          <a:srgbClr val="FFFFFF"/>
        </a:lt1>
        <a:dk2>
          <a:srgbClr val="474747"/>
        </a:dk2>
        <a:lt2>
          <a:srgbClr val="B2B2B2"/>
        </a:lt2>
        <a:accent1>
          <a:srgbClr val="EE008C"/>
        </a:accent1>
        <a:accent2>
          <a:srgbClr val="039AD6"/>
        </a:accent2>
        <a:accent3>
          <a:srgbClr val="FFFFFF"/>
        </a:accent3>
        <a:accent4>
          <a:srgbClr val="3B3B3B"/>
        </a:accent4>
        <a:accent5>
          <a:srgbClr val="F5AAC5"/>
        </a:accent5>
        <a:accent6>
          <a:srgbClr val="028BC2"/>
        </a:accent6>
        <a:hlink>
          <a:srgbClr val="F8B215"/>
        </a:hlink>
        <a:folHlink>
          <a:srgbClr val="00AA9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itte achtergrond">
  <a:themeElements>
    <a:clrScheme name="Witte achtergrond 2">
      <a:dk1>
        <a:srgbClr val="474747"/>
      </a:dk1>
      <a:lt1>
        <a:srgbClr val="FFFFFF"/>
      </a:lt1>
      <a:dk2>
        <a:srgbClr val="474747"/>
      </a:dk2>
      <a:lt2>
        <a:srgbClr val="B2B2B2"/>
      </a:lt2>
      <a:accent1>
        <a:srgbClr val="EE008C"/>
      </a:accent1>
      <a:accent2>
        <a:srgbClr val="039AD6"/>
      </a:accent2>
      <a:accent3>
        <a:srgbClr val="FFFFFF"/>
      </a:accent3>
      <a:accent4>
        <a:srgbClr val="3B3B3B"/>
      </a:accent4>
      <a:accent5>
        <a:srgbClr val="F5AAC5"/>
      </a:accent5>
      <a:accent6>
        <a:srgbClr val="028BC2"/>
      </a:accent6>
      <a:hlink>
        <a:srgbClr val="F8B215"/>
      </a:hlink>
      <a:folHlink>
        <a:srgbClr val="00AA9F"/>
      </a:folHlink>
    </a:clrScheme>
    <a:fontScheme name="Witte achtergrond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1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1" charset="0"/>
            <a:ea typeface="ＭＳ Ｐゴシック" pitchFamily="1" charset="-128"/>
          </a:defRPr>
        </a:defPPr>
      </a:lstStyle>
    </a:lnDef>
  </a:objectDefaults>
  <a:extraClrSchemeLst>
    <a:extraClrScheme>
      <a:clrScheme name="Witte achtergrond 1">
        <a:dk1>
          <a:srgbClr val="474747"/>
        </a:dk1>
        <a:lt1>
          <a:srgbClr val="FFFFFF"/>
        </a:lt1>
        <a:dk2>
          <a:srgbClr val="0066CC"/>
        </a:dk2>
        <a:lt2>
          <a:srgbClr val="FFFFFF"/>
        </a:lt2>
        <a:accent1>
          <a:srgbClr val="EE008C"/>
        </a:accent1>
        <a:accent2>
          <a:srgbClr val="039AD6"/>
        </a:accent2>
        <a:accent3>
          <a:srgbClr val="AAB8E2"/>
        </a:accent3>
        <a:accent4>
          <a:srgbClr val="DADADA"/>
        </a:accent4>
        <a:accent5>
          <a:srgbClr val="F5AAC5"/>
        </a:accent5>
        <a:accent6>
          <a:srgbClr val="028BC2"/>
        </a:accent6>
        <a:hlink>
          <a:srgbClr val="F8B215"/>
        </a:hlink>
        <a:folHlink>
          <a:srgbClr val="00AA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itte achtergrond 2">
        <a:dk1>
          <a:srgbClr val="474747"/>
        </a:dk1>
        <a:lt1>
          <a:srgbClr val="FFFFFF"/>
        </a:lt1>
        <a:dk2>
          <a:srgbClr val="474747"/>
        </a:dk2>
        <a:lt2>
          <a:srgbClr val="B2B2B2"/>
        </a:lt2>
        <a:accent1>
          <a:srgbClr val="EE008C"/>
        </a:accent1>
        <a:accent2>
          <a:srgbClr val="039AD6"/>
        </a:accent2>
        <a:accent3>
          <a:srgbClr val="FFFFFF"/>
        </a:accent3>
        <a:accent4>
          <a:srgbClr val="3B3B3B"/>
        </a:accent4>
        <a:accent5>
          <a:srgbClr val="F5AAC5"/>
        </a:accent5>
        <a:accent6>
          <a:srgbClr val="028BC2"/>
        </a:accent6>
        <a:hlink>
          <a:srgbClr val="F8B215"/>
        </a:hlink>
        <a:folHlink>
          <a:srgbClr val="00AA9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Witte achtergrond">
  <a:themeElements>
    <a:clrScheme name="Witte achtergrond 2">
      <a:dk1>
        <a:srgbClr val="474747"/>
      </a:dk1>
      <a:lt1>
        <a:srgbClr val="FFFFFF"/>
      </a:lt1>
      <a:dk2>
        <a:srgbClr val="474747"/>
      </a:dk2>
      <a:lt2>
        <a:srgbClr val="B2B2B2"/>
      </a:lt2>
      <a:accent1>
        <a:srgbClr val="EE008C"/>
      </a:accent1>
      <a:accent2>
        <a:srgbClr val="039AD6"/>
      </a:accent2>
      <a:accent3>
        <a:srgbClr val="FFFFFF"/>
      </a:accent3>
      <a:accent4>
        <a:srgbClr val="3B3B3B"/>
      </a:accent4>
      <a:accent5>
        <a:srgbClr val="F5AAC5"/>
      </a:accent5>
      <a:accent6>
        <a:srgbClr val="028BC2"/>
      </a:accent6>
      <a:hlink>
        <a:srgbClr val="F8B215"/>
      </a:hlink>
      <a:folHlink>
        <a:srgbClr val="00AA9F"/>
      </a:folHlink>
    </a:clrScheme>
    <a:fontScheme name="Witte achtergrond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1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1" charset="0"/>
            <a:ea typeface="ＭＳ Ｐゴシック" pitchFamily="1" charset="-128"/>
          </a:defRPr>
        </a:defPPr>
      </a:lstStyle>
    </a:lnDef>
  </a:objectDefaults>
  <a:extraClrSchemeLst>
    <a:extraClrScheme>
      <a:clrScheme name="Witte achtergrond 1">
        <a:dk1>
          <a:srgbClr val="474747"/>
        </a:dk1>
        <a:lt1>
          <a:srgbClr val="FFFFFF"/>
        </a:lt1>
        <a:dk2>
          <a:srgbClr val="0066CC"/>
        </a:dk2>
        <a:lt2>
          <a:srgbClr val="FFFFFF"/>
        </a:lt2>
        <a:accent1>
          <a:srgbClr val="EE008C"/>
        </a:accent1>
        <a:accent2>
          <a:srgbClr val="039AD6"/>
        </a:accent2>
        <a:accent3>
          <a:srgbClr val="AAB8E2"/>
        </a:accent3>
        <a:accent4>
          <a:srgbClr val="DADADA"/>
        </a:accent4>
        <a:accent5>
          <a:srgbClr val="F5AAC5"/>
        </a:accent5>
        <a:accent6>
          <a:srgbClr val="028BC2"/>
        </a:accent6>
        <a:hlink>
          <a:srgbClr val="F8B215"/>
        </a:hlink>
        <a:folHlink>
          <a:srgbClr val="00AA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itte achtergrond 2">
        <a:dk1>
          <a:srgbClr val="474747"/>
        </a:dk1>
        <a:lt1>
          <a:srgbClr val="FFFFFF"/>
        </a:lt1>
        <a:dk2>
          <a:srgbClr val="474747"/>
        </a:dk2>
        <a:lt2>
          <a:srgbClr val="B2B2B2"/>
        </a:lt2>
        <a:accent1>
          <a:srgbClr val="EE008C"/>
        </a:accent1>
        <a:accent2>
          <a:srgbClr val="039AD6"/>
        </a:accent2>
        <a:accent3>
          <a:srgbClr val="FFFFFF"/>
        </a:accent3>
        <a:accent4>
          <a:srgbClr val="3B3B3B"/>
        </a:accent4>
        <a:accent5>
          <a:srgbClr val="F5AAC5"/>
        </a:accent5>
        <a:accent6>
          <a:srgbClr val="028BC2"/>
        </a:accent6>
        <a:hlink>
          <a:srgbClr val="F8B215"/>
        </a:hlink>
        <a:folHlink>
          <a:srgbClr val="00AA9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NU presentatie (blue)</Template>
  <TotalTime>1037</TotalTime>
  <Words>387</Words>
  <Application>Microsoft Office PowerPoint</Application>
  <PresentationFormat>Diavoorstelling (4:3)</PresentationFormat>
  <Paragraphs>67</Paragraphs>
  <Slides>9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3</vt:i4>
      </vt:variant>
      <vt:variant>
        <vt:lpstr>Diatitels</vt:lpstr>
      </vt:variant>
      <vt:variant>
        <vt:i4>9</vt:i4>
      </vt:variant>
    </vt:vector>
  </HeadingPairs>
  <TitlesOfParts>
    <vt:vector size="12" baseType="lpstr">
      <vt:lpstr>NU presentatie (blue)</vt:lpstr>
      <vt:lpstr>Witte achtergrond</vt:lpstr>
      <vt:lpstr>1_Witte achtergrond</vt:lpstr>
      <vt:lpstr>§1.3 Arbeiders en fabrikanten</vt:lpstr>
      <vt:lpstr>Een onderzoek door de Tweede Kamer</vt:lpstr>
      <vt:lpstr>Kapitalistische ondernemers</vt:lpstr>
      <vt:lpstr>Nieuwe verhoudingen op de werkvloer</vt:lpstr>
      <vt:lpstr>PowerPoint-presentatie</vt:lpstr>
      <vt:lpstr>Het ontstaan van de arbeidersbeweging</vt:lpstr>
      <vt:lpstr>Vakbonden</vt:lpstr>
      <vt:lpstr>PowerPoint-presentatie</vt:lpstr>
      <vt:lpstr>Twee soorten socialisten</vt:lpstr>
    </vt:vector>
  </TitlesOfParts>
  <Company>Infinitas Learning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Pitch Pincode Tweede Fase</dc:title>
  <dc:creator>Bernadette Hijstek</dc:creator>
  <dc:description>versie 1.0 - maart 2008</dc:description>
  <cp:lastModifiedBy>Hijstek</cp:lastModifiedBy>
  <cp:revision>282</cp:revision>
  <cp:lastPrinted>2013-03-19T08:25:20Z</cp:lastPrinted>
  <dcterms:created xsi:type="dcterms:W3CDTF">2013-03-13T12:13:36Z</dcterms:created>
  <dcterms:modified xsi:type="dcterms:W3CDTF">2017-09-20T09:26:08Z</dcterms:modified>
</cp:coreProperties>
</file>