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5" r:id="rId1"/>
    <p:sldMasterId id="2147483757" r:id="rId2"/>
    <p:sldMasterId id="2147483779" r:id="rId3"/>
  </p:sldMasterIdLst>
  <p:notesMasterIdLst>
    <p:notesMasterId r:id="rId13"/>
  </p:notesMasterIdLst>
  <p:handoutMasterIdLst>
    <p:handoutMasterId r:id="rId14"/>
  </p:handoutMasterIdLst>
  <p:sldIdLst>
    <p:sldId id="300" r:id="rId4"/>
    <p:sldId id="312" r:id="rId5"/>
    <p:sldId id="311" r:id="rId6"/>
    <p:sldId id="313" r:id="rId7"/>
    <p:sldId id="306" r:id="rId8"/>
    <p:sldId id="316" r:id="rId9"/>
    <p:sldId id="318" r:id="rId10"/>
    <p:sldId id="315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jsterveld, Reina" initials="BR" lastIdx="10" clrIdx="0"/>
  <p:cmAuthor id="1" name="Ockels, Johan" initials="OJ" lastIdx="1" clrIdx="1"/>
  <p:cmAuthor id="2" name="Smit, Wietske" initials="SW" lastIdx="6" clrIdx="2"/>
  <p:cmAuthor id="3" name="René Raap" initials="RR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484"/>
    <a:srgbClr val="FF3399"/>
    <a:srgbClr val="FF99CC"/>
    <a:srgbClr val="FFC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4" autoAdjust="0"/>
    <p:restoredTop sz="97411" autoAdjust="0"/>
  </p:normalViewPr>
  <p:slideViewPr>
    <p:cSldViewPr>
      <p:cViewPr>
        <p:scale>
          <a:sx n="74" d="100"/>
          <a:sy n="74" d="100"/>
        </p:scale>
        <p:origin x="-98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57E369-74E3-4E0D-B7A2-9557641F850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1B6BD0-1215-4963-8978-E04BF625389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6246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CC64CB1F-B7C3-46D0-8277-1DC333DDC9F4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1DE75062-59B2-47E9-A4A6-169D18F62F6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ADE265-DDEB-45BE-9D7F-AD79CA1B2A29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DDE1A-B369-468D-9B8E-F0D2E215DA2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9493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1952625"/>
            <a:ext cx="1822450" cy="406717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1952625"/>
            <a:ext cx="5319712" cy="406717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0CD59-5668-4C1E-BF76-9BCC497C7007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C478-9647-46C8-9F7F-1E0E36BCA79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2463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403302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7725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54738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/>
              <a:t>20/9/17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885857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/>
              <a:t>20/9/17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479518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/>
              <a:t>20/9/17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90163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2266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FFAD01-B00D-4C58-A3F1-7968BC1A6026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9545-2D25-4177-A27C-F6E8E77E1D12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00176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8365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7816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518865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301875" y="3644900"/>
            <a:ext cx="6021388" cy="12954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Klik om het opmaakprofiel te bewerken</a:t>
            </a:r>
          </a:p>
        </p:txBody>
      </p:sp>
      <p:sp>
        <p:nvSpPr>
          <p:cNvPr id="8192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127625"/>
            <a:ext cx="6021388" cy="935038"/>
          </a:xfrm>
        </p:spPr>
        <p:txBody>
          <a:bodyPr/>
          <a:lstStyle>
            <a:lvl1pPr>
              <a:spcBef>
                <a:spcPct val="0"/>
              </a:spcBef>
              <a:defRPr i="1"/>
            </a:lvl1pPr>
          </a:lstStyle>
          <a:p>
            <a:pPr lvl="0"/>
            <a:r>
              <a:rPr lang="nl-NL" noProof="0"/>
              <a:t>Klik om het opmaakprofiel van de modelondertitel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90575" y="6400800"/>
            <a:ext cx="1676400" cy="230188"/>
          </a:xfrm>
        </p:spPr>
        <p:txBody>
          <a:bodyPr/>
          <a:lstStyle>
            <a:lvl1pPr>
              <a:defRPr sz="1000"/>
            </a:lvl1pPr>
          </a:lstStyle>
          <a:p>
            <a:fld id="{A50054AB-2D6E-4841-A829-F478F24C3FC2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8013" y="6096000"/>
            <a:ext cx="1903412" cy="306388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Wingdings" pitchFamily="1" charset="2"/>
              <a:buChar char="§"/>
              <a:defRPr sz="1000"/>
            </a:lvl1pPr>
          </a:lstStyle>
          <a:p>
            <a:pPr>
              <a:buClr>
                <a:srgbClr val="474747"/>
              </a:buClr>
            </a:pPr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75613" y="6246813"/>
            <a:ext cx="381000" cy="230187"/>
          </a:xfrm>
        </p:spPr>
        <p:txBody>
          <a:bodyPr/>
          <a:lstStyle>
            <a:lvl1pPr>
              <a:defRPr/>
            </a:lvl1pPr>
          </a:lstStyle>
          <a:p>
            <a:fld id="{E51685AE-BF16-4C9C-A7FB-17F4FBB12D87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0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FCB903-662E-4BAB-B6B0-55026B15E56E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D595A-35D6-43AB-84A7-82DA4375C82E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21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4BE16D-89A3-405E-992E-19271F79ABD9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BB785-ACE9-4C0E-A6CE-96485A2EE9C0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44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1844675"/>
            <a:ext cx="357028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1844675"/>
            <a:ext cx="357187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B07DA1-4114-4F45-B7F6-93F2936DCF3C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8F5D5-FABE-4815-A3E3-BA8F6BA90179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3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52C262-0248-4891-9761-00A82C60E89D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7D7D-45F6-467B-BA57-3CDC3AC366A4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66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0088F-1C36-4AF5-B67A-6C02563DBF0D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33A4A-14AD-4F62-AE76-3E9FC98A3B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715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CF68D-86AC-474A-8E02-9BB35D9746FF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3BFC1-5365-4B87-8D64-A79920391BE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2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759A4-E60A-4C5D-B79C-66D2FC8907B2}" type="datetime3">
              <a:rPr lang="nl-NL" smtClean="0"/>
              <a:t>20/9/17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C40CEB-2581-4692-BC12-8969370FF425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749626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60E5B-87FF-43FF-8004-6CBBED19C7F2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57D9-C3C4-42AE-85C6-EA8B33B6BB9A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93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9E4D1-0FA2-4DE8-99DA-0685FA284E86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AE027-546E-4671-8AC3-1C29CF9B4086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0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81E421-2A11-42DE-98D2-CAB0FD463930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70823-AD6A-40E3-B8E1-4ECB1EFE91E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07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8950" y="887413"/>
            <a:ext cx="1822450" cy="513238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66838" y="887413"/>
            <a:ext cx="5319712" cy="513238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886F91-BB0A-4283-8970-3F86E58BA48E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B9EC2-4887-4527-AF23-019E43AFDD1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66838" y="2852738"/>
            <a:ext cx="3570287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9525" y="2852738"/>
            <a:ext cx="3571875" cy="3167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6801E-3505-49C8-9575-709CFFFA5D16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7F236-DD57-47E3-8A3C-5023BC8F19D7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6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6574DE-E4DD-42F6-818D-89BA71DB9867}" type="datetime3">
              <a:rPr lang="nl-NL" smtClean="0"/>
              <a:t>20/9/17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0E2FD-CC7F-49C6-95D0-CC825B11D26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5155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6AE813-F702-45E9-A47A-6F44FADD9E74}" type="datetime3">
              <a:rPr lang="nl-NL" smtClean="0"/>
              <a:t>20/9/17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D9D6D-A5A5-4853-97B0-7F3B66E47460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69198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739156-DDFF-4088-8452-FC843531A739}" type="datetime3">
              <a:rPr lang="nl-NL" smtClean="0"/>
              <a:t>20/9/17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7B30-BE17-4266-A66D-E1A3188B31FD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4131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2A2979-B28F-46E8-822B-F0F0650BAC7B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0AC9AB-1752-433B-AA3C-8F4B433FDCB8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42292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919D33-65CB-47C9-8B0C-0F96E2D2A0C9}" type="datetime3">
              <a:rPr lang="nl-NL" smtClean="0"/>
              <a:t>20/9/17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B1E65-DA07-4CDE-9959-88854AD22A9A}" type="slidenum">
              <a:rPr lang="nl-NL"/>
              <a:pPr/>
              <a:t>‹nr.›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278702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1952625"/>
            <a:ext cx="71723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61443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2852738"/>
            <a:ext cx="729456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1E16212B-336D-408C-9CA5-110F9655A030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FFA1A3FE-95E9-4677-9359-F0958ADA8DB7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rgbClr val="FFCE21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eaLnBrk="1" fontAlgn="base" hangingPunct="1">
        <a:spcBef>
          <a:spcPct val="20000"/>
        </a:spcBef>
        <a:spcAft>
          <a:spcPct val="0"/>
        </a:spcAft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/>
              <a:t>20/9/17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/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/>
              <a:pPr/>
              <a:t>‹nr.›</a:t>
            </a:fld>
            <a:endParaRPr lang="nl-NL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title"/>
          </p:nvPr>
        </p:nvSpPr>
        <p:spPr bwMode="black">
          <a:xfrm>
            <a:off x="1366838" y="887413"/>
            <a:ext cx="71723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80899" name="Rectangle 9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366838" y="1844675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 bwMode="black">
          <a:xfrm>
            <a:off x="533400" y="64770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fld id="{2ED84D9D-D760-4B1F-A66C-D8EA94A3342A}" type="datetime3">
              <a:rPr lang="nl-NL" smtClean="0">
                <a:solidFill>
                  <a:srgbClr val="474747"/>
                </a:solidFill>
              </a:rPr>
              <a:pPr/>
              <a:t>20/9/17</a:t>
            </a:fld>
            <a:endParaRPr lang="nl-NL">
              <a:solidFill>
                <a:srgbClr val="474747"/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 bwMode="black">
          <a:xfrm>
            <a:off x="533400" y="6248400"/>
            <a:ext cx="1600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/>
            </a:lvl1pPr>
          </a:lstStyle>
          <a:p>
            <a:r>
              <a:rPr lang="nl-NL">
                <a:solidFill>
                  <a:srgbClr val="474747"/>
                </a:solidFill>
              </a:rPr>
              <a:t>Naam spreker</a:t>
            </a:r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 bwMode="black">
          <a:xfrm>
            <a:off x="8077200" y="624840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fld id="{A4017071-425A-459D-BB6A-A1E0D0597E4B}" type="slidenum">
              <a:rPr lang="nl-NL">
                <a:solidFill>
                  <a:srgbClr val="474747"/>
                </a:solidFill>
              </a:rPr>
              <a:pPr/>
              <a:t>‹nr.›</a:t>
            </a:fld>
            <a:endParaRPr lang="nl-NL" sz="140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34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1" charset="0"/>
          <a:ea typeface="ＭＳ Ｐゴシック" pitchFamily="1" charset="-128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47307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400">
          <a:solidFill>
            <a:schemeClr val="tx1"/>
          </a:solidFill>
          <a:latin typeface="+mn-lt"/>
          <a:ea typeface="+mn-ea"/>
        </a:defRPr>
      </a:lvl2pPr>
      <a:lvl3pPr marL="808038" indent="-3317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152525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–"/>
        <a:defRPr>
          <a:solidFill>
            <a:schemeClr val="tx1"/>
          </a:solidFill>
          <a:latin typeface="+mn-lt"/>
          <a:ea typeface="+mn-ea"/>
        </a:defRPr>
      </a:lvl4pPr>
      <a:lvl5pPr marL="14605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19177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3749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8321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289300" indent="-3063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Verdana" pitchFamily="1" charset="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1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5576" y="1844675"/>
            <a:ext cx="7905824" cy="4175125"/>
          </a:xfrm>
        </p:spPr>
        <p:txBody>
          <a:bodyPr/>
          <a:lstStyle/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r>
              <a:rPr lang="nl-NL" altLang="nl-NL" dirty="0"/>
              <a:t>In deze presentatie leer je over:</a:t>
            </a:r>
          </a:p>
          <a:p>
            <a:pPr marL="514350" indent="-514350" eaLnBrk="1" hangingPunct="1">
              <a:buClr>
                <a:srgbClr val="92D050"/>
              </a:buClr>
              <a:buFont typeface="Arial" charset="0"/>
              <a:buNone/>
            </a:pPr>
            <a:endParaRPr lang="nl-NL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industriële</a:t>
            </a:r>
            <a:r>
              <a:rPr lang="en-US" altLang="nl-NL" dirty="0"/>
              <a:t> </a:t>
            </a:r>
            <a:r>
              <a:rPr lang="en-US" altLang="nl-NL" dirty="0" err="1"/>
              <a:t>samenleving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late </a:t>
            </a:r>
            <a:r>
              <a:rPr lang="en-US" altLang="nl-NL" dirty="0" err="1"/>
              <a:t>industrialisatie</a:t>
            </a:r>
            <a:r>
              <a:rPr lang="en-US" altLang="nl-NL" dirty="0"/>
              <a:t> in Nederland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transportrevolutie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opkomst</a:t>
            </a:r>
            <a:r>
              <a:rPr lang="en-US" altLang="nl-NL" dirty="0"/>
              <a:t> van de </a:t>
            </a:r>
            <a:r>
              <a:rPr lang="en-US" altLang="nl-NL" dirty="0" err="1"/>
              <a:t>textielindustrie</a:t>
            </a:r>
            <a:endParaRPr lang="en-US" altLang="nl-NL" dirty="0"/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/>
              <a:t>De </a:t>
            </a:r>
            <a:r>
              <a:rPr lang="en-US" altLang="nl-NL" dirty="0" err="1"/>
              <a:t>snelle</a:t>
            </a:r>
            <a:r>
              <a:rPr lang="en-US" altLang="nl-NL" dirty="0"/>
              <a:t> </a:t>
            </a:r>
            <a:r>
              <a:rPr lang="en-US" altLang="nl-NL" dirty="0" err="1"/>
              <a:t>industrialisatie</a:t>
            </a:r>
            <a:r>
              <a:rPr lang="en-US" altLang="nl-NL" dirty="0"/>
              <a:t> </a:t>
            </a:r>
            <a:r>
              <a:rPr lang="en-US" altLang="nl-NL" dirty="0" err="1"/>
              <a:t>na</a:t>
            </a:r>
            <a:r>
              <a:rPr lang="en-US" altLang="nl-NL" dirty="0"/>
              <a:t> 1895 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nl-NL" dirty="0" err="1"/>
              <a:t>Veranderingen</a:t>
            </a:r>
            <a:r>
              <a:rPr lang="en-US" altLang="nl-NL" dirty="0"/>
              <a:t> op het platteland</a:t>
            </a:r>
          </a:p>
          <a:p>
            <a:pPr marL="514350" indent="-5143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nl-NL" altLang="nl-NL" sz="2800" dirty="0">
                <a:solidFill>
                  <a:srgbClr val="54BDF2"/>
                </a:solidFill>
              </a:rPr>
              <a:t>§1.1 Nederland industrialiseert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23508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2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r>
              <a:rPr lang="nl-NL" altLang="nl-NL" dirty="0"/>
              <a:t>Rond 1850 begon </a:t>
            </a:r>
            <a:r>
              <a:rPr lang="nl-NL" altLang="nl-NL" dirty="0" smtClean="0">
                <a:solidFill>
                  <a:schemeClr val="tx2"/>
                </a:solidFill>
              </a:rPr>
              <a:t>Groot-Brittannië als eerste land een </a:t>
            </a:r>
            <a:r>
              <a:rPr lang="nl-NL" altLang="nl-NL" dirty="0">
                <a:solidFill>
                  <a:schemeClr val="tx2"/>
                </a:solidFill>
              </a:rPr>
              <a:t>industriële samenleving te worden. </a:t>
            </a:r>
          </a:p>
          <a:p>
            <a:endParaRPr lang="nl-NL" altLang="nl-NL" dirty="0"/>
          </a:p>
          <a:p>
            <a:r>
              <a:rPr lang="nl-NL" altLang="nl-NL" dirty="0">
                <a:solidFill>
                  <a:srgbClr val="00B0F0"/>
                </a:solidFill>
              </a:rPr>
              <a:t>Industriële samenleving</a:t>
            </a:r>
            <a:r>
              <a:rPr lang="nl-NL" altLang="nl-NL" dirty="0"/>
              <a:t>: samenleving waarin meer dan de helft van de bevolking in steden woont en waarin de industrie, de handel en de dienstensector de belangrijkste sectoren van de economie zijn. </a:t>
            </a:r>
          </a:p>
          <a:p>
            <a:r>
              <a:rPr lang="nl-NL" dirty="0">
                <a:solidFill>
                  <a:srgbClr val="00B0F0"/>
                </a:solidFill>
              </a:rPr>
              <a:t>Dienstensector</a:t>
            </a:r>
            <a:r>
              <a:rPr lang="nl-NL" dirty="0"/>
              <a:t>: deel van de economie dat buiten de industrie en de landbouw valt, zoals handel en transport.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/>
              <a:t>De </a:t>
            </a:r>
            <a:r>
              <a:rPr lang="en-US" altLang="nl-NL" sz="2800" dirty="0" err="1"/>
              <a:t>industriële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samenleving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41947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3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In Nederland kwam de industrialisatie laat (na 1865) op gang.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Oorzaken: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Industrie werd niet nodig gevonden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Beleggers durfden niet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Geen steenkool (energiebron voor industrie)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>
                <a:solidFill>
                  <a:srgbClr val="00B0F0"/>
                </a:solidFill>
              </a:rPr>
              <a:t>Industrialisatie</a:t>
            </a:r>
            <a:r>
              <a:rPr lang="nl-NL" altLang="nl-NL" dirty="0"/>
              <a:t>: de uitbreiding van fabrieken en de komst van nieuwe fabrieken.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/>
              <a:t>De late </a:t>
            </a:r>
            <a:r>
              <a:rPr lang="en-US" altLang="nl-NL" sz="2800" dirty="0" err="1"/>
              <a:t>industrialisatie</a:t>
            </a:r>
            <a:r>
              <a:rPr lang="en-US" altLang="nl-NL" sz="2800" dirty="0"/>
              <a:t> in Nederland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94836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4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In Nederland vond eerst een </a:t>
            </a:r>
            <a:r>
              <a:rPr lang="nl-NL" altLang="nl-NL" dirty="0">
                <a:solidFill>
                  <a:srgbClr val="00B0F0"/>
                </a:solidFill>
              </a:rPr>
              <a:t>transportrevolutie</a:t>
            </a:r>
            <a:r>
              <a:rPr lang="nl-NL" altLang="nl-NL" dirty="0"/>
              <a:t> plaats: grondige modernisering en verbetering van verkeer en transport in de 19e eeuw.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Dit gebeurde door: aanleg van kanalen, verharde wegen en spoorwegen.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Transportrevolutie -&gt; behoefte aan ijzeronderdelen en machines -&gt; industrialisatie in Nederland.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/>
              <a:t>De </a:t>
            </a:r>
            <a:r>
              <a:rPr lang="en-US" altLang="nl-NL" sz="2800" dirty="0" err="1"/>
              <a:t>transportrevolutie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55664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5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2267744" y="6021288"/>
            <a:ext cx="48965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/>
              <a:t>Aanleg spoorlijnen 1839-1902.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79" y="705813"/>
            <a:ext cx="7060939" cy="531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6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3926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Industrialisatie eerst in de machinebouw. Daarna in de textielnijverheid. 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Textielindustrie in Twente en Noord-Brabant verdrong de huisnijverheid (spinners en wevers).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Textielindustrie: in fabrieken bedienden arbeiders grote spin- en weefmachines die op stoomkracht draaiden.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pPr marL="514350" indent="-514350" eaLnBrk="1" hangingPunct="1"/>
            <a:r>
              <a:rPr lang="en-US" altLang="nl-NL" sz="2800" dirty="0"/>
              <a:t>De </a:t>
            </a:r>
            <a:r>
              <a:rPr lang="en-US" altLang="nl-NL" sz="2800" dirty="0" err="1"/>
              <a:t>opkomst</a:t>
            </a:r>
            <a:r>
              <a:rPr lang="en-US" altLang="nl-NL" sz="2800" dirty="0"/>
              <a:t> van de </a:t>
            </a:r>
            <a:r>
              <a:rPr lang="en-US" altLang="nl-NL" sz="2800" dirty="0" err="1"/>
              <a:t>textielindustrie</a:t>
            </a:r>
            <a:endParaRPr lang="en-US" alt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23016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7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3"/>
          <p:cNvSpPr txBox="1">
            <a:spLocks/>
          </p:cNvSpPr>
          <p:nvPr/>
        </p:nvSpPr>
        <p:spPr bwMode="black">
          <a:xfrm>
            <a:off x="2123728" y="6021288"/>
            <a:ext cx="54726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4663" indent="-4730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08038" indent="-3317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152525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4605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19177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49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1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9300" indent="-3063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Verdana" pitchFamily="1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nl-NL" kern="0" dirty="0"/>
              <a:t>Stoomweverij in Twente (1878).</a:t>
            </a:r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4" y="692697"/>
            <a:ext cx="720859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8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r>
              <a:rPr lang="nl-NL" altLang="nl-NL" dirty="0"/>
              <a:t>Na 1895 </a:t>
            </a:r>
            <a:r>
              <a:rPr lang="nl-NL" altLang="nl-NL" dirty="0"/>
              <a:t>nieuwe energiebronnen (elektriciteit en aardolie</a:t>
            </a:r>
            <a:r>
              <a:rPr lang="nl-NL" altLang="nl-NL" dirty="0" smtClean="0"/>
              <a:t>) en opkomst </a:t>
            </a:r>
            <a:r>
              <a:rPr lang="nl-NL" altLang="nl-NL" dirty="0" smtClean="0"/>
              <a:t>nieuwe </a:t>
            </a:r>
            <a:r>
              <a:rPr lang="nl-NL" altLang="nl-NL" dirty="0"/>
              <a:t>industrieën (bijv. olie, gloeilampen, chemie</a:t>
            </a:r>
            <a:r>
              <a:rPr lang="nl-NL" altLang="nl-NL" dirty="0" smtClean="0"/>
              <a:t>).</a:t>
            </a: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/>
              <a:t>Industrialisatie -&gt; nieuwe banen in industrie en in dienstensector.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r>
              <a:rPr lang="nl-NL" altLang="nl-NL" dirty="0"/>
              <a:t>Oorzaken snelle industrialisatie na 1895: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dirty="0"/>
              <a:t>Groei wereldhandel (groei Duitse industrie)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Bevolkingsgroei (meer kopers)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/>
              <a:t>De </a:t>
            </a:r>
            <a:r>
              <a:rPr lang="en-US" altLang="nl-NL" sz="2800" dirty="0" err="1"/>
              <a:t>snelle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industrialisatie</a:t>
            </a:r>
            <a:r>
              <a:rPr lang="en-US" altLang="nl-NL" sz="2800" dirty="0"/>
              <a:t> </a:t>
            </a:r>
            <a:r>
              <a:rPr lang="en-US" altLang="nl-NL" sz="2800" dirty="0" err="1"/>
              <a:t>na</a:t>
            </a:r>
            <a:r>
              <a:rPr lang="en-US" altLang="nl-NL" sz="2800" dirty="0"/>
              <a:t> 1895 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15420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D595A-35D6-43AB-84A7-82DA4375C82E}" type="slidenum">
              <a:rPr lang="nl-NL" smtClean="0">
                <a:solidFill>
                  <a:srgbClr val="474747"/>
                </a:solidFill>
              </a:rPr>
              <a:pPr/>
              <a:t>9</a:t>
            </a:fld>
            <a:endParaRPr lang="nl-NL" sz="1400">
              <a:solidFill>
                <a:srgbClr val="474747"/>
              </a:solidFill>
            </a:endParaRPr>
          </a:p>
        </p:txBody>
      </p:sp>
      <p:pic>
        <p:nvPicPr>
          <p:cNvPr id="21" name="Picture 2" descr="http://www.drp.nl/wintoets/scripts/getfile.php?id=16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3568" y="1844675"/>
            <a:ext cx="7905824" cy="4175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altLang="nl-NL" dirty="0"/>
              <a:t>Het ging ook goed met de landbouw door: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Gebruik stoommachines (-&gt; hogere opbrengst)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Uitvinding kunstmest (-&gt; hogere opbrengst)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nl-NL" dirty="0"/>
              <a:t>Meer vraag naar zuivelproducten (oorzaak: bevolkingsgroei en stijging van de welvaart)</a:t>
            </a:r>
          </a:p>
          <a:p>
            <a:pPr eaLnBrk="1" hangingPunct="1">
              <a:buFont typeface="Arial" charset="0"/>
              <a:buNone/>
            </a:pPr>
            <a:endParaRPr lang="nl-NL" altLang="nl-NL" dirty="0"/>
          </a:p>
          <a:p>
            <a:pPr eaLnBrk="1" hangingPunct="1">
              <a:buFont typeface="Arial" charset="0"/>
              <a:buNone/>
            </a:pPr>
            <a:r>
              <a:rPr lang="nl-NL" altLang="nl-NL" dirty="0">
                <a:solidFill>
                  <a:srgbClr val="00B0F0"/>
                </a:solidFill>
              </a:rPr>
              <a:t>Mechanisatie</a:t>
            </a:r>
            <a:r>
              <a:rPr lang="nl-NL" altLang="nl-NL" dirty="0"/>
              <a:t> (het vervangen van handarbeid door machines) -&gt; minder banen in landbouwsector -&gt; landarbeiders trokken naar </a:t>
            </a:r>
            <a:r>
              <a:rPr lang="nl-NL" altLang="nl-NL" dirty="0" smtClean="0"/>
              <a:t>fabrieken in steden.</a:t>
            </a:r>
            <a:endParaRPr lang="nl-NL" altLang="nl-NL" dirty="0"/>
          </a:p>
          <a:p>
            <a:pPr eaLnBrk="1" hangingPunct="1">
              <a:buFont typeface="Arial" charset="0"/>
              <a:buNone/>
            </a:pPr>
            <a:endParaRPr lang="nl-NL" alt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83568" y="887413"/>
            <a:ext cx="7855595" cy="669379"/>
          </a:xfrm>
        </p:spPr>
        <p:txBody>
          <a:bodyPr/>
          <a:lstStyle/>
          <a:p>
            <a:r>
              <a:rPr lang="en-US" altLang="nl-NL" sz="2800" dirty="0" err="1"/>
              <a:t>Veranderingen</a:t>
            </a:r>
            <a:r>
              <a:rPr lang="en-US" altLang="nl-NL" sz="2800" dirty="0"/>
              <a:t> op het platteland</a:t>
            </a:r>
            <a:endParaRPr lang="nl-NL" sz="2800" dirty="0"/>
          </a:p>
        </p:txBody>
      </p:sp>
      <p:sp>
        <p:nvSpPr>
          <p:cNvPr id="7" name="Tijdelijke aanduiding voor voettekst 4"/>
          <p:cNvSpPr txBox="1">
            <a:spLocks noGrp="1"/>
          </p:cNvSpPr>
          <p:nvPr/>
        </p:nvSpPr>
        <p:spPr bwMode="auto">
          <a:xfrm>
            <a:off x="3124200" y="6376243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1000" dirty="0">
                <a:solidFill>
                  <a:srgbClr val="898989"/>
                </a:solidFill>
                <a:latin typeface="Arial" charset="0"/>
                <a:cs typeface="Arial" charset="0"/>
              </a:rPr>
              <a:t>© Noordhoff Uitgevers </a:t>
            </a:r>
          </a:p>
        </p:txBody>
      </p:sp>
    </p:spTree>
    <p:extLst>
      <p:ext uri="{BB962C8B-B14F-4D97-AF65-F5344CB8AC3E}">
        <p14:creationId xmlns:p14="http://schemas.microsoft.com/office/powerpoint/2010/main" val="730290293"/>
      </p:ext>
    </p:extLst>
  </p:cSld>
  <p:clrMapOvr>
    <a:masterClrMapping/>
  </p:clrMapOvr>
</p:sld>
</file>

<file path=ppt/theme/theme1.xml><?xml version="1.0" encoding="utf-8"?>
<a:theme xmlns:a="http://schemas.openxmlformats.org/drawingml/2006/main" name="NU presentatie (blue)">
  <a:themeElements>
    <a:clrScheme name="Blauwe achtergrond met foto 1">
      <a:dk1>
        <a:srgbClr val="474747"/>
      </a:dk1>
      <a:lt1>
        <a:srgbClr val="FFFFFF"/>
      </a:lt1>
      <a:dk2>
        <a:srgbClr val="0066CC"/>
      </a:dk2>
      <a:lt2>
        <a:srgbClr val="FFFFFF"/>
      </a:lt2>
      <a:accent1>
        <a:srgbClr val="EE008C"/>
      </a:accent1>
      <a:accent2>
        <a:srgbClr val="039AD6"/>
      </a:accent2>
      <a:accent3>
        <a:srgbClr val="AAB8E2"/>
      </a:accent3>
      <a:accent4>
        <a:srgbClr val="DADADA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Blauwe achtergrond met foto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uwe achtergrond met foto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uwe achtergrond met foto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Witte achtergrond">
  <a:themeElements>
    <a:clrScheme name="Witte achtergrond 2">
      <a:dk1>
        <a:srgbClr val="474747"/>
      </a:dk1>
      <a:lt1>
        <a:srgbClr val="FFFFFF"/>
      </a:lt1>
      <a:dk2>
        <a:srgbClr val="474747"/>
      </a:dk2>
      <a:lt2>
        <a:srgbClr val="B2B2B2"/>
      </a:lt2>
      <a:accent1>
        <a:srgbClr val="EE008C"/>
      </a:accent1>
      <a:accent2>
        <a:srgbClr val="039AD6"/>
      </a:accent2>
      <a:accent3>
        <a:srgbClr val="FFFFFF"/>
      </a:accent3>
      <a:accent4>
        <a:srgbClr val="3B3B3B"/>
      </a:accent4>
      <a:accent5>
        <a:srgbClr val="F5AAC5"/>
      </a:accent5>
      <a:accent6>
        <a:srgbClr val="028BC2"/>
      </a:accent6>
      <a:hlink>
        <a:srgbClr val="F8B215"/>
      </a:hlink>
      <a:folHlink>
        <a:srgbClr val="00AA9F"/>
      </a:folHlink>
    </a:clrScheme>
    <a:fontScheme name="Witte achtergrond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Witte achtergrond 1">
        <a:dk1>
          <a:srgbClr val="474747"/>
        </a:dk1>
        <a:lt1>
          <a:srgbClr val="FFFFFF"/>
        </a:lt1>
        <a:dk2>
          <a:srgbClr val="0066CC"/>
        </a:dk2>
        <a:lt2>
          <a:srgbClr val="FFFFFF"/>
        </a:lt2>
        <a:accent1>
          <a:srgbClr val="EE008C"/>
        </a:accent1>
        <a:accent2>
          <a:srgbClr val="039AD6"/>
        </a:accent2>
        <a:accent3>
          <a:srgbClr val="AAB8E2"/>
        </a:accent3>
        <a:accent4>
          <a:srgbClr val="DADADA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tte achtergrond 2">
        <a:dk1>
          <a:srgbClr val="474747"/>
        </a:dk1>
        <a:lt1>
          <a:srgbClr val="FFFFFF"/>
        </a:lt1>
        <a:dk2>
          <a:srgbClr val="474747"/>
        </a:dk2>
        <a:lt2>
          <a:srgbClr val="B2B2B2"/>
        </a:lt2>
        <a:accent1>
          <a:srgbClr val="EE008C"/>
        </a:accent1>
        <a:accent2>
          <a:srgbClr val="039AD6"/>
        </a:accent2>
        <a:accent3>
          <a:srgbClr val="FFFFFF"/>
        </a:accent3>
        <a:accent4>
          <a:srgbClr val="3B3B3B"/>
        </a:accent4>
        <a:accent5>
          <a:srgbClr val="F5AAC5"/>
        </a:accent5>
        <a:accent6>
          <a:srgbClr val="028BC2"/>
        </a:accent6>
        <a:hlink>
          <a:srgbClr val="F8B215"/>
        </a:hlink>
        <a:folHlink>
          <a:srgbClr val="00AA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 presentatie (blue)</Template>
  <TotalTime>828</TotalTime>
  <Words>406</Words>
  <Application>Microsoft Office PowerPoint</Application>
  <PresentationFormat>Diavoorstelling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NU presentatie (blue)</vt:lpstr>
      <vt:lpstr>Witte achtergrond</vt:lpstr>
      <vt:lpstr>1_Witte achtergrond</vt:lpstr>
      <vt:lpstr>§1.1 Nederland industrialiseert</vt:lpstr>
      <vt:lpstr>De industriële samenleving</vt:lpstr>
      <vt:lpstr>De late industrialisatie in Nederland</vt:lpstr>
      <vt:lpstr>De transportrevolutie</vt:lpstr>
      <vt:lpstr>PowerPoint-presentatie</vt:lpstr>
      <vt:lpstr>De opkomst van de textielindustrie</vt:lpstr>
      <vt:lpstr>PowerPoint-presentatie</vt:lpstr>
      <vt:lpstr>De snelle industrialisatie na 1895 </vt:lpstr>
      <vt:lpstr>Veranderingen op het platteland</vt:lpstr>
    </vt:vector>
  </TitlesOfParts>
  <Company>Infinitas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Pincode Tweede Fase</dc:title>
  <dc:creator>Bernadette Hijstek</dc:creator>
  <dc:description>versie 1.0 - maart 2008</dc:description>
  <cp:lastModifiedBy>Hijstek</cp:lastModifiedBy>
  <cp:revision>273</cp:revision>
  <cp:lastPrinted>2013-03-19T08:25:20Z</cp:lastPrinted>
  <dcterms:created xsi:type="dcterms:W3CDTF">2013-03-13T12:13:36Z</dcterms:created>
  <dcterms:modified xsi:type="dcterms:W3CDTF">2017-09-20T09:04:23Z</dcterms:modified>
</cp:coreProperties>
</file>