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302" r:id="rId5"/>
    <p:sldId id="380" r:id="rId6"/>
    <p:sldId id="381" r:id="rId7"/>
    <p:sldId id="382" r:id="rId8"/>
    <p:sldId id="383" r:id="rId9"/>
    <p:sldId id="384" r:id="rId10"/>
    <p:sldId id="387" r:id="rId11"/>
    <p:sldId id="388" r:id="rId12"/>
    <p:sldId id="389" r:id="rId13"/>
    <p:sldId id="390" r:id="rId14"/>
    <p:sldId id="391" r:id="rId15"/>
    <p:sldId id="392" r:id="rId16"/>
    <p:sldId id="393" r:id="rId17"/>
    <p:sldId id="394" r:id="rId18"/>
    <p:sldId id="395" r:id="rId19"/>
    <p:sldId id="396" r:id="rId20"/>
    <p:sldId id="397" r:id="rId21"/>
    <p:sldId id="379" r:id="rId22"/>
    <p:sldId id="399" r:id="rId23"/>
    <p:sldId id="400" r:id="rId24"/>
    <p:sldId id="401" r:id="rId25"/>
    <p:sldId id="402" r:id="rId26"/>
    <p:sldId id="403" r:id="rId27"/>
    <p:sldId id="404" r:id="rId28"/>
    <p:sldId id="405" r:id="rId29"/>
    <p:sldId id="406" r:id="rId30"/>
    <p:sldId id="407" r:id="rId31"/>
    <p:sldId id="408" r:id="rId32"/>
    <p:sldId id="409" r:id="rId33"/>
    <p:sldId id="39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5848A-81F8-4D97-ACF8-84CD07BE38A8}" type="datetimeFigureOut">
              <a:rPr lang="nl-NL" smtClean="0"/>
              <a:t>18-6-2020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382FF-F471-45DC-9479-912077CFD459}" type="slidenum">
              <a:rPr lang="nl-NL" smtClean="0"/>
              <a:t>‹nr.›</a:t>
            </a:fld>
            <a:endParaRPr lang="nl-NL"/>
          </a:p>
        </p:txBody>
      </p:sp>
    </p:spTree>
    <p:extLst>
      <p:ext uri="{BB962C8B-B14F-4D97-AF65-F5344CB8AC3E}">
        <p14:creationId xmlns:p14="http://schemas.microsoft.com/office/powerpoint/2010/main" val="2958014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ijn.rvo.nl/bedrijfsmatig-huisdieren-houde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nvwa.nl/onderwerpen/tentoonstellen-en-verzamelen-dieren/inhoud/eisen-gezelschapsdieren-op-markten-tentoonstellingen-of-beurze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latin typeface="Lucida Sans" panose="020B0602030504020204" pitchFamily="34" charset="0"/>
              </a:rPr>
              <a:t>Dierenwelzijn gaat over de kwaliteit van het leven van dieren.</a:t>
            </a:r>
          </a:p>
          <a:p>
            <a:endParaRPr lang="nl-NL" dirty="0" smtClean="0">
              <a:latin typeface="Lucida Sans" panose="020B060203050402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8</a:t>
            </a:fld>
            <a:endParaRPr lang="nl-NL"/>
          </a:p>
        </p:txBody>
      </p:sp>
    </p:spTree>
    <p:extLst>
      <p:ext uri="{BB962C8B-B14F-4D97-AF65-F5344CB8AC3E}">
        <p14:creationId xmlns:p14="http://schemas.microsoft.com/office/powerpoint/2010/main" val="164605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9</a:t>
            </a:fld>
            <a:endParaRPr lang="nl-NL"/>
          </a:p>
        </p:txBody>
      </p:sp>
    </p:spTree>
    <p:extLst>
      <p:ext uri="{BB962C8B-B14F-4D97-AF65-F5344CB8AC3E}">
        <p14:creationId xmlns:p14="http://schemas.microsoft.com/office/powerpoint/2010/main" val="267619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In enkele landen is het risico op rabiës hoog, de regels zijn dan ook strenger. Naast de vaccinatie moeten de dieren ook een serologische test ondergaan waaruit blijkt of ze voldoende beschermd zijn tegen rabiës. De test kan pas 1 maand na de vaccinatie gedaan worden en moet tenminste 3 maanden voor het vertrek naar de EU gestuurd worden.</a:t>
            </a:r>
          </a:p>
          <a:p>
            <a:endParaRPr lang="nl-NL" dirty="0"/>
          </a:p>
        </p:txBody>
      </p:sp>
      <p:sp>
        <p:nvSpPr>
          <p:cNvPr id="4" name="Tijdelijke aanduiding voor dianummer 3"/>
          <p:cNvSpPr>
            <a:spLocks noGrp="1"/>
          </p:cNvSpPr>
          <p:nvPr>
            <p:ph type="sldNum" sz="quarter" idx="10"/>
          </p:nvPr>
        </p:nvSpPr>
        <p:spPr/>
        <p:txBody>
          <a:bodyPr/>
          <a:lstStyle/>
          <a:p>
            <a:fld id="{71212B84-2D85-4369-BCD4-55C5E6E2680C}" type="slidenum">
              <a:rPr lang="nl-NL" smtClean="0"/>
              <a:t>10</a:t>
            </a:fld>
            <a:endParaRPr lang="nl-NL"/>
          </a:p>
        </p:txBody>
      </p:sp>
    </p:spTree>
    <p:extLst>
      <p:ext uri="{BB962C8B-B14F-4D97-AF65-F5344CB8AC3E}">
        <p14:creationId xmlns:p14="http://schemas.microsoft.com/office/powerpoint/2010/main" val="2171950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11</a:t>
            </a:fld>
            <a:endParaRPr lang="nl-NL"/>
          </a:p>
        </p:txBody>
      </p:sp>
    </p:spTree>
    <p:extLst>
      <p:ext uri="{BB962C8B-B14F-4D97-AF65-F5344CB8AC3E}">
        <p14:creationId xmlns:p14="http://schemas.microsoft.com/office/powerpoint/2010/main" val="1621067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12</a:t>
            </a:fld>
            <a:endParaRPr lang="nl-NL"/>
          </a:p>
        </p:txBody>
      </p:sp>
    </p:spTree>
    <p:extLst>
      <p:ext uri="{BB962C8B-B14F-4D97-AF65-F5344CB8AC3E}">
        <p14:creationId xmlns:p14="http://schemas.microsoft.com/office/powerpoint/2010/main" val="19414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U </a:t>
            </a:r>
            <a:r>
              <a:rPr lang="nl-NL" sz="1200" b="0" i="0" u="none" strike="noStrike" kern="1200" dirty="0" smtClean="0">
                <a:solidFill>
                  <a:schemeClr val="tx1"/>
                </a:solidFill>
                <a:effectLst/>
                <a:latin typeface="+mn-lt"/>
                <a:ea typeface="+mn-ea"/>
                <a:cs typeface="+mn-cs"/>
                <a:hlinkClick r:id="rId3"/>
              </a:rPr>
              <a:t>registreert de locatie</a:t>
            </a:r>
            <a:r>
              <a:rPr lang="nl-NL" sz="1200" b="0" i="0" kern="1200" dirty="0" smtClean="0">
                <a:solidFill>
                  <a:schemeClr val="tx1"/>
                </a:solidFill>
                <a:effectLst/>
                <a:latin typeface="+mn-lt"/>
                <a:ea typeface="+mn-ea"/>
                <a:cs typeface="+mn-cs"/>
              </a:rPr>
              <a:t> van waaruit u activiteiten uitoefent. Die locatie krijgt dan een Uniek Bedrijfsnummer (UBN).</a:t>
            </a:r>
          </a:p>
          <a:p>
            <a:r>
              <a:rPr lang="nl-NL" sz="1200" b="0" i="0" kern="1200" dirty="0" smtClean="0">
                <a:solidFill>
                  <a:schemeClr val="tx1"/>
                </a:solidFill>
                <a:effectLst/>
                <a:latin typeface="+mn-lt"/>
                <a:ea typeface="+mn-ea"/>
                <a:cs typeface="+mn-cs"/>
              </a:rPr>
              <a:t>Als eigenaar bent u verantwoordelijk voor het welzijn en de gezondheid van uw dieren. U moet zich houden aan regels voor huisvesting en verzorging. Dierenmishandeling en verwaarlozing zijn verboden. Dit is ook zo als u bedrijfsmatig huisdieren opvangt, fokt, aflevert en verhandelt. Het gaat om zoogdieren, vogels, reptielen, amfibieën en vissen.</a:t>
            </a:r>
          </a:p>
          <a:p>
            <a:r>
              <a:rPr lang="nl-NL" sz="1200" b="0" i="0" kern="1200" dirty="0" smtClean="0">
                <a:solidFill>
                  <a:schemeClr val="tx1"/>
                </a:solidFill>
                <a:effectLst/>
                <a:latin typeface="+mn-lt"/>
                <a:ea typeface="+mn-ea"/>
                <a:cs typeface="+mn-cs"/>
              </a:rPr>
              <a:t>Organiseert u een tentoonstelling, beurs of markt waar bedrijfsmatige activiteiten met huisdieren plaatsvinden, dan meldt u zich bij de </a:t>
            </a:r>
            <a:r>
              <a:rPr lang="nl-NL" sz="1200" b="0" i="0" u="none" strike="noStrike" kern="1200" dirty="0" smtClean="0">
                <a:solidFill>
                  <a:schemeClr val="tx1"/>
                </a:solidFill>
                <a:effectLst/>
                <a:latin typeface="+mn-lt"/>
                <a:ea typeface="+mn-ea"/>
                <a:cs typeface="+mn-cs"/>
                <a:hlinkClick r:id="rId4"/>
              </a:rPr>
              <a:t>NVWA</a:t>
            </a:r>
            <a:endParaRPr lang="nl-NL" sz="1200" b="0" i="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13</a:t>
            </a:fld>
            <a:endParaRPr lang="nl-NL"/>
          </a:p>
        </p:txBody>
      </p:sp>
    </p:spTree>
    <p:extLst>
      <p:ext uri="{BB962C8B-B14F-4D97-AF65-F5344CB8AC3E}">
        <p14:creationId xmlns:p14="http://schemas.microsoft.com/office/powerpoint/2010/main" val="256904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14</a:t>
            </a:fld>
            <a:endParaRPr lang="nl-NL"/>
          </a:p>
        </p:txBody>
      </p:sp>
    </p:spTree>
    <p:extLst>
      <p:ext uri="{BB962C8B-B14F-4D97-AF65-F5344CB8AC3E}">
        <p14:creationId xmlns:p14="http://schemas.microsoft.com/office/powerpoint/2010/main" val="23951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het Verenigd Koninkrijk, Ierland, Malta en Finland is het verplicht om honden te ontwormen. </a:t>
            </a:r>
            <a:endParaRPr lang="nl-NL" dirty="0"/>
          </a:p>
        </p:txBody>
      </p:sp>
      <p:sp>
        <p:nvSpPr>
          <p:cNvPr id="4" name="Tijdelijke aanduiding voor dianummer 3"/>
          <p:cNvSpPr>
            <a:spLocks noGrp="1"/>
          </p:cNvSpPr>
          <p:nvPr>
            <p:ph type="sldNum" sz="quarter" idx="10"/>
          </p:nvPr>
        </p:nvSpPr>
        <p:spPr/>
        <p:txBody>
          <a:bodyPr/>
          <a:lstStyle/>
          <a:p>
            <a:fld id="{71212B84-2D85-4369-BCD4-55C5E6E2680C}" type="slidenum">
              <a:rPr lang="nl-NL" smtClean="0"/>
              <a:t>16</a:t>
            </a:fld>
            <a:endParaRPr lang="nl-NL"/>
          </a:p>
        </p:txBody>
      </p:sp>
    </p:spTree>
    <p:extLst>
      <p:ext uri="{BB962C8B-B14F-4D97-AF65-F5344CB8AC3E}">
        <p14:creationId xmlns:p14="http://schemas.microsoft.com/office/powerpoint/2010/main" val="2709087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212B84-2D85-4369-BCD4-55C5E6E2680C}" type="slidenum">
              <a:rPr lang="nl-NL" smtClean="0"/>
              <a:t>17</a:t>
            </a:fld>
            <a:endParaRPr lang="nl-NL"/>
          </a:p>
        </p:txBody>
      </p:sp>
    </p:spTree>
    <p:extLst>
      <p:ext uri="{BB962C8B-B14F-4D97-AF65-F5344CB8AC3E}">
        <p14:creationId xmlns:p14="http://schemas.microsoft.com/office/powerpoint/2010/main" val="3107567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0DA96AE3-5AE7-417D-977E-9598C04ACE09}" type="datetimeFigureOut">
              <a:rPr lang="nl-NL" smtClean="0"/>
              <a:t>18-6-2020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1647568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DA96AE3-5AE7-417D-977E-9598C04ACE09}" type="datetimeFigureOut">
              <a:rPr lang="nl-NL" smtClean="0"/>
              <a:t>18-6-2020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252864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DA96AE3-5AE7-417D-977E-9598C04ACE09}" type="datetimeFigureOut">
              <a:rPr lang="nl-NL" smtClean="0"/>
              <a:t>18-6-2020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30414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DA96AE3-5AE7-417D-977E-9598C04ACE09}" type="datetimeFigureOut">
              <a:rPr lang="nl-NL" smtClean="0"/>
              <a:t>18-6-2020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3294510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DA96AE3-5AE7-417D-977E-9598C04ACE09}" type="datetimeFigureOut">
              <a:rPr lang="nl-NL" smtClean="0"/>
              <a:t>18-6-2020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6796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DA96AE3-5AE7-417D-977E-9598C04ACE09}" type="datetimeFigureOut">
              <a:rPr lang="nl-NL" smtClean="0"/>
              <a:t>18-6-2020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40201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DA96AE3-5AE7-417D-977E-9598C04ACE09}" type="datetimeFigureOut">
              <a:rPr lang="nl-NL" smtClean="0"/>
              <a:t>18-6-2020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2902034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DA96AE3-5AE7-417D-977E-9598C04ACE09}" type="datetimeFigureOut">
              <a:rPr lang="nl-NL" smtClean="0"/>
              <a:t>18-6-2020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265480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DA96AE3-5AE7-417D-977E-9598C04ACE09}" type="datetimeFigureOut">
              <a:rPr lang="nl-NL" smtClean="0"/>
              <a:t>18-6-2020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3075991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DA96AE3-5AE7-417D-977E-9598C04ACE09}" type="datetimeFigureOut">
              <a:rPr lang="nl-NL" smtClean="0"/>
              <a:t>18-6-2020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277394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DA96AE3-5AE7-417D-977E-9598C04ACE09}" type="datetimeFigureOut">
              <a:rPr lang="nl-NL" smtClean="0"/>
              <a:t>18-6-2020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114050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0DA96AE3-5AE7-417D-977E-9598C04ACE09}" type="datetimeFigureOut">
              <a:rPr lang="nl-NL" smtClean="0"/>
              <a:t>18-6-2020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50026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0DA96AE3-5AE7-417D-977E-9598C04ACE09}" type="datetimeFigureOut">
              <a:rPr lang="nl-NL" smtClean="0"/>
              <a:t>18-6-2020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187877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96AE3-5AE7-417D-977E-9598C04ACE09}" type="datetimeFigureOut">
              <a:rPr lang="nl-NL" smtClean="0"/>
              <a:t>18-6-2020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419380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0DA96AE3-5AE7-417D-977E-9598C04ACE09}" type="datetimeFigureOut">
              <a:rPr lang="nl-NL" smtClean="0"/>
              <a:t>18-6-2020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1868944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0DA96AE3-5AE7-417D-977E-9598C04ACE09}" type="datetimeFigureOut">
              <a:rPr lang="nl-NL" smtClean="0"/>
              <a:t>18-6-2020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76249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A96AE3-5AE7-417D-977E-9598C04ACE09}" type="datetimeFigureOut">
              <a:rPr lang="nl-NL" smtClean="0"/>
              <a:t>18-6-2020</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6D2316B-AE91-48F7-A04C-281E869E0882}" type="slidenum">
              <a:rPr lang="nl-NL" smtClean="0"/>
              <a:t>‹nr.›</a:t>
            </a:fld>
            <a:endParaRPr lang="nl-NL"/>
          </a:p>
        </p:txBody>
      </p:sp>
    </p:spTree>
    <p:extLst>
      <p:ext uri="{BB962C8B-B14F-4D97-AF65-F5344CB8AC3E}">
        <p14:creationId xmlns:p14="http://schemas.microsoft.com/office/powerpoint/2010/main" val="3624949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vo.nl/onderwerpen/agrarisch-ondernemen/dieren-houden/identificatie-en-registratie-dieren/import-en-export-van-paard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rvo.nl/onderwerpen/agrarisch-ondernemen/beschermde-planten-dieren-en-natuur/handel-beschermde-planten-en-dieren/cites-algemeen/wel-geen-cites-soort" TargetMode="External"/><Relationship Id="rId2" Type="http://schemas.openxmlformats.org/officeDocument/2006/relationships/hyperlink" Target="http://www.rvo.nl/onderwerpen/agrarisch-ondernemen/beschermde-planten-dieren-en-natuur/handel-beschermde-planten-en-dieren/invoer-en-wederuitvoe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rvo.nl/onderwerpen/agrarisch-ondernemen/beschermde-planten-dieren-en-natuur/handel-beschermde-planten-en-dieren/cites-soorten-nederland-en-de-eu/e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rvo.nl/onderwerpen/agrarisch-ondernemen/beschermde-planten-dieren-en-natuur/handel-beschermde-planten-en-dieren/cites-soorten-nederland-en-de-eu/e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TZPPH-esTLc"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ollectief-ias.nl/2016/01/de-unielijst-van-invasieve-exoten.html"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www.rvo.nl/onderwerpen/agrarisch-ondernemen/beschermde-planten-dieren-en-natuur/invasieve-exoten" TargetMode="External"/><Relationship Id="rId3" Type="http://schemas.openxmlformats.org/officeDocument/2006/relationships/hyperlink" Target="https://www.rvo.nl/onderwerpen/agrarisch-ondernemen/dieren-houden/huisdieren-houden-en-fokken/bedrijfsmatig-huisdieren-houden" TargetMode="External"/><Relationship Id="rId7" Type="http://schemas.openxmlformats.org/officeDocument/2006/relationships/hyperlink" Target="https://www.rvo.nl/onderwerpen/agrarisch-ondernemen/beschermde-planten-dieren-en-natuur/handel-beschermde-planten-en-dieren" TargetMode="External"/><Relationship Id="rId2" Type="http://schemas.openxmlformats.org/officeDocument/2006/relationships/hyperlink" Target="https://www.rvo.nl/onderwerpen/agrarisch-ondernemen/dieren/huisdieren-houden-en-fokken/huisdierenlijst" TargetMode="External"/><Relationship Id="rId1" Type="http://schemas.openxmlformats.org/officeDocument/2006/relationships/slideLayout" Target="../slideLayouts/slideLayout7.xml"/><Relationship Id="rId6" Type="http://schemas.openxmlformats.org/officeDocument/2006/relationships/hyperlink" Target="https://www.rvo.nl/onderwerpen/agrarisch-ondernemen/dieren/dierenwelzijn/welzijnseisen-voor-dieren/wet-dieren" TargetMode="External"/><Relationship Id="rId5" Type="http://schemas.openxmlformats.org/officeDocument/2006/relationships/hyperlink" Target="https://www.rvo.nl/onderwerpen/agrarisch-ondernemen/dieren-houden/identificatie-en-registratie-dieren/import-en-export-van-paarden" TargetMode="External"/><Relationship Id="rId4" Type="http://schemas.openxmlformats.org/officeDocument/2006/relationships/hyperlink" Target="https://www.rvo.nl/onderwerpen/agrarisch-ondernemen/dieren/dierenwelzijn/welzijnseisen-voor-dieren/regels-voor-fokk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rvo.nl/onderwerpen/agrarisch-ondernemen/dieren/dierenwelzijn/welzijnseisen-voor-dieren/wet-dieren" TargetMode="External"/><Relationship Id="rId2" Type="http://schemas.openxmlformats.org/officeDocument/2006/relationships/hyperlink" Target="https://www.licg.nl/aansprakelijkheid/"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65B0BE-0130-408B-8EBF-2F4EE830F9A7}"/>
              </a:ext>
            </a:extLst>
          </p:cNvPr>
          <p:cNvSpPr>
            <a:spLocks noGrp="1"/>
          </p:cNvSpPr>
          <p:nvPr>
            <p:ph type="ctrTitle"/>
          </p:nvPr>
        </p:nvSpPr>
        <p:spPr>
          <a:xfrm>
            <a:off x="0" y="1260198"/>
            <a:ext cx="11691257" cy="1340921"/>
          </a:xfrm>
        </p:spPr>
        <p:txBody>
          <a:bodyPr>
            <a:normAutofit fontScale="90000"/>
          </a:bodyPr>
          <a:lstStyle/>
          <a:p>
            <a:pPr algn="ctr"/>
            <a:r>
              <a:rPr lang="nl-NL"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Diersoortverdieping overige zoogdieren</a:t>
            </a:r>
            <a:endParaRPr lang="nl-NL" sz="4400" dirty="0">
              <a:solidFill>
                <a:schemeClr val="tx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38BAFB5A-D9ED-4AE5-ABD2-B2DE97923D29}"/>
              </a:ext>
            </a:extLst>
          </p:cNvPr>
          <p:cNvSpPr>
            <a:spLocks noGrp="1"/>
          </p:cNvSpPr>
          <p:nvPr>
            <p:ph type="subTitle" idx="1"/>
          </p:nvPr>
        </p:nvSpPr>
        <p:spPr>
          <a:xfrm>
            <a:off x="3158490" y="3397954"/>
            <a:ext cx="5227864" cy="2336640"/>
          </a:xfrm>
        </p:spPr>
        <p:txBody>
          <a:bodyPr>
            <a:normAutofit/>
          </a:bodyPr>
          <a:lstStyle/>
          <a:p>
            <a:pPr algn="l"/>
            <a:r>
              <a:rPr lang="nl-NL" b="1" dirty="0" err="1" smtClean="0">
                <a:latin typeface="Arial" panose="020B0604020202020204" pitchFamily="34" charset="0"/>
                <a:cs typeface="Arial" panose="020B0604020202020204" pitchFamily="34" charset="0"/>
              </a:rPr>
              <a:t>Lesblok</a:t>
            </a:r>
            <a:r>
              <a:rPr lang="nl-NL" b="1" dirty="0" smtClean="0">
                <a:latin typeface="Arial" panose="020B0604020202020204" pitchFamily="34" charset="0"/>
                <a:cs typeface="Arial" panose="020B0604020202020204" pitchFamily="34" charset="0"/>
              </a:rPr>
              <a:t> </a:t>
            </a:r>
            <a:r>
              <a:rPr lang="nl-NL" b="1" dirty="0">
                <a:latin typeface="Arial" panose="020B0604020202020204" pitchFamily="34" charset="0"/>
                <a:cs typeface="Arial" panose="020B0604020202020204" pitchFamily="34" charset="0"/>
              </a:rPr>
              <a:t>3</a:t>
            </a:r>
          </a:p>
          <a:p>
            <a:pPr marL="342900" indent="-342900" algn="l">
              <a:buFont typeface="Arial" panose="020B0604020202020204" pitchFamily="34" charset="0"/>
              <a:buChar char="•"/>
            </a:pPr>
            <a:r>
              <a:rPr lang="nl-NL" dirty="0">
                <a:latin typeface="Arial" panose="020B0604020202020204" pitchFamily="34" charset="0"/>
                <a:cs typeface="Arial" panose="020B0604020202020204" pitchFamily="34" charset="0"/>
              </a:rPr>
              <a:t>Soorten en rassenherkenning</a:t>
            </a:r>
          </a:p>
          <a:p>
            <a:pPr marL="342900" indent="-342900" algn="l">
              <a:buFont typeface="Arial" panose="020B0604020202020204" pitchFamily="34" charset="0"/>
              <a:buChar char="•"/>
            </a:pPr>
            <a:r>
              <a:rPr lang="nl-NL" dirty="0">
                <a:latin typeface="Arial" panose="020B0604020202020204" pitchFamily="34" charset="0"/>
                <a:cs typeface="Arial" panose="020B0604020202020204" pitchFamily="34" charset="0"/>
              </a:rPr>
              <a:t>Thema Wet- en regelgeving</a:t>
            </a:r>
          </a:p>
          <a:p>
            <a:pPr marL="342900" indent="-342900" algn="l">
              <a:buFont typeface="Arial" panose="020B0604020202020204" pitchFamily="34" charset="0"/>
              <a:buChar char="•"/>
            </a:pPr>
            <a:r>
              <a:rPr lang="nl-NL" dirty="0">
                <a:latin typeface="Arial" panose="020B0604020202020204" pitchFamily="34" charset="0"/>
                <a:cs typeface="Arial" panose="020B0604020202020204" pitchFamily="34" charset="0"/>
              </a:rPr>
              <a:t>Soortenkennis deel 2</a:t>
            </a:r>
          </a:p>
        </p:txBody>
      </p:sp>
    </p:spTree>
    <p:extLst>
      <p:ext uri="{BB962C8B-B14F-4D97-AF65-F5344CB8AC3E}">
        <p14:creationId xmlns:p14="http://schemas.microsoft.com/office/powerpoint/2010/main" val="302515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tx2"/>
                </a:solidFill>
              </a:rPr>
              <a:t>Wetgeving rondom </a:t>
            </a:r>
            <a:r>
              <a:rPr lang="nl-NL" b="1" u="sng" dirty="0" smtClean="0">
                <a:solidFill>
                  <a:schemeClr val="tx2"/>
                </a:solidFill>
              </a:rPr>
              <a:t>importeren</a:t>
            </a:r>
            <a:r>
              <a:rPr lang="nl-NL" b="1" dirty="0" smtClean="0">
                <a:solidFill>
                  <a:schemeClr val="tx2"/>
                </a:solidFill>
              </a:rPr>
              <a:t> en </a:t>
            </a:r>
            <a:r>
              <a:rPr lang="nl-NL" b="1" u="sng" dirty="0" smtClean="0">
                <a:solidFill>
                  <a:schemeClr val="tx2"/>
                </a:solidFill>
              </a:rPr>
              <a:t>exporteren </a:t>
            </a:r>
            <a:r>
              <a:rPr lang="nl-NL" b="1" dirty="0" smtClean="0">
                <a:solidFill>
                  <a:schemeClr val="tx2"/>
                </a:solidFill>
              </a:rPr>
              <a:t>van </a:t>
            </a:r>
            <a:r>
              <a:rPr lang="nl-NL" b="1" dirty="0">
                <a:solidFill>
                  <a:schemeClr val="tx2"/>
                </a:solidFill>
              </a:rPr>
              <a:t>dieren</a:t>
            </a:r>
            <a:endParaRPr lang="nl-NL" dirty="0"/>
          </a:p>
        </p:txBody>
      </p:sp>
      <p:sp>
        <p:nvSpPr>
          <p:cNvPr id="3" name="Tijdelijke aanduiding voor inhoud 2"/>
          <p:cNvSpPr>
            <a:spLocks noGrp="1"/>
          </p:cNvSpPr>
          <p:nvPr>
            <p:ph idx="1"/>
          </p:nvPr>
        </p:nvSpPr>
        <p:spPr/>
        <p:txBody>
          <a:bodyPr>
            <a:normAutofit/>
          </a:bodyPr>
          <a:lstStyle/>
          <a:p>
            <a:r>
              <a:rPr lang="nl-NL" sz="2000" dirty="0" smtClean="0"/>
              <a:t>Afhankelijk van diersoort</a:t>
            </a:r>
            <a:endParaRPr lang="nl-NL" sz="2000" dirty="0" smtClean="0"/>
          </a:p>
          <a:p>
            <a:r>
              <a:rPr lang="nl-NL" sz="2000" dirty="0" smtClean="0"/>
              <a:t>Paarden/ezels, varkens, rundvee, schapen/geiten </a:t>
            </a:r>
            <a:r>
              <a:rPr lang="nl-NL" sz="2000" dirty="0" smtClean="0">
                <a:sym typeface="Wingdings" panose="05000000000000000000" pitchFamily="2" charset="2"/>
              </a:rPr>
              <a:t> RVO</a:t>
            </a:r>
          </a:p>
          <a:p>
            <a:r>
              <a:rPr lang="nl-NL" sz="2000" dirty="0" smtClean="0">
                <a:sym typeface="Wingdings" panose="05000000000000000000" pitchFamily="2" charset="2"/>
                <a:hlinkClick r:id="rId3"/>
              </a:rPr>
              <a:t>Voorbeeld paard</a:t>
            </a:r>
            <a:endParaRPr lang="nl-NL" sz="2000" dirty="0" smtClean="0"/>
          </a:p>
          <a:p>
            <a:r>
              <a:rPr lang="nl-NL" sz="2000" dirty="0" smtClean="0"/>
              <a:t>Exotische zoogdieren </a:t>
            </a:r>
            <a:r>
              <a:rPr lang="nl-NL" sz="2000" dirty="0" smtClean="0">
                <a:sym typeface="Wingdings" panose="05000000000000000000" pitchFamily="2" charset="2"/>
              </a:rPr>
              <a:t> CITES, IAS</a:t>
            </a:r>
          </a:p>
          <a:p>
            <a:r>
              <a:rPr lang="nl-NL" sz="2000" dirty="0" smtClean="0">
                <a:sym typeface="Wingdings" panose="05000000000000000000" pitchFamily="2" charset="2"/>
              </a:rPr>
              <a:t>Konijnen, knaagdieren en fretten  weinig regelgeving</a:t>
            </a:r>
            <a:endParaRPr lang="nl-NL" sz="2000" dirty="0"/>
          </a:p>
        </p:txBody>
      </p:sp>
      <p:pic>
        <p:nvPicPr>
          <p:cNvPr id="5" name="Afbeelding 4"/>
          <p:cNvPicPr>
            <a:picLocks noChangeAspect="1"/>
          </p:cNvPicPr>
          <p:nvPr/>
        </p:nvPicPr>
        <p:blipFill>
          <a:blip r:embed="rId4"/>
          <a:stretch>
            <a:fillRect/>
          </a:stretch>
        </p:blipFill>
        <p:spPr>
          <a:xfrm>
            <a:off x="1516755" y="4533515"/>
            <a:ext cx="2244281" cy="2194559"/>
          </a:xfrm>
          <a:prstGeom prst="rect">
            <a:avLst/>
          </a:prstGeom>
        </p:spPr>
      </p:pic>
    </p:spTree>
    <p:extLst>
      <p:ext uri="{BB962C8B-B14F-4D97-AF65-F5344CB8AC3E}">
        <p14:creationId xmlns:p14="http://schemas.microsoft.com/office/powerpoint/2010/main" val="1028900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98259-FE09-4A5C-A8EE-8E40F0D69DBC}"/>
              </a:ext>
            </a:extLst>
          </p:cNvPr>
          <p:cNvSpPr>
            <a:spLocks noGrp="1"/>
          </p:cNvSpPr>
          <p:nvPr>
            <p:ph type="title"/>
          </p:nvPr>
        </p:nvSpPr>
        <p:spPr/>
        <p:txBody>
          <a:bodyPr>
            <a:normAutofit/>
          </a:bodyPr>
          <a:lstStyle/>
          <a:p>
            <a:r>
              <a:rPr lang="nl-NL" b="1" dirty="0" smtClean="0">
                <a:solidFill>
                  <a:schemeClr val="tx2"/>
                </a:solidFill>
              </a:rPr>
              <a:t>Zoek eens even uit:</a:t>
            </a:r>
            <a:endParaRPr lang="nl-NL" b="1" dirty="0">
              <a:solidFill>
                <a:schemeClr val="tx2"/>
              </a:solidFill>
            </a:endParaRPr>
          </a:p>
        </p:txBody>
      </p:sp>
      <p:sp>
        <p:nvSpPr>
          <p:cNvPr id="3" name="Tijdelijke aanduiding voor inhoud 2">
            <a:extLst>
              <a:ext uri="{FF2B5EF4-FFF2-40B4-BE49-F238E27FC236}">
                <a16:creationId xmlns:a16="http://schemas.microsoft.com/office/drawing/2014/main" id="{44D65835-D049-40C3-9E7D-7F4EBC49B472}"/>
              </a:ext>
            </a:extLst>
          </p:cNvPr>
          <p:cNvSpPr>
            <a:spLocks noGrp="1"/>
          </p:cNvSpPr>
          <p:nvPr>
            <p:ph idx="1"/>
          </p:nvPr>
        </p:nvSpPr>
        <p:spPr/>
        <p:txBody>
          <a:bodyPr>
            <a:normAutofit/>
          </a:bodyPr>
          <a:lstStyle/>
          <a:p>
            <a:pPr marL="0" indent="0">
              <a:buNone/>
            </a:pPr>
            <a:r>
              <a:rPr lang="nl-NL" dirty="0" smtClean="0"/>
              <a:t>Zoek op </a:t>
            </a:r>
            <a:r>
              <a:rPr lang="nl-NL" dirty="0"/>
              <a:t>in het </a:t>
            </a:r>
            <a:r>
              <a:rPr lang="nl-NL" dirty="0">
                <a:solidFill>
                  <a:srgbClr val="FF0000"/>
                </a:solidFill>
              </a:rPr>
              <a:t>BESLUIT HOUDERS VAN </a:t>
            </a:r>
            <a:r>
              <a:rPr lang="nl-NL" dirty="0" smtClean="0">
                <a:solidFill>
                  <a:srgbClr val="FF0000"/>
                </a:solidFill>
              </a:rPr>
              <a:t>DIEREN </a:t>
            </a:r>
            <a:r>
              <a:rPr lang="nl-NL" dirty="0" smtClean="0"/>
              <a:t>:</a:t>
            </a:r>
            <a:endParaRPr lang="nl-NL" dirty="0"/>
          </a:p>
          <a:p>
            <a:endParaRPr lang="nl-NL" dirty="0"/>
          </a:p>
          <a:p>
            <a:r>
              <a:rPr lang="nl-NL" dirty="0"/>
              <a:t>Mag </a:t>
            </a:r>
            <a:r>
              <a:rPr lang="nl-NL" dirty="0" smtClean="0"/>
              <a:t>een dierenspeciaalzaak </a:t>
            </a:r>
            <a:r>
              <a:rPr lang="nl-NL" dirty="0" smtClean="0"/>
              <a:t>konijnen</a:t>
            </a:r>
            <a:r>
              <a:rPr lang="nl-NL" dirty="0" smtClean="0"/>
              <a:t> </a:t>
            </a:r>
            <a:r>
              <a:rPr lang="nl-NL" dirty="0"/>
              <a:t>in de etalage </a:t>
            </a:r>
            <a:r>
              <a:rPr lang="nl-NL" dirty="0" smtClean="0"/>
              <a:t>zetten?</a:t>
            </a:r>
          </a:p>
          <a:p>
            <a:pPr marL="0" indent="0">
              <a:buNone/>
            </a:pPr>
            <a:endParaRPr lang="nl-NL" dirty="0"/>
          </a:p>
          <a:p>
            <a:r>
              <a:rPr lang="nl-NL" dirty="0"/>
              <a:t>Guusje van 11 jaar heeft geld gespaard om een cavia te kopen. Mogen wij de cavia als verkoopmedewerker van een dierenwinkel aan haar verkopen</a:t>
            </a:r>
            <a:r>
              <a:rPr lang="nl-NL" dirty="0" smtClean="0"/>
              <a:t>?</a:t>
            </a:r>
          </a:p>
          <a:p>
            <a:pPr marL="0" indent="0">
              <a:buNone/>
            </a:pPr>
            <a:endParaRPr lang="nl-NL" dirty="0"/>
          </a:p>
          <a:p>
            <a:r>
              <a:rPr lang="nl-NL" dirty="0"/>
              <a:t>Welke informatie moet de verkoopmedewerker aan Jan (41jr) meegeven die </a:t>
            </a:r>
            <a:r>
              <a:rPr lang="nl-NL" dirty="0" smtClean="0"/>
              <a:t>2 </a:t>
            </a:r>
            <a:r>
              <a:rPr lang="nl-NL" dirty="0" smtClean="0"/>
              <a:t>tamme ratten </a:t>
            </a:r>
            <a:r>
              <a:rPr lang="nl-NL" dirty="0" smtClean="0"/>
              <a:t>in </a:t>
            </a:r>
            <a:r>
              <a:rPr lang="nl-NL" dirty="0"/>
              <a:t>de winkel heeft </a:t>
            </a:r>
            <a:r>
              <a:rPr lang="nl-NL" dirty="0" smtClean="0"/>
              <a:t>gekocht?</a:t>
            </a:r>
            <a:endParaRPr lang="nl-NL" dirty="0"/>
          </a:p>
        </p:txBody>
      </p:sp>
    </p:spTree>
    <p:extLst>
      <p:ext uri="{BB962C8B-B14F-4D97-AF65-F5344CB8AC3E}">
        <p14:creationId xmlns:p14="http://schemas.microsoft.com/office/powerpoint/2010/main" val="3610186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BDD44-38B0-44E6-BC5E-5525368EF00F}"/>
              </a:ext>
            </a:extLst>
          </p:cNvPr>
          <p:cNvSpPr>
            <a:spLocks noGrp="1"/>
          </p:cNvSpPr>
          <p:nvPr>
            <p:ph type="title"/>
          </p:nvPr>
        </p:nvSpPr>
        <p:spPr>
          <a:xfrm>
            <a:off x="694508" y="497436"/>
            <a:ext cx="10515600" cy="1325563"/>
          </a:xfrm>
        </p:spPr>
        <p:txBody>
          <a:bodyPr/>
          <a:lstStyle/>
          <a:p>
            <a:r>
              <a:rPr lang="nl-NL" b="1" dirty="0" smtClean="0">
                <a:solidFill>
                  <a:schemeClr val="tx2"/>
                </a:solidFill>
              </a:rPr>
              <a:t>Wetgeving rondom </a:t>
            </a:r>
            <a:r>
              <a:rPr lang="nl-NL" b="1" u="sng" dirty="0" smtClean="0">
                <a:solidFill>
                  <a:schemeClr val="tx2"/>
                </a:solidFill>
              </a:rPr>
              <a:t>verkopen</a:t>
            </a:r>
            <a:r>
              <a:rPr lang="nl-NL" b="1" dirty="0" smtClean="0">
                <a:solidFill>
                  <a:schemeClr val="tx2"/>
                </a:solidFill>
              </a:rPr>
              <a:t> van dieren</a:t>
            </a:r>
            <a:endParaRPr lang="nl-NL" b="1" dirty="0">
              <a:solidFill>
                <a:schemeClr val="tx2"/>
              </a:solidFill>
            </a:endParaRPr>
          </a:p>
        </p:txBody>
      </p:sp>
      <p:sp>
        <p:nvSpPr>
          <p:cNvPr id="3" name="Tijdelijke aanduiding voor inhoud 2">
            <a:extLst>
              <a:ext uri="{FF2B5EF4-FFF2-40B4-BE49-F238E27FC236}">
                <a16:creationId xmlns:a16="http://schemas.microsoft.com/office/drawing/2014/main" id="{1B31DD66-580A-45BA-B4D0-EF9B45D31360}"/>
              </a:ext>
            </a:extLst>
          </p:cNvPr>
          <p:cNvSpPr>
            <a:spLocks noGrp="1"/>
          </p:cNvSpPr>
          <p:nvPr>
            <p:ph idx="1"/>
          </p:nvPr>
        </p:nvSpPr>
        <p:spPr>
          <a:xfrm>
            <a:off x="694508" y="2611623"/>
            <a:ext cx="10515600" cy="4240576"/>
          </a:xfrm>
        </p:spPr>
        <p:txBody>
          <a:bodyPr>
            <a:normAutofit/>
          </a:bodyPr>
          <a:lstStyle/>
          <a:p>
            <a:pPr marL="0" indent="0">
              <a:buNone/>
            </a:pPr>
            <a:r>
              <a:rPr lang="nl-NL" sz="2000" dirty="0" smtClean="0"/>
              <a:t>Voor het verkopen </a:t>
            </a:r>
            <a:r>
              <a:rPr lang="nl-NL" sz="2000" dirty="0"/>
              <a:t>van gezelschapsdieren </a:t>
            </a:r>
            <a:r>
              <a:rPr lang="nl-NL" sz="2000" dirty="0" smtClean="0"/>
              <a:t>gelden een aantal regels, o.a.: </a:t>
            </a:r>
          </a:p>
          <a:p>
            <a:r>
              <a:rPr lang="nl-NL" sz="2000" dirty="0" smtClean="0"/>
              <a:t>Dieren </a:t>
            </a:r>
            <a:r>
              <a:rPr lang="nl-NL" sz="2000" dirty="0"/>
              <a:t>mogen niet verkocht worden aan kinderen onder de 16 jaar.</a:t>
            </a:r>
          </a:p>
          <a:p>
            <a:pPr lvl="0"/>
            <a:r>
              <a:rPr lang="nl-NL" sz="2000" dirty="0"/>
              <a:t>Dieren mogen niet in de etalage van de winkelruimte geplaatst worden.</a:t>
            </a:r>
          </a:p>
          <a:p>
            <a:pPr lvl="0"/>
            <a:r>
              <a:rPr lang="nl-NL" sz="2000" dirty="0"/>
              <a:t>Kopers moeten schriftelijke voorlichting krijgen over het desbetreffende dier</a:t>
            </a:r>
            <a:r>
              <a:rPr lang="nl-NL" sz="2000" dirty="0" smtClean="0"/>
              <a:t>.</a:t>
            </a:r>
            <a:endParaRPr lang="nl-NL" sz="2000" dirty="0"/>
          </a:p>
        </p:txBody>
      </p:sp>
      <p:pic>
        <p:nvPicPr>
          <p:cNvPr id="3076" name="Picture 4" descr="Afbeeldingsresultaat voor wetgeving">
            <a:extLst>
              <a:ext uri="{FF2B5EF4-FFF2-40B4-BE49-F238E27FC236}">
                <a16:creationId xmlns:a16="http://schemas.microsoft.com/office/drawing/2014/main" id="{465E8946-6FFB-443E-A1D4-B99A2F39BD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4476" y="197103"/>
            <a:ext cx="2101173" cy="166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946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E2CE0C-0508-4C92-BDEE-DC3765FE59A1}"/>
              </a:ext>
            </a:extLst>
          </p:cNvPr>
          <p:cNvSpPr>
            <a:spLocks noGrp="1"/>
          </p:cNvSpPr>
          <p:nvPr>
            <p:ph type="title"/>
          </p:nvPr>
        </p:nvSpPr>
        <p:spPr/>
        <p:txBody>
          <a:bodyPr/>
          <a:lstStyle/>
          <a:p>
            <a:r>
              <a:rPr lang="nl-NL" b="1" dirty="0" smtClean="0">
                <a:solidFill>
                  <a:schemeClr val="tx2"/>
                </a:solidFill>
              </a:rPr>
              <a:t>Wetgeving </a:t>
            </a:r>
            <a:r>
              <a:rPr lang="nl-NL" b="1" dirty="0">
                <a:solidFill>
                  <a:schemeClr val="tx2"/>
                </a:solidFill>
              </a:rPr>
              <a:t>rondom verkopen</a:t>
            </a:r>
          </a:p>
        </p:txBody>
      </p:sp>
      <p:sp>
        <p:nvSpPr>
          <p:cNvPr id="3" name="Tijdelijke aanduiding voor inhoud 2">
            <a:extLst>
              <a:ext uri="{FF2B5EF4-FFF2-40B4-BE49-F238E27FC236}">
                <a16:creationId xmlns:a16="http://schemas.microsoft.com/office/drawing/2014/main" id="{9CCB6EE6-38DE-411D-8229-CC5230231FBB}"/>
              </a:ext>
            </a:extLst>
          </p:cNvPr>
          <p:cNvSpPr>
            <a:spLocks noGrp="1"/>
          </p:cNvSpPr>
          <p:nvPr>
            <p:ph idx="1"/>
          </p:nvPr>
        </p:nvSpPr>
        <p:spPr>
          <a:xfrm>
            <a:off x="838200" y="1825625"/>
            <a:ext cx="10877550" cy="4351338"/>
          </a:xfrm>
        </p:spPr>
        <p:txBody>
          <a:bodyPr/>
          <a:lstStyle/>
          <a:p>
            <a:pPr marL="0" indent="0">
              <a:buNone/>
            </a:pPr>
            <a:r>
              <a:rPr lang="nl-NL" sz="2000" u="sng" dirty="0" smtClean="0"/>
              <a:t>Eisen bij bedrijfsmatige activiteiten met dieren;</a:t>
            </a:r>
          </a:p>
          <a:p>
            <a:pPr marL="514350" indent="-514350">
              <a:buAutoNum type="arabicPeriod"/>
            </a:pPr>
            <a:r>
              <a:rPr lang="nl-NL" sz="2000" dirty="0" smtClean="0"/>
              <a:t>Bedrijfsregistratie </a:t>
            </a:r>
            <a:r>
              <a:rPr lang="nl-NL" sz="2000" dirty="0" smtClean="0">
                <a:sym typeface="Wingdings" panose="05000000000000000000" pitchFamily="2" charset="2"/>
              </a:rPr>
              <a:t> </a:t>
            </a:r>
            <a:r>
              <a:rPr lang="nl-NL" sz="2000" dirty="0" smtClean="0"/>
              <a:t>UBN nummer</a:t>
            </a:r>
          </a:p>
          <a:p>
            <a:pPr marL="514350" indent="-514350">
              <a:buAutoNum type="arabicPeriod"/>
            </a:pPr>
            <a:r>
              <a:rPr lang="nl-NL" sz="2000" dirty="0" smtClean="0"/>
              <a:t>Evenementen waarop gezelschapsdieren worden tentoongesteld en/of verhandeld </a:t>
            </a:r>
            <a:r>
              <a:rPr lang="nl-NL" sz="2000" dirty="0" smtClean="0">
                <a:sym typeface="Wingdings" panose="05000000000000000000" pitchFamily="2" charset="2"/>
              </a:rPr>
              <a:t> bij de</a:t>
            </a:r>
            <a:r>
              <a:rPr lang="nl-NL" sz="2000" dirty="0" smtClean="0"/>
              <a:t> NVWA aanmelden</a:t>
            </a:r>
          </a:p>
          <a:p>
            <a:pPr marL="514350" indent="-514350">
              <a:buAutoNum type="arabicPeriod"/>
            </a:pPr>
            <a:r>
              <a:rPr lang="nl-NL" sz="2000" dirty="0" smtClean="0"/>
              <a:t>Soms een milieuvergunning van de gemeente nodig</a:t>
            </a:r>
            <a:endParaRPr lang="nl-NL" sz="2000" u="sng" dirty="0"/>
          </a:p>
          <a:p>
            <a:pPr marL="514350" indent="-514350">
              <a:buAutoNum type="arabicPeriod"/>
            </a:pPr>
            <a:r>
              <a:rPr lang="nl-NL" sz="2000" dirty="0" smtClean="0"/>
              <a:t>Bewijs </a:t>
            </a:r>
            <a:r>
              <a:rPr lang="nl-NL" sz="2000" dirty="0"/>
              <a:t>van </a:t>
            </a:r>
            <a:r>
              <a:rPr lang="nl-NL" sz="2000" dirty="0" smtClean="0"/>
              <a:t>vakbekwaamheid	</a:t>
            </a:r>
          </a:p>
          <a:p>
            <a:pPr marL="457200" lvl="1" indent="0">
              <a:buNone/>
            </a:pPr>
            <a:r>
              <a:rPr lang="nl-NL" sz="2000" dirty="0"/>
              <a:t> </a:t>
            </a:r>
            <a:r>
              <a:rPr lang="nl-NL" sz="2000" dirty="0" smtClean="0"/>
              <a:t>   - moet worden geregistreerd bij de Rijksdienst voor ondernemend Nederland.</a:t>
            </a:r>
          </a:p>
          <a:p>
            <a:endParaRPr lang="nl-NL" dirty="0"/>
          </a:p>
        </p:txBody>
      </p:sp>
    </p:spTree>
    <p:extLst>
      <p:ext uri="{BB962C8B-B14F-4D97-AF65-F5344CB8AC3E}">
        <p14:creationId xmlns:p14="http://schemas.microsoft.com/office/powerpoint/2010/main" val="546673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880EA-5B04-4A25-B6BC-BBB718D6CB59}"/>
              </a:ext>
            </a:extLst>
          </p:cNvPr>
          <p:cNvSpPr>
            <a:spLocks noGrp="1"/>
          </p:cNvSpPr>
          <p:nvPr>
            <p:ph type="title"/>
          </p:nvPr>
        </p:nvSpPr>
        <p:spPr/>
        <p:txBody>
          <a:bodyPr/>
          <a:lstStyle/>
          <a:p>
            <a:r>
              <a:rPr lang="nl-NL" b="1" dirty="0" smtClean="0">
                <a:solidFill>
                  <a:schemeClr val="tx2"/>
                </a:solidFill>
              </a:rPr>
              <a:t>Wetgeving </a:t>
            </a:r>
            <a:r>
              <a:rPr lang="nl-NL" b="1" dirty="0">
                <a:solidFill>
                  <a:schemeClr val="tx2"/>
                </a:solidFill>
              </a:rPr>
              <a:t>rondom </a:t>
            </a:r>
            <a:r>
              <a:rPr lang="nl-NL" b="1" dirty="0" smtClean="0">
                <a:solidFill>
                  <a:schemeClr val="tx2"/>
                </a:solidFill>
              </a:rPr>
              <a:t>verkopen - Garantie</a:t>
            </a:r>
            <a:endParaRPr lang="nl-NL" b="1" dirty="0">
              <a:solidFill>
                <a:schemeClr val="tx2"/>
              </a:solidFill>
            </a:endParaRPr>
          </a:p>
        </p:txBody>
      </p:sp>
      <p:sp>
        <p:nvSpPr>
          <p:cNvPr id="3" name="Tijdelijke aanduiding voor inhoud 2">
            <a:extLst>
              <a:ext uri="{FF2B5EF4-FFF2-40B4-BE49-F238E27FC236}">
                <a16:creationId xmlns:a16="http://schemas.microsoft.com/office/drawing/2014/main" id="{7BF78745-90F4-4127-A4C2-7E371873DF47}"/>
              </a:ext>
            </a:extLst>
          </p:cNvPr>
          <p:cNvSpPr>
            <a:spLocks noGrp="1"/>
          </p:cNvSpPr>
          <p:nvPr>
            <p:ph idx="1"/>
          </p:nvPr>
        </p:nvSpPr>
        <p:spPr/>
        <p:txBody>
          <a:bodyPr>
            <a:normAutofit fontScale="77500" lnSpcReduction="20000"/>
          </a:bodyPr>
          <a:lstStyle/>
          <a:p>
            <a:r>
              <a:rPr lang="nl-NL" sz="3000" dirty="0" smtClean="0"/>
              <a:t>In </a:t>
            </a:r>
            <a:r>
              <a:rPr lang="nl-NL" sz="3000" dirty="0"/>
              <a:t>het recht rond koop en verkoop is een dier nog steeds gewoon een ding. Dus het kopen van een dier is voor de wet hetzelfde als het kopen van een televisie, koelkast of auto.</a:t>
            </a:r>
          </a:p>
          <a:p>
            <a:pPr marL="0" indent="0">
              <a:buNone/>
            </a:pPr>
            <a:endParaRPr lang="nl-NL" sz="3000" dirty="0"/>
          </a:p>
          <a:p>
            <a:r>
              <a:rPr lang="nl-NL" sz="3000" dirty="0"/>
              <a:t>Als de koper in de </a:t>
            </a:r>
            <a:r>
              <a:rPr lang="nl-NL" sz="3000" b="1" dirty="0"/>
              <a:t>eerste zes maanden </a:t>
            </a:r>
            <a:r>
              <a:rPr lang="nl-NL" sz="3000" dirty="0"/>
              <a:t>na de aankoop van het dier het dier terugbrengt moet de verkoper aantonen dat het dier het gebrek niet had toen hij/zij het verkocht</a:t>
            </a:r>
            <a:r>
              <a:rPr lang="nl-NL" sz="3000" dirty="0" smtClean="0"/>
              <a:t>.</a:t>
            </a:r>
          </a:p>
          <a:p>
            <a:pPr marL="0" indent="0">
              <a:buNone/>
            </a:pPr>
            <a:endParaRPr lang="nl-NL" sz="3000" dirty="0"/>
          </a:p>
          <a:p>
            <a:r>
              <a:rPr lang="nl-NL" sz="3000" dirty="0"/>
              <a:t>Als de koper </a:t>
            </a:r>
            <a:r>
              <a:rPr lang="nl-NL" sz="3000" b="1" dirty="0"/>
              <a:t>na zes maanden </a:t>
            </a:r>
            <a:r>
              <a:rPr lang="nl-NL" sz="3000" dirty="0"/>
              <a:t>het dier terugbrengt dan moet de koper aantonen dat het gebrek al aanwezig was toen het dier verkocht werd.</a:t>
            </a:r>
          </a:p>
          <a:p>
            <a:endParaRPr lang="nl-NL" sz="3000" dirty="0">
              <a:latin typeface="Lucida Sans" panose="020B0602030504020204" pitchFamily="34" charset="0"/>
            </a:endParaRPr>
          </a:p>
          <a:p>
            <a:endParaRPr lang="nl-NL" dirty="0"/>
          </a:p>
          <a:p>
            <a:endParaRPr lang="nl-NL" dirty="0"/>
          </a:p>
          <a:p>
            <a:endParaRPr lang="nl-NL" dirty="0"/>
          </a:p>
        </p:txBody>
      </p:sp>
    </p:spTree>
    <p:extLst>
      <p:ext uri="{BB962C8B-B14F-4D97-AF65-F5344CB8AC3E}">
        <p14:creationId xmlns:p14="http://schemas.microsoft.com/office/powerpoint/2010/main" val="156254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tx2"/>
                </a:solidFill>
              </a:rPr>
              <a:t>Wetgeving rondom </a:t>
            </a:r>
            <a:r>
              <a:rPr lang="nl-NL" b="1" dirty="0" smtClean="0">
                <a:solidFill>
                  <a:schemeClr val="tx2"/>
                </a:solidFill>
              </a:rPr>
              <a:t>het </a:t>
            </a:r>
            <a:r>
              <a:rPr lang="nl-NL" b="1" u="sng" dirty="0" smtClean="0">
                <a:solidFill>
                  <a:schemeClr val="tx2"/>
                </a:solidFill>
              </a:rPr>
              <a:t>houden</a:t>
            </a:r>
            <a:r>
              <a:rPr lang="nl-NL" b="1" dirty="0" smtClean="0">
                <a:solidFill>
                  <a:schemeClr val="tx2"/>
                </a:solidFill>
              </a:rPr>
              <a:t> </a:t>
            </a:r>
            <a:r>
              <a:rPr lang="nl-NL" b="1" dirty="0">
                <a:solidFill>
                  <a:schemeClr val="tx2"/>
                </a:solidFill>
              </a:rPr>
              <a:t>van dieren</a:t>
            </a:r>
            <a:endParaRPr lang="nl-NL" dirty="0"/>
          </a:p>
        </p:txBody>
      </p:sp>
      <p:sp>
        <p:nvSpPr>
          <p:cNvPr id="3" name="Tijdelijke aanduiding voor inhoud 2"/>
          <p:cNvSpPr>
            <a:spLocks noGrp="1"/>
          </p:cNvSpPr>
          <p:nvPr>
            <p:ph idx="1"/>
          </p:nvPr>
        </p:nvSpPr>
        <p:spPr>
          <a:xfrm>
            <a:off x="845127" y="1828800"/>
            <a:ext cx="10944102" cy="4351337"/>
          </a:xfrm>
        </p:spPr>
        <p:txBody>
          <a:bodyPr/>
          <a:lstStyle/>
          <a:p>
            <a:pPr marL="0" indent="0">
              <a:buNone/>
            </a:pPr>
            <a:r>
              <a:rPr lang="nl-NL" sz="2000" dirty="0"/>
              <a:t>Voor het bedrijfsmatige houden van huisdieren zijn regels opgenomen in het besluit houders dieren. In het besluit zijn de volgende regels opgenomen:</a:t>
            </a:r>
          </a:p>
          <a:p>
            <a:pPr lvl="0"/>
            <a:r>
              <a:rPr lang="nl-NL" sz="2000" dirty="0"/>
              <a:t>Houden van dieren anders dan voor landbouwdoeleinden (artikel 3.1 – 3.23).</a:t>
            </a:r>
          </a:p>
          <a:p>
            <a:pPr lvl="0"/>
            <a:r>
              <a:rPr lang="nl-NL" sz="2000" dirty="0"/>
              <a:t>H</a:t>
            </a:r>
            <a:r>
              <a:rPr lang="nl-NL" sz="2000" dirty="0" smtClean="0"/>
              <a:t>ouden </a:t>
            </a:r>
            <a:r>
              <a:rPr lang="nl-NL" sz="2000" dirty="0"/>
              <a:t>van dieren in dierentuinen (artikel 4.1 – 4.13).</a:t>
            </a:r>
          </a:p>
          <a:p>
            <a:pPr lvl="0"/>
            <a:r>
              <a:rPr lang="nl-NL" sz="2000" dirty="0"/>
              <a:t>Houden van dieren ten behoeven van circussen en andere optredens (artikel 4.14).</a:t>
            </a:r>
          </a:p>
          <a:p>
            <a:endParaRPr lang="nl-NL" dirty="0"/>
          </a:p>
        </p:txBody>
      </p:sp>
      <p:pic>
        <p:nvPicPr>
          <p:cNvPr id="4" name="Afbeelding 3"/>
          <p:cNvPicPr>
            <a:picLocks noChangeAspect="1"/>
          </p:cNvPicPr>
          <p:nvPr/>
        </p:nvPicPr>
        <p:blipFill>
          <a:blip r:embed="rId2"/>
          <a:stretch>
            <a:fillRect/>
          </a:stretch>
        </p:blipFill>
        <p:spPr>
          <a:xfrm>
            <a:off x="845127" y="4321629"/>
            <a:ext cx="4667250" cy="1371600"/>
          </a:xfrm>
          <a:prstGeom prst="rect">
            <a:avLst/>
          </a:prstGeom>
        </p:spPr>
      </p:pic>
    </p:spTree>
    <p:extLst>
      <p:ext uri="{BB962C8B-B14F-4D97-AF65-F5344CB8AC3E}">
        <p14:creationId xmlns:p14="http://schemas.microsoft.com/office/powerpoint/2010/main" val="3928480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tx2"/>
                </a:solidFill>
              </a:rPr>
              <a:t>Wetgeving rondom </a:t>
            </a:r>
            <a:r>
              <a:rPr lang="nl-NL" b="1" dirty="0" smtClean="0">
                <a:solidFill>
                  <a:schemeClr val="tx2"/>
                </a:solidFill>
              </a:rPr>
              <a:t>het </a:t>
            </a:r>
            <a:r>
              <a:rPr lang="nl-NL" b="1" u="sng" dirty="0" smtClean="0">
                <a:solidFill>
                  <a:schemeClr val="tx2"/>
                </a:solidFill>
              </a:rPr>
              <a:t>vervoeren </a:t>
            </a:r>
            <a:r>
              <a:rPr lang="nl-NL" b="1" dirty="0" smtClean="0">
                <a:solidFill>
                  <a:schemeClr val="tx2"/>
                </a:solidFill>
              </a:rPr>
              <a:t>van </a:t>
            </a:r>
            <a:r>
              <a:rPr lang="nl-NL" b="1" dirty="0">
                <a:solidFill>
                  <a:schemeClr val="tx2"/>
                </a:solidFill>
              </a:rPr>
              <a:t>dieren</a:t>
            </a:r>
            <a:endParaRPr lang="nl-NL" dirty="0"/>
          </a:p>
        </p:txBody>
      </p:sp>
      <p:sp>
        <p:nvSpPr>
          <p:cNvPr id="3" name="Tijdelijke aanduiding voor inhoud 2"/>
          <p:cNvSpPr>
            <a:spLocks noGrp="1"/>
          </p:cNvSpPr>
          <p:nvPr>
            <p:ph idx="1"/>
          </p:nvPr>
        </p:nvSpPr>
        <p:spPr/>
        <p:txBody>
          <a:bodyPr>
            <a:normAutofit/>
          </a:bodyPr>
          <a:lstStyle/>
          <a:p>
            <a:r>
              <a:rPr lang="nl-NL" sz="2000" dirty="0"/>
              <a:t>Huisdieren mogen niet zomaar mee op reis de grens over, dit omdat levende dieren drager kunnen zijn van besmettelijke ziektes of aandoeningen. </a:t>
            </a:r>
            <a:endParaRPr lang="nl-NL" sz="2000" dirty="0" smtClean="0"/>
          </a:p>
          <a:p>
            <a:r>
              <a:rPr lang="nl-NL" sz="2000" dirty="0" smtClean="0"/>
              <a:t>Voor </a:t>
            </a:r>
            <a:r>
              <a:rPr lang="nl-NL" sz="2000" dirty="0"/>
              <a:t>een reis binnen de EU heeft de hond en/of kat een EU-dierenpaspoort nodig. </a:t>
            </a:r>
            <a:endParaRPr lang="nl-NL" sz="2000" dirty="0" smtClean="0"/>
          </a:p>
          <a:p>
            <a:r>
              <a:rPr lang="nl-NL" sz="2000" dirty="0" smtClean="0"/>
              <a:t>Daarnaast </a:t>
            </a:r>
            <a:r>
              <a:rPr lang="nl-NL" sz="2000" dirty="0"/>
              <a:t>moeten de dieren gechipt zijn en moeten ze minstens 21 dagen voor vertrek ingeënt zijn tegen rabiës. </a:t>
            </a:r>
            <a:endParaRPr lang="nl-NL" sz="2000" dirty="0" smtClean="0"/>
          </a:p>
          <a:p>
            <a:r>
              <a:rPr lang="nl-NL" sz="2000" dirty="0" smtClean="0"/>
              <a:t>Voor </a:t>
            </a:r>
            <a:r>
              <a:rPr lang="nl-NL" sz="2000" dirty="0"/>
              <a:t>een reis buiten de EU gelden soms nog aanvullende </a:t>
            </a:r>
            <a:r>
              <a:rPr lang="nl-NL" sz="2000" dirty="0" smtClean="0"/>
              <a:t>eisen</a:t>
            </a:r>
          </a:p>
          <a:p>
            <a:r>
              <a:rPr lang="en-US" sz="2000" dirty="0" smtClean="0"/>
              <a:t>De </a:t>
            </a:r>
            <a:r>
              <a:rPr lang="en-US" sz="2000" dirty="0"/>
              <a:t>regels </a:t>
            </a:r>
            <a:r>
              <a:rPr lang="en-US" sz="2000" dirty="0" err="1"/>
              <a:t>zijn</a:t>
            </a:r>
            <a:r>
              <a:rPr lang="en-US" sz="2000" dirty="0"/>
              <a:t> </a:t>
            </a:r>
            <a:r>
              <a:rPr lang="en-US" sz="2000" dirty="0" err="1"/>
              <a:t>te</a:t>
            </a:r>
            <a:r>
              <a:rPr lang="en-US" sz="2000" dirty="0"/>
              <a:t> </a:t>
            </a:r>
            <a:r>
              <a:rPr lang="en-US" sz="2000" dirty="0" err="1"/>
              <a:t>vinden</a:t>
            </a:r>
            <a:r>
              <a:rPr lang="en-US" sz="2000" dirty="0"/>
              <a:t> in </a:t>
            </a:r>
            <a:r>
              <a:rPr lang="en-US" sz="2000" dirty="0" err="1"/>
              <a:t>artikel</a:t>
            </a:r>
            <a:r>
              <a:rPr lang="en-US" sz="2000" dirty="0"/>
              <a:t> 2.5 </a:t>
            </a:r>
            <a:r>
              <a:rPr lang="en-US" sz="2000" dirty="0" err="1"/>
              <a:t>vervoer</a:t>
            </a:r>
            <a:r>
              <a:rPr lang="en-US" sz="2000" dirty="0"/>
              <a:t> </a:t>
            </a:r>
            <a:r>
              <a:rPr lang="en-US" sz="2000" dirty="0" err="1"/>
              <a:t>dieren</a:t>
            </a:r>
            <a:r>
              <a:rPr lang="en-US" sz="2000" dirty="0"/>
              <a:t>.</a:t>
            </a:r>
            <a:endParaRPr lang="nl-NL" sz="2000" dirty="0"/>
          </a:p>
          <a:p>
            <a:endParaRPr lang="nl-NL" dirty="0"/>
          </a:p>
        </p:txBody>
      </p:sp>
    </p:spTree>
    <p:extLst>
      <p:ext uri="{BB962C8B-B14F-4D97-AF65-F5344CB8AC3E}">
        <p14:creationId xmlns:p14="http://schemas.microsoft.com/office/powerpoint/2010/main" val="2745602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Handelsketen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sz="2000" dirty="0" smtClean="0"/>
              <a:t>Kunnen jullie voorbeelden bedenken van de handelsketen van </a:t>
            </a:r>
            <a:r>
              <a:rPr lang="nl-NL" sz="2000" dirty="0" smtClean="0"/>
              <a:t>konijnen? En van geiten?</a:t>
            </a:r>
            <a:endParaRPr lang="nl-NL" sz="2000" dirty="0" smtClean="0"/>
          </a:p>
          <a:p>
            <a:r>
              <a:rPr lang="nl-NL" sz="2000" dirty="0"/>
              <a:t>Kenmerken van de malafide handelaar </a:t>
            </a:r>
          </a:p>
          <a:p>
            <a:r>
              <a:rPr lang="nl-NL" sz="2000" dirty="0" smtClean="0"/>
              <a:t>Regels voor de goede fok</a:t>
            </a:r>
          </a:p>
          <a:p>
            <a:r>
              <a:rPr lang="nl-NL" sz="2000" dirty="0" smtClean="0"/>
              <a:t>I&amp;R</a:t>
            </a:r>
          </a:p>
          <a:p>
            <a:pPr lvl="1"/>
            <a:r>
              <a:rPr lang="nl-NL" sz="2000" dirty="0" smtClean="0"/>
              <a:t>UBN-nummer</a:t>
            </a:r>
            <a:endParaRPr lang="nl-NL" sz="2000" dirty="0" smtClean="0"/>
          </a:p>
          <a:p>
            <a:pPr marL="457200" lvl="1" indent="0">
              <a:buNone/>
            </a:pPr>
            <a:endParaRPr lang="nl-NL" dirty="0" smtClean="0"/>
          </a:p>
        </p:txBody>
      </p:sp>
    </p:spTree>
    <p:extLst>
      <p:ext uri="{BB962C8B-B14F-4D97-AF65-F5344CB8AC3E}">
        <p14:creationId xmlns:p14="http://schemas.microsoft.com/office/powerpoint/2010/main" val="337046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6539" y="242741"/>
            <a:ext cx="9618921" cy="1788078"/>
          </a:xfrm>
        </p:spPr>
        <p:txBody>
          <a:bodyPr>
            <a:noAutofit/>
          </a:bodyPr>
          <a:lstStyle/>
          <a:p>
            <a:r>
              <a:rPr lang="nl-NL" b="1" dirty="0">
                <a:solidFill>
                  <a:schemeClr val="tx1"/>
                </a:solidFill>
                <a:cs typeface="Arial" panose="020B0604020202020204" pitchFamily="34" charset="0"/>
              </a:rPr>
              <a:t>Wet Dieren – </a:t>
            </a:r>
            <a:br>
              <a:rPr lang="nl-NL" b="1" dirty="0">
                <a:solidFill>
                  <a:schemeClr val="tx1"/>
                </a:solidFill>
                <a:cs typeface="Arial" panose="020B0604020202020204" pitchFamily="34" charset="0"/>
              </a:rPr>
            </a:br>
            <a:r>
              <a:rPr lang="nl-NL" b="1" dirty="0">
                <a:solidFill>
                  <a:schemeClr val="tx1"/>
                </a:solidFill>
                <a:cs typeface="Arial" panose="020B0604020202020204" pitchFamily="34" charset="0"/>
              </a:rPr>
              <a:t>Besluit Houders van Dieren</a:t>
            </a:r>
          </a:p>
        </p:txBody>
      </p:sp>
      <p:sp>
        <p:nvSpPr>
          <p:cNvPr id="3" name="Tijdelijke aanduiding voor inhoud 2"/>
          <p:cNvSpPr>
            <a:spLocks noGrp="1"/>
          </p:cNvSpPr>
          <p:nvPr>
            <p:ph idx="1"/>
          </p:nvPr>
        </p:nvSpPr>
        <p:spPr>
          <a:xfrm>
            <a:off x="2119423" y="2863645"/>
            <a:ext cx="8229600" cy="2420737"/>
          </a:xfrm>
        </p:spPr>
        <p:txBody>
          <a:bodyPr>
            <a:noAutofit/>
          </a:bodyPr>
          <a:lstStyle/>
          <a:p>
            <a:r>
              <a:rPr lang="nl-NL" sz="2800" dirty="0">
                <a:latin typeface="Arial" panose="020B0604020202020204" pitchFamily="34" charset="0"/>
                <a:cs typeface="Arial" panose="020B0604020202020204" pitchFamily="34" charset="0"/>
              </a:rPr>
              <a:t>Bewijs van vakbekwaamheid:</a:t>
            </a:r>
          </a:p>
          <a:p>
            <a:pPr lvl="1"/>
            <a:r>
              <a:rPr lang="nl-NL" sz="2800" dirty="0">
                <a:latin typeface="Arial" panose="020B0604020202020204" pitchFamily="34" charset="0"/>
                <a:cs typeface="Arial" panose="020B0604020202020204" pitchFamily="34" charset="0"/>
              </a:rPr>
              <a:t>Nodig bij bedrijfsmatige activiteiten </a:t>
            </a:r>
          </a:p>
          <a:p>
            <a:pPr lvl="1"/>
            <a:r>
              <a:rPr lang="nl-NL" sz="2800" dirty="0">
                <a:latin typeface="Arial" panose="020B0604020202020204" pitchFamily="34" charset="0"/>
                <a:cs typeface="Arial" panose="020B0604020202020204" pitchFamily="34" charset="0"/>
              </a:rPr>
              <a:t>Gericht op </a:t>
            </a:r>
            <a:r>
              <a:rPr lang="nl-NL" sz="2800" dirty="0" smtClean="0">
                <a:latin typeface="Arial" panose="020B0604020202020204" pitchFamily="34" charset="0"/>
                <a:cs typeface="Arial" panose="020B0604020202020204" pitchFamily="34" charset="0"/>
              </a:rPr>
              <a:t>de diergroep </a:t>
            </a:r>
            <a:r>
              <a:rPr lang="nl-NL" sz="2800" dirty="0">
                <a:latin typeface="Arial" panose="020B0604020202020204" pitchFamily="34" charset="0"/>
                <a:cs typeface="Arial" panose="020B0604020202020204" pitchFamily="34" charset="0"/>
              </a:rPr>
              <a:t>waar mee gewerkt wordt: </a:t>
            </a:r>
            <a:r>
              <a:rPr lang="nl-NL" sz="2800" dirty="0" smtClean="0">
                <a:latin typeface="Arial" panose="020B0604020202020204" pitchFamily="34" charset="0"/>
                <a:cs typeface="Arial" panose="020B0604020202020204" pitchFamily="34" charset="0"/>
              </a:rPr>
              <a:t>honden &amp; katten, </a:t>
            </a:r>
            <a:r>
              <a:rPr lang="nl-NL" sz="2800" dirty="0">
                <a:latin typeface="Arial" panose="020B0604020202020204" pitchFamily="34" charset="0"/>
                <a:cs typeface="Arial" panose="020B0604020202020204" pitchFamily="34" charset="0"/>
              </a:rPr>
              <a:t>overige zoogdieren, vogels, </a:t>
            </a:r>
            <a:r>
              <a:rPr lang="nl-NL" sz="2800" dirty="0" smtClean="0">
                <a:latin typeface="Arial" panose="020B0604020202020204" pitchFamily="34" charset="0"/>
                <a:cs typeface="Arial" panose="020B0604020202020204" pitchFamily="34" charset="0"/>
              </a:rPr>
              <a:t>herpeten, vissen</a:t>
            </a:r>
            <a:endParaRPr lang="nl-NL" sz="2800" dirty="0">
              <a:latin typeface="Arial" panose="020B0604020202020204" pitchFamily="34" charset="0"/>
              <a:cs typeface="Arial" panose="020B0604020202020204" pitchFamily="34" charset="0"/>
            </a:endParaRPr>
          </a:p>
          <a:p>
            <a:pPr lvl="1"/>
            <a:r>
              <a:rPr lang="nl-NL" sz="2800" dirty="0">
                <a:latin typeface="Arial" panose="020B0604020202020204" pitchFamily="34" charset="0"/>
                <a:cs typeface="Arial" panose="020B0604020202020204" pitchFamily="34" charset="0"/>
              </a:rPr>
              <a:t>Alleen verplicht voor eindverantwoordelijke.</a:t>
            </a:r>
          </a:p>
        </p:txBody>
      </p:sp>
    </p:spTree>
    <p:extLst>
      <p:ext uri="{BB962C8B-B14F-4D97-AF65-F5344CB8AC3E}">
        <p14:creationId xmlns:p14="http://schemas.microsoft.com/office/powerpoint/2010/main" val="300745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CITES-wetgeving</a:t>
            </a:r>
            <a:endParaRPr lang="nl-NL" dirty="0"/>
          </a:p>
        </p:txBody>
      </p:sp>
      <p:sp>
        <p:nvSpPr>
          <p:cNvPr id="3" name="Tijdelijke aanduiding voor inhoud 2"/>
          <p:cNvSpPr>
            <a:spLocks noGrp="1"/>
          </p:cNvSpPr>
          <p:nvPr>
            <p:ph idx="1"/>
          </p:nvPr>
        </p:nvSpPr>
        <p:spPr>
          <a:xfrm>
            <a:off x="1828800" y="1554164"/>
            <a:ext cx="8686800" cy="2234877"/>
          </a:xfrm>
        </p:spPr>
        <p:txBody>
          <a:bodyPr>
            <a:noAutofit/>
          </a:bodyPr>
          <a:lstStyle/>
          <a:p>
            <a:r>
              <a:rPr lang="nl-NL" sz="3000" dirty="0"/>
              <a:t>Mondiaal/Europees:</a:t>
            </a:r>
          </a:p>
          <a:p>
            <a:r>
              <a:rPr lang="nl-NL" sz="3000" dirty="0"/>
              <a:t>CITES-verdrag en </a:t>
            </a:r>
            <a:r>
              <a:rPr lang="nl-NL" sz="3000" dirty="0" smtClean="0"/>
              <a:t>CITES-verordeningen</a:t>
            </a:r>
            <a:endParaRPr lang="nl-NL" sz="3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1503" y="3358290"/>
            <a:ext cx="3744416" cy="225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17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616940-A208-4F72-B99D-4BF07C97B8CA}"/>
              </a:ext>
            </a:extLst>
          </p:cNvPr>
          <p:cNvSpPr txBox="1"/>
          <p:nvPr/>
        </p:nvSpPr>
        <p:spPr>
          <a:xfrm>
            <a:off x="769088" y="765544"/>
            <a:ext cx="10653823" cy="2985433"/>
          </a:xfrm>
          <a:prstGeom prst="rect">
            <a:avLst/>
          </a:prstGeom>
          <a:noFill/>
        </p:spPr>
        <p:txBody>
          <a:bodyPr wrap="square" rtlCol="0">
            <a:spAutoFit/>
          </a:bodyPr>
          <a:lstStyle/>
          <a:p>
            <a:pPr algn="ctr"/>
            <a:r>
              <a:rPr lang="nl-NL" sz="6000" dirty="0" smtClean="0">
                <a:latin typeface="Arial" panose="020B0604020202020204" pitchFamily="34" charset="0"/>
                <a:cs typeface="Arial" panose="020B0604020202020204" pitchFamily="34" charset="0"/>
              </a:rPr>
              <a:t>Dit </a:t>
            </a:r>
            <a:r>
              <a:rPr lang="nl-NL" sz="6000" dirty="0" err="1" smtClean="0">
                <a:latin typeface="Arial" panose="020B0604020202020204" pitchFamily="34" charset="0"/>
                <a:cs typeface="Arial" panose="020B0604020202020204" pitchFamily="34" charset="0"/>
              </a:rPr>
              <a:t>lesblok</a:t>
            </a:r>
            <a:endParaRPr lang="nl-NL" sz="2400" dirty="0">
              <a:latin typeface="Arial" panose="020B0604020202020204" pitchFamily="34" charset="0"/>
              <a:cs typeface="Arial" panose="020B0604020202020204" pitchFamily="34" charset="0"/>
            </a:endParaRPr>
          </a:p>
          <a:p>
            <a:pPr marL="857250" indent="-857250">
              <a:buFont typeface="Arial" panose="020B0604020202020204" pitchFamily="34" charset="0"/>
              <a:buChar char="•"/>
            </a:pPr>
            <a:endParaRPr lang="nl-NL" sz="2400" dirty="0">
              <a:latin typeface="Arial" panose="020B0604020202020204" pitchFamily="34" charset="0"/>
              <a:cs typeface="Arial" panose="020B0604020202020204" pitchFamily="34" charset="0"/>
            </a:endParaRPr>
          </a:p>
          <a:p>
            <a:pPr lvl="2"/>
            <a:endParaRPr lang="nl-NL" sz="2400" dirty="0" smtClean="0">
              <a:latin typeface="Arial" panose="020B0604020202020204" pitchFamily="34" charset="0"/>
              <a:cs typeface="Arial" panose="020B0604020202020204" pitchFamily="34" charset="0"/>
            </a:endParaRPr>
          </a:p>
          <a:p>
            <a:pPr lvl="2"/>
            <a:endParaRPr lang="nl-NL" sz="2400" dirty="0">
              <a:latin typeface="Arial" panose="020B0604020202020204" pitchFamily="34" charset="0"/>
              <a:cs typeface="Arial" panose="020B0604020202020204" pitchFamily="34" charset="0"/>
            </a:endParaRPr>
          </a:p>
          <a:p>
            <a:pPr marL="857250" indent="-857250">
              <a:buFont typeface="Arial" panose="020B0604020202020204" pitchFamily="34" charset="0"/>
              <a:buChar char="•"/>
            </a:pPr>
            <a:r>
              <a:rPr lang="nl-NL" sz="3200" dirty="0">
                <a:latin typeface="Arial" panose="020B0604020202020204" pitchFamily="34" charset="0"/>
                <a:cs typeface="Arial" panose="020B0604020202020204" pitchFamily="34" charset="0"/>
              </a:rPr>
              <a:t>Thema </a:t>
            </a:r>
            <a:r>
              <a:rPr lang="nl-NL" sz="3200" dirty="0" smtClean="0">
                <a:latin typeface="Arial" panose="020B0604020202020204" pitchFamily="34" charset="0"/>
                <a:cs typeface="Arial" panose="020B0604020202020204" pitchFamily="34" charset="0"/>
              </a:rPr>
              <a:t>wetgeving </a:t>
            </a:r>
            <a:r>
              <a:rPr lang="nl-NL" sz="3200" dirty="0" smtClean="0">
                <a:latin typeface="Arial" panose="020B0604020202020204" pitchFamily="34" charset="0"/>
                <a:cs typeface="Arial" panose="020B0604020202020204" pitchFamily="34" charset="0"/>
              </a:rPr>
              <a:t>overige zoogdieren</a:t>
            </a:r>
            <a:endParaRPr lang="nl-NL" sz="3200" dirty="0">
              <a:latin typeface="Arial" panose="020B0604020202020204" pitchFamily="34" charset="0"/>
              <a:cs typeface="Arial" panose="020B0604020202020204" pitchFamily="34" charset="0"/>
            </a:endParaRPr>
          </a:p>
          <a:p>
            <a:pPr marL="1314450" lvl="1" indent="-857250">
              <a:buFont typeface="Arial" panose="020B0604020202020204" pitchFamily="34" charset="0"/>
              <a:buChar char="•"/>
            </a:pPr>
            <a:endParaRPr lang="nl-NL" sz="2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2"/>
          <a:stretch>
            <a:fillRect/>
          </a:stretch>
        </p:blipFill>
        <p:spPr>
          <a:xfrm>
            <a:off x="3271021" y="3750977"/>
            <a:ext cx="3923084" cy="2610634"/>
          </a:xfrm>
          <a:prstGeom prst="rect">
            <a:avLst/>
          </a:prstGeom>
        </p:spPr>
      </p:pic>
    </p:spTree>
    <p:extLst>
      <p:ext uri="{BB962C8B-B14F-4D97-AF65-F5344CB8AC3E}">
        <p14:creationId xmlns:p14="http://schemas.microsoft.com/office/powerpoint/2010/main" val="4228094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CITES</a:t>
            </a:r>
            <a:endParaRPr lang="nl-NL" dirty="0"/>
          </a:p>
        </p:txBody>
      </p:sp>
      <p:sp>
        <p:nvSpPr>
          <p:cNvPr id="3" name="Tijdelijke aanduiding voor inhoud 2"/>
          <p:cNvSpPr>
            <a:spLocks noGrp="1"/>
          </p:cNvSpPr>
          <p:nvPr>
            <p:ph idx="1"/>
          </p:nvPr>
        </p:nvSpPr>
        <p:spPr/>
        <p:txBody>
          <a:bodyPr>
            <a:normAutofit/>
          </a:bodyPr>
          <a:lstStyle/>
          <a:p>
            <a:r>
              <a:rPr lang="nl-NL" dirty="0"/>
              <a:t>CITES staat voor </a:t>
            </a:r>
            <a:r>
              <a:rPr lang="nl-NL" dirty="0" err="1"/>
              <a:t>Convention</a:t>
            </a:r>
            <a:r>
              <a:rPr lang="nl-NL" dirty="0"/>
              <a:t> on International Trade in </a:t>
            </a:r>
            <a:r>
              <a:rPr lang="nl-NL" dirty="0" err="1"/>
              <a:t>Endangered</a:t>
            </a:r>
            <a:r>
              <a:rPr lang="nl-NL" dirty="0"/>
              <a:t> Species of wild flora </a:t>
            </a:r>
            <a:r>
              <a:rPr lang="nl-NL" dirty="0" err="1"/>
              <a:t>and</a:t>
            </a:r>
            <a:r>
              <a:rPr lang="nl-NL" dirty="0"/>
              <a:t> </a:t>
            </a:r>
            <a:r>
              <a:rPr lang="nl-NL" dirty="0" smtClean="0"/>
              <a:t>fauna</a:t>
            </a:r>
          </a:p>
          <a:p>
            <a:r>
              <a:rPr lang="nl-NL" dirty="0" smtClean="0"/>
              <a:t>CITES </a:t>
            </a:r>
            <a:r>
              <a:rPr lang="nl-NL" dirty="0"/>
              <a:t>regelt de wereldwijde handel in ongeveer 5.000 beschermde diersoorten en 30.000 beschermde </a:t>
            </a:r>
            <a:r>
              <a:rPr lang="nl-NL" dirty="0" smtClean="0"/>
              <a:t>plantensoorten</a:t>
            </a:r>
          </a:p>
          <a:p>
            <a:r>
              <a:rPr lang="nl-NL" dirty="0" smtClean="0"/>
              <a:t>Je </a:t>
            </a:r>
            <a:r>
              <a:rPr lang="nl-NL" dirty="0"/>
              <a:t>mag deze beschermde soorten namelijk niet zomaar verhandelen, vervoeren, verzamelen of </a:t>
            </a:r>
            <a:r>
              <a:rPr lang="nl-NL" dirty="0" smtClean="0"/>
              <a:t>houden: hiervoor </a:t>
            </a:r>
            <a:r>
              <a:rPr lang="nl-NL" dirty="0"/>
              <a:t>gelden </a:t>
            </a:r>
            <a:r>
              <a:rPr lang="nl-NL" dirty="0" smtClean="0"/>
              <a:t>regels</a:t>
            </a:r>
          </a:p>
          <a:p>
            <a:r>
              <a:rPr lang="nl-NL" dirty="0" smtClean="0"/>
              <a:t>Voor </a:t>
            </a:r>
            <a:r>
              <a:rPr lang="nl-NL" dirty="0"/>
              <a:t>sommige soorten is de handel verboden, in andere gevallen zijn er vergunningen of certificaten </a:t>
            </a:r>
            <a:r>
              <a:rPr lang="nl-NL" dirty="0" smtClean="0"/>
              <a:t>nodig </a:t>
            </a:r>
          </a:p>
          <a:p>
            <a:r>
              <a:rPr lang="nl-NL" dirty="0" smtClean="0"/>
              <a:t>Momenteel </a:t>
            </a:r>
            <a:r>
              <a:rPr lang="nl-NL" dirty="0"/>
              <a:t>hebben 181 landen zich bij de overeenkomst aangesloten. </a:t>
            </a:r>
          </a:p>
        </p:txBody>
      </p:sp>
    </p:spTree>
    <p:extLst>
      <p:ext uri="{BB962C8B-B14F-4D97-AF65-F5344CB8AC3E}">
        <p14:creationId xmlns:p14="http://schemas.microsoft.com/office/powerpoint/2010/main" val="3104600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 het kort:</a:t>
            </a:r>
            <a:endParaRPr lang="nl-NL" dirty="0"/>
          </a:p>
        </p:txBody>
      </p:sp>
      <p:sp>
        <p:nvSpPr>
          <p:cNvPr id="3" name="Tijdelijke aanduiding voor inhoud 2"/>
          <p:cNvSpPr>
            <a:spLocks noGrp="1"/>
          </p:cNvSpPr>
          <p:nvPr>
            <p:ph idx="1"/>
          </p:nvPr>
        </p:nvSpPr>
        <p:spPr/>
        <p:txBody>
          <a:bodyPr/>
          <a:lstStyle/>
          <a:p>
            <a:r>
              <a:rPr lang="nl-NL" dirty="0" smtClean="0"/>
              <a:t>Je </a:t>
            </a:r>
            <a:r>
              <a:rPr lang="nl-NL" dirty="0"/>
              <a:t>mag beschermde dieren en </a:t>
            </a:r>
            <a:r>
              <a:rPr lang="nl-NL" dirty="0" smtClean="0"/>
              <a:t>planten dus </a:t>
            </a:r>
            <a:r>
              <a:rPr lang="nl-NL" dirty="0"/>
              <a:t>niet zomaar verhandelen, vervoeren, verzamelen of houden. Hiervoor hebben overheden van verschillende landen regels en afspraken gemaakt en vastgelegd in de CITES-overeenkomst.</a:t>
            </a:r>
          </a:p>
        </p:txBody>
      </p:sp>
    </p:spTree>
    <p:extLst>
      <p:ext uri="{BB962C8B-B14F-4D97-AF65-F5344CB8AC3E}">
        <p14:creationId xmlns:p14="http://schemas.microsoft.com/office/powerpoint/2010/main" val="2248828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Informatieve LINKS:</a:t>
            </a:r>
            <a:endParaRPr lang="nl-NL" dirty="0"/>
          </a:p>
        </p:txBody>
      </p:sp>
      <p:sp>
        <p:nvSpPr>
          <p:cNvPr id="3" name="Tijdelijke aanduiding voor inhoud 2"/>
          <p:cNvSpPr>
            <a:spLocks noGrp="1"/>
          </p:cNvSpPr>
          <p:nvPr>
            <p:ph idx="1"/>
          </p:nvPr>
        </p:nvSpPr>
        <p:spPr/>
        <p:txBody>
          <a:bodyPr>
            <a:normAutofit/>
          </a:bodyPr>
          <a:lstStyle/>
          <a:p>
            <a:r>
              <a:rPr lang="nl-NL" dirty="0">
                <a:hlinkClick r:id="rId2"/>
              </a:rPr>
              <a:t>http://</a:t>
            </a:r>
            <a:r>
              <a:rPr lang="nl-NL" dirty="0" smtClean="0">
                <a:hlinkClick r:id="rId2"/>
              </a:rPr>
              <a:t>www.rvo.nl/onderwerpen/agrarisch-ondernemen/beschermde-planten-dieren-en-natuur/handel-beschermde-planten-en-dieren/invoer-en-wederuitvoer</a:t>
            </a:r>
            <a:endParaRPr lang="nl-NL" dirty="0" smtClean="0"/>
          </a:p>
          <a:p>
            <a:pPr marL="0" indent="0">
              <a:buNone/>
            </a:pPr>
            <a:endParaRPr lang="nl-NL" dirty="0" smtClean="0"/>
          </a:p>
          <a:p>
            <a:r>
              <a:rPr lang="nl-NL" dirty="0">
                <a:hlinkClick r:id="rId3"/>
              </a:rPr>
              <a:t>http://</a:t>
            </a:r>
            <a:r>
              <a:rPr lang="nl-NL" dirty="0" smtClean="0">
                <a:hlinkClick r:id="rId3"/>
              </a:rPr>
              <a:t>www.rvo.nl/onderwerpen/agrarisch-ondernemen/beschermde-planten-dieren-en-natuur/handel-beschermde-planten-en-dieren/cites-algemeen/wel-geen-cites-soort</a:t>
            </a:r>
            <a:endParaRPr lang="nl-NL" dirty="0" smtClean="0"/>
          </a:p>
          <a:p>
            <a:endParaRPr lang="nl-NL" dirty="0"/>
          </a:p>
        </p:txBody>
      </p:sp>
    </p:spTree>
    <p:extLst>
      <p:ext uri="{BB962C8B-B14F-4D97-AF65-F5344CB8AC3E}">
        <p14:creationId xmlns:p14="http://schemas.microsoft.com/office/powerpoint/2010/main" val="582236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8625" y="607625"/>
            <a:ext cx="8686800" cy="838200"/>
          </a:xfrm>
        </p:spPr>
        <p:txBody>
          <a:bodyPr>
            <a:normAutofit fontScale="90000"/>
          </a:bodyPr>
          <a:lstStyle/>
          <a:p>
            <a:r>
              <a:rPr lang="nl-NL" b="1" dirty="0"/>
              <a:t>CITES-soorten in Nederland en de Europese Unie </a:t>
            </a:r>
            <a:br>
              <a:rPr lang="nl-NL" b="1" dirty="0"/>
            </a:br>
            <a:endParaRPr lang="nl-NL" dirty="0"/>
          </a:p>
        </p:txBody>
      </p:sp>
      <p:sp>
        <p:nvSpPr>
          <p:cNvPr id="3" name="Tijdelijke aanduiding voor inhoud 2"/>
          <p:cNvSpPr>
            <a:spLocks noGrp="1"/>
          </p:cNvSpPr>
          <p:nvPr>
            <p:ph idx="1"/>
          </p:nvPr>
        </p:nvSpPr>
        <p:spPr/>
        <p:txBody>
          <a:bodyPr>
            <a:normAutofit/>
          </a:bodyPr>
          <a:lstStyle/>
          <a:p>
            <a:r>
              <a:rPr lang="nl-NL" dirty="0" smtClean="0"/>
              <a:t>Voor </a:t>
            </a:r>
            <a:r>
              <a:rPr lang="nl-NL" dirty="0"/>
              <a:t>het handelen, vervoeren, verzamelen en bezitten van de beschermde soorten in Nederland en de Europese Unie (EU) is vaak een EU-certificaat </a:t>
            </a:r>
            <a:r>
              <a:rPr lang="nl-NL" dirty="0" smtClean="0"/>
              <a:t>nodig</a:t>
            </a:r>
            <a:endParaRPr lang="nl-NL" dirty="0"/>
          </a:p>
          <a:p>
            <a:r>
              <a:rPr lang="nl-NL" dirty="0" smtClean="0"/>
              <a:t>Wil je </a:t>
            </a:r>
            <a:r>
              <a:rPr lang="nl-NL" dirty="0"/>
              <a:t>een door CITES beschermde soort in Nederland of in de Europese Unie kopen, verkopen of vervoeren. Of </a:t>
            </a:r>
            <a:r>
              <a:rPr lang="nl-NL" dirty="0" smtClean="0"/>
              <a:t>een dier van een </a:t>
            </a:r>
            <a:r>
              <a:rPr lang="nl-NL" dirty="0"/>
              <a:t>soort overdragen aan een </a:t>
            </a:r>
            <a:r>
              <a:rPr lang="nl-NL" dirty="0" smtClean="0"/>
              <a:t>ander, dan </a:t>
            </a:r>
            <a:r>
              <a:rPr lang="nl-NL" dirty="0"/>
              <a:t>kan het zijn dat </a:t>
            </a:r>
            <a:r>
              <a:rPr lang="nl-NL" dirty="0" smtClean="0"/>
              <a:t>je </a:t>
            </a:r>
            <a:r>
              <a:rPr lang="nl-NL" dirty="0"/>
              <a:t>daarvoor een </a:t>
            </a:r>
            <a:r>
              <a:rPr lang="nl-NL" dirty="0">
                <a:hlinkClick r:id="rId2"/>
              </a:rPr>
              <a:t>EU-certificaat</a:t>
            </a:r>
            <a:r>
              <a:rPr lang="nl-NL" dirty="0"/>
              <a:t> nodig heeft. </a:t>
            </a:r>
            <a:endParaRPr lang="nl-NL" dirty="0" smtClean="0"/>
          </a:p>
          <a:p>
            <a:pPr marL="0" indent="0">
              <a:buNone/>
            </a:pPr>
            <a:endParaRPr lang="nl-NL" dirty="0" smtClean="0"/>
          </a:p>
          <a:p>
            <a:r>
              <a:rPr lang="nl-NL" dirty="0" smtClean="0"/>
              <a:t>Deze </a:t>
            </a:r>
            <a:r>
              <a:rPr lang="nl-NL" dirty="0"/>
              <a:t>moet </a:t>
            </a:r>
            <a:r>
              <a:rPr lang="nl-NL" dirty="0" smtClean="0"/>
              <a:t>je </a:t>
            </a:r>
            <a:r>
              <a:rPr lang="nl-NL" dirty="0"/>
              <a:t>aanvragen in de lidstaat waar de soort zich bevindt.</a:t>
            </a:r>
          </a:p>
          <a:p>
            <a:endParaRPr lang="nl-NL" dirty="0"/>
          </a:p>
        </p:txBody>
      </p:sp>
    </p:spTree>
    <p:extLst>
      <p:ext uri="{BB962C8B-B14F-4D97-AF65-F5344CB8AC3E}">
        <p14:creationId xmlns:p14="http://schemas.microsoft.com/office/powerpoint/2010/main" val="2924633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LINK over het EU-certificaat</a:t>
            </a:r>
            <a:endParaRPr lang="nl-NL" dirty="0"/>
          </a:p>
        </p:txBody>
      </p:sp>
      <p:sp>
        <p:nvSpPr>
          <p:cNvPr id="3" name="Tijdelijke aanduiding voor inhoud 2"/>
          <p:cNvSpPr>
            <a:spLocks noGrp="1"/>
          </p:cNvSpPr>
          <p:nvPr>
            <p:ph idx="1"/>
          </p:nvPr>
        </p:nvSpPr>
        <p:spPr/>
        <p:txBody>
          <a:bodyPr/>
          <a:lstStyle/>
          <a:p>
            <a:r>
              <a:rPr lang="nl-NL" dirty="0">
                <a:hlinkClick r:id="rId2"/>
              </a:rPr>
              <a:t>EU-certificaat </a:t>
            </a:r>
            <a:endParaRPr lang="nl-NL" dirty="0" smtClean="0"/>
          </a:p>
          <a:p>
            <a:pPr marL="0" indent="0">
              <a:buNone/>
            </a:pPr>
            <a:endParaRPr lang="nl-NL"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8905" y="1270000"/>
            <a:ext cx="4104456" cy="5275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164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5017" y="1136073"/>
            <a:ext cx="8678257" cy="1731818"/>
          </a:xfrm>
        </p:spPr>
        <p:txBody>
          <a:bodyPr>
            <a:normAutofit/>
          </a:bodyPr>
          <a:lstStyle/>
          <a:p>
            <a:r>
              <a:rPr lang="nl-NL" sz="6000" dirty="0" smtClean="0">
                <a:solidFill>
                  <a:schemeClr val="tx1"/>
                </a:solidFill>
              </a:rPr>
              <a:t>Invasieve </a:t>
            </a:r>
            <a:r>
              <a:rPr lang="nl-NL" sz="6000" dirty="0" smtClean="0">
                <a:solidFill>
                  <a:schemeClr val="tx1"/>
                </a:solidFill>
              </a:rPr>
              <a:t>soorten</a:t>
            </a:r>
            <a:endParaRPr lang="nl-NL" sz="6000" dirty="0">
              <a:solidFill>
                <a:schemeClr val="tx1"/>
              </a:solidFill>
            </a:endParaRPr>
          </a:p>
        </p:txBody>
      </p:sp>
      <p:pic>
        <p:nvPicPr>
          <p:cNvPr id="3" name="Afbeelding 2"/>
          <p:cNvPicPr>
            <a:picLocks noChangeAspect="1"/>
          </p:cNvPicPr>
          <p:nvPr/>
        </p:nvPicPr>
        <p:blipFill>
          <a:blip r:embed="rId2"/>
          <a:stretch>
            <a:fillRect/>
          </a:stretch>
        </p:blipFill>
        <p:spPr>
          <a:xfrm>
            <a:off x="2341417" y="3053412"/>
            <a:ext cx="6525491" cy="2549020"/>
          </a:xfrm>
          <a:prstGeom prst="rect">
            <a:avLst/>
          </a:prstGeom>
        </p:spPr>
      </p:pic>
    </p:spTree>
    <p:extLst>
      <p:ext uri="{BB962C8B-B14F-4D97-AF65-F5344CB8AC3E}">
        <p14:creationId xmlns:p14="http://schemas.microsoft.com/office/powerpoint/2010/main" val="1210497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616940-A208-4F72-B99D-4BF07C97B8CA}"/>
              </a:ext>
            </a:extLst>
          </p:cNvPr>
          <p:cNvSpPr txBox="1"/>
          <p:nvPr/>
        </p:nvSpPr>
        <p:spPr>
          <a:xfrm>
            <a:off x="769088" y="138224"/>
            <a:ext cx="10653823" cy="2123658"/>
          </a:xfrm>
          <a:prstGeom prst="rect">
            <a:avLst/>
          </a:prstGeom>
          <a:noFill/>
        </p:spPr>
        <p:txBody>
          <a:bodyPr wrap="square" rtlCol="0">
            <a:spAutoFit/>
          </a:bodyPr>
          <a:lstStyle/>
          <a:p>
            <a:r>
              <a:rPr lang="nl-NL" sz="6000" dirty="0" smtClean="0"/>
              <a:t>Invasieve </a:t>
            </a:r>
            <a:r>
              <a:rPr lang="nl-NL" sz="6000" dirty="0"/>
              <a:t>soorten</a:t>
            </a:r>
          </a:p>
          <a:p>
            <a:pPr lvl="1" algn="ctr"/>
            <a:endParaRPr lang="nl-NL" sz="2400" dirty="0">
              <a:latin typeface="Calibri" panose="020F0502020204030204" pitchFamily="34" charset="0"/>
              <a:cs typeface="Calibri" panose="020F0502020204030204" pitchFamily="34" charset="0"/>
            </a:endParaRPr>
          </a:p>
          <a:p>
            <a:pPr lvl="1"/>
            <a:endParaRPr lang="nl-NL" sz="2400" dirty="0">
              <a:latin typeface="Calibri" panose="020F0502020204030204" pitchFamily="34" charset="0"/>
              <a:cs typeface="Calibri" panose="020F0502020204030204" pitchFamily="34" charset="0"/>
            </a:endParaRPr>
          </a:p>
          <a:p>
            <a:pPr lvl="1"/>
            <a:endParaRPr lang="nl-NL" sz="2400" dirty="0">
              <a:latin typeface="Calibri" panose="020F0502020204030204" pitchFamily="34" charset="0"/>
              <a:cs typeface="Calibri" panose="020F0502020204030204" pitchFamily="34" charset="0"/>
            </a:endParaRPr>
          </a:p>
        </p:txBody>
      </p:sp>
      <p:sp>
        <p:nvSpPr>
          <p:cNvPr id="4" name="Tekstvak 3"/>
          <p:cNvSpPr txBox="1"/>
          <p:nvPr/>
        </p:nvSpPr>
        <p:spPr>
          <a:xfrm>
            <a:off x="992778" y="2261882"/>
            <a:ext cx="7563394" cy="1754326"/>
          </a:xfrm>
          <a:prstGeom prst="rect">
            <a:avLst/>
          </a:prstGeom>
          <a:noFill/>
        </p:spPr>
        <p:txBody>
          <a:bodyPr wrap="square" rtlCol="0">
            <a:spAutoFit/>
          </a:bodyPr>
          <a:lstStyle/>
          <a:p>
            <a:pPr marL="285750" indent="-285750">
              <a:buFontTx/>
              <a:buChar char="-"/>
            </a:pPr>
            <a:r>
              <a:rPr lang="nl-NL" dirty="0" smtClean="0"/>
              <a:t>Wat </a:t>
            </a:r>
            <a:r>
              <a:rPr lang="nl-NL" dirty="0"/>
              <a:t>verstaan wordt onder een invasieve </a:t>
            </a:r>
            <a:r>
              <a:rPr lang="nl-NL" dirty="0" smtClean="0"/>
              <a:t>soort?</a:t>
            </a:r>
          </a:p>
          <a:p>
            <a:endParaRPr lang="nl-NL" dirty="0"/>
          </a:p>
          <a:p>
            <a:pPr marL="285750" indent="-285750">
              <a:buFontTx/>
              <a:buChar char="-"/>
            </a:pPr>
            <a:r>
              <a:rPr lang="nl-NL" dirty="0" smtClean="0"/>
              <a:t>Welke </a:t>
            </a:r>
            <a:r>
              <a:rPr lang="nl-NL" dirty="0"/>
              <a:t>mogelijke nadelen en risico’s </a:t>
            </a:r>
            <a:r>
              <a:rPr lang="nl-NL" dirty="0" smtClean="0"/>
              <a:t>kunnen invasieve </a:t>
            </a:r>
            <a:r>
              <a:rPr lang="nl-NL" dirty="0"/>
              <a:t>soorten </a:t>
            </a:r>
            <a:r>
              <a:rPr lang="nl-NL" dirty="0" smtClean="0"/>
              <a:t>hebben?</a:t>
            </a:r>
          </a:p>
          <a:p>
            <a:endParaRPr lang="nl-NL" dirty="0" smtClean="0"/>
          </a:p>
          <a:p>
            <a:pPr marL="285750" indent="-285750">
              <a:buFontTx/>
              <a:buChar char="-"/>
            </a:pPr>
            <a:r>
              <a:rPr lang="nl-NL" dirty="0" smtClean="0"/>
              <a:t>Op </a:t>
            </a:r>
            <a:r>
              <a:rPr lang="nl-NL" dirty="0"/>
              <a:t>welke wijze </a:t>
            </a:r>
            <a:r>
              <a:rPr lang="nl-NL" dirty="0" smtClean="0"/>
              <a:t>moet er met </a:t>
            </a:r>
            <a:r>
              <a:rPr lang="nl-NL" dirty="0"/>
              <a:t>invasieve </a:t>
            </a:r>
            <a:r>
              <a:rPr lang="nl-NL" dirty="0" smtClean="0"/>
              <a:t>soorten worden </a:t>
            </a:r>
            <a:r>
              <a:rPr lang="nl-NL" dirty="0"/>
              <a:t>omgegaan.</a:t>
            </a:r>
          </a:p>
        </p:txBody>
      </p:sp>
    </p:spTree>
    <p:extLst>
      <p:ext uri="{BB962C8B-B14F-4D97-AF65-F5344CB8AC3E}">
        <p14:creationId xmlns:p14="http://schemas.microsoft.com/office/powerpoint/2010/main" val="2074995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AA7D22C-CD54-4FDD-9250-4E57589D061F}"/>
              </a:ext>
            </a:extLst>
          </p:cNvPr>
          <p:cNvPicPr>
            <a:picLocks noChangeAspect="1"/>
          </p:cNvPicPr>
          <p:nvPr/>
        </p:nvPicPr>
        <p:blipFill>
          <a:blip r:embed="rId2"/>
          <a:stretch>
            <a:fillRect/>
          </a:stretch>
        </p:blipFill>
        <p:spPr>
          <a:xfrm>
            <a:off x="613586" y="1546151"/>
            <a:ext cx="6500481" cy="4333654"/>
          </a:xfrm>
          <a:prstGeom prst="rect">
            <a:avLst/>
          </a:prstGeom>
        </p:spPr>
      </p:pic>
      <p:sp>
        <p:nvSpPr>
          <p:cNvPr id="5" name="Tekstvak 4">
            <a:extLst>
              <a:ext uri="{FF2B5EF4-FFF2-40B4-BE49-F238E27FC236}">
                <a16:creationId xmlns:a16="http://schemas.microsoft.com/office/drawing/2014/main" id="{AE4B669D-6E23-4CC3-9007-C403F163F907}"/>
              </a:ext>
            </a:extLst>
          </p:cNvPr>
          <p:cNvSpPr txBox="1"/>
          <p:nvPr/>
        </p:nvSpPr>
        <p:spPr>
          <a:xfrm>
            <a:off x="7293935" y="1546151"/>
            <a:ext cx="4720856" cy="3970318"/>
          </a:xfrm>
          <a:prstGeom prst="rect">
            <a:avLst/>
          </a:prstGeom>
          <a:noFill/>
        </p:spPr>
        <p:txBody>
          <a:bodyPr wrap="square" rtlCol="0">
            <a:spAutoFit/>
          </a:bodyPr>
          <a:lstStyle/>
          <a:p>
            <a:pPr marL="342900" indent="-342900">
              <a:buFont typeface="Arial" panose="020B0604020202020204" pitchFamily="34" charset="0"/>
              <a:buChar char="•"/>
            </a:pPr>
            <a:r>
              <a:rPr lang="nl-NL" sz="2800" dirty="0">
                <a:latin typeface="Arial" panose="020B0604020202020204" pitchFamily="34" charset="0"/>
                <a:cs typeface="Arial" panose="020B0604020202020204" pitchFamily="34" charset="0"/>
              </a:rPr>
              <a:t>Wat is een invasieve soort?</a:t>
            </a:r>
          </a:p>
          <a:p>
            <a:pPr marL="342900" indent="-342900">
              <a:buFont typeface="Arial" panose="020B0604020202020204" pitchFamily="34" charset="0"/>
              <a:buChar char="•"/>
            </a:pPr>
            <a:r>
              <a:rPr lang="nl-NL" sz="2800" dirty="0">
                <a:latin typeface="Arial" panose="020B0604020202020204" pitchFamily="34" charset="0"/>
                <a:cs typeface="Arial" panose="020B0604020202020204" pitchFamily="34" charset="0"/>
              </a:rPr>
              <a:t>Voorbeelden?</a:t>
            </a:r>
          </a:p>
          <a:p>
            <a:pPr marL="342900" indent="-342900">
              <a:buFont typeface="Arial" panose="020B0604020202020204" pitchFamily="34" charset="0"/>
              <a:buChar char="•"/>
            </a:pPr>
            <a:r>
              <a:rPr lang="nl-NL" sz="2800" dirty="0">
                <a:latin typeface="Arial" panose="020B0604020202020204" pitchFamily="34" charset="0"/>
                <a:cs typeface="Arial" panose="020B0604020202020204" pitchFamily="34" charset="0"/>
              </a:rPr>
              <a:t>Waarom moet je er als houder van overige zoogdieren kennis van hebben?</a:t>
            </a:r>
          </a:p>
          <a:p>
            <a:pPr marL="342900" indent="-342900">
              <a:buFont typeface="Arial" panose="020B0604020202020204" pitchFamily="34" charset="0"/>
              <a:buChar char="•"/>
            </a:pPr>
            <a:endParaRPr lang="nl-NL" sz="2800" dirty="0">
              <a:latin typeface="Arial" panose="020B0604020202020204" pitchFamily="34" charset="0"/>
              <a:cs typeface="Arial" panose="020B0604020202020204" pitchFamily="34" charset="0"/>
            </a:endParaRPr>
          </a:p>
          <a:p>
            <a:pPr algn="ctr"/>
            <a:r>
              <a:rPr lang="nl-NL" sz="2800" dirty="0">
                <a:latin typeface="Arial" panose="020B0604020202020204" pitchFamily="34" charset="0"/>
                <a:cs typeface="Arial" panose="020B0604020202020204" pitchFamily="34" charset="0"/>
              </a:rPr>
              <a:t>Filmpje</a:t>
            </a:r>
          </a:p>
        </p:txBody>
      </p:sp>
      <p:sp>
        <p:nvSpPr>
          <p:cNvPr id="6" name="Tekstvak 5">
            <a:extLst>
              <a:ext uri="{FF2B5EF4-FFF2-40B4-BE49-F238E27FC236}">
                <a16:creationId xmlns:a16="http://schemas.microsoft.com/office/drawing/2014/main" id="{5FC2923A-4814-45DD-927D-575DD3B1A959}"/>
              </a:ext>
            </a:extLst>
          </p:cNvPr>
          <p:cNvSpPr txBox="1"/>
          <p:nvPr/>
        </p:nvSpPr>
        <p:spPr>
          <a:xfrm>
            <a:off x="613585" y="5858540"/>
            <a:ext cx="6500481" cy="215444"/>
          </a:xfrm>
          <a:prstGeom prst="rect">
            <a:avLst/>
          </a:prstGeom>
          <a:noFill/>
        </p:spPr>
        <p:txBody>
          <a:bodyPr wrap="square" rtlCol="0">
            <a:spAutoFit/>
          </a:bodyPr>
          <a:lstStyle/>
          <a:p>
            <a:r>
              <a:rPr lang="nl-NL" sz="800" dirty="0"/>
              <a:t>C: Seaq68. https://cdn.pixabay.com/photo/2017/04/13/19/59/muskrat-2228582_960_720.jpg</a:t>
            </a:r>
          </a:p>
        </p:txBody>
      </p:sp>
      <p:sp>
        <p:nvSpPr>
          <p:cNvPr id="4" name="Tekstvak 3">
            <a:extLst>
              <a:ext uri="{FF2B5EF4-FFF2-40B4-BE49-F238E27FC236}">
                <a16:creationId xmlns:a16="http://schemas.microsoft.com/office/drawing/2014/main" id="{CA9C811E-D4B6-41F3-A1D2-306CF9FB440D}"/>
              </a:ext>
            </a:extLst>
          </p:cNvPr>
          <p:cNvSpPr txBox="1"/>
          <p:nvPr/>
        </p:nvSpPr>
        <p:spPr>
          <a:xfrm>
            <a:off x="968447" y="1800217"/>
            <a:ext cx="6145619" cy="923330"/>
          </a:xfrm>
          <a:prstGeom prst="rect">
            <a:avLst/>
          </a:prstGeom>
          <a:noFill/>
        </p:spPr>
        <p:txBody>
          <a:bodyPr wrap="square" rtlCol="0">
            <a:spAutoFit/>
          </a:bodyPr>
          <a:lstStyle/>
          <a:p>
            <a:r>
              <a:rPr lang="nl-NL" sz="5400" b="1" dirty="0">
                <a:solidFill>
                  <a:schemeClr val="bg1"/>
                </a:solidFill>
              </a:rPr>
              <a:t>Wat weten jullie al?</a:t>
            </a:r>
          </a:p>
        </p:txBody>
      </p:sp>
    </p:spTree>
    <p:extLst>
      <p:ext uri="{BB962C8B-B14F-4D97-AF65-F5344CB8AC3E}">
        <p14:creationId xmlns:p14="http://schemas.microsoft.com/office/powerpoint/2010/main" val="55174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E7E1B11-5104-4323-9ACC-1B1520CD06EC}"/>
              </a:ext>
            </a:extLst>
          </p:cNvPr>
          <p:cNvSpPr txBox="1"/>
          <p:nvPr/>
        </p:nvSpPr>
        <p:spPr>
          <a:xfrm>
            <a:off x="423070" y="2556670"/>
            <a:ext cx="8084634" cy="369332"/>
          </a:xfrm>
          <a:prstGeom prst="rect">
            <a:avLst/>
          </a:prstGeom>
          <a:noFill/>
        </p:spPr>
        <p:txBody>
          <a:bodyPr wrap="square" rtlCol="0">
            <a:spAutoFit/>
          </a:bodyPr>
          <a:lstStyle/>
          <a:p>
            <a:pPr algn="ctr"/>
            <a:r>
              <a:rPr lang="nl-NL" dirty="0" smtClean="0">
                <a:hlinkClick r:id="rId2"/>
              </a:rPr>
              <a:t>De kennis van nu: Invasieve soorten</a:t>
            </a:r>
            <a:endParaRPr lang="nl-NL" dirty="0"/>
          </a:p>
        </p:txBody>
      </p:sp>
    </p:spTree>
    <p:extLst>
      <p:ext uri="{BB962C8B-B14F-4D97-AF65-F5344CB8AC3E}">
        <p14:creationId xmlns:p14="http://schemas.microsoft.com/office/powerpoint/2010/main" val="319133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Collectief IAS: een kritische kijk naar de IAS Unielijst</a:t>
            </a:r>
            <a:endParaRPr lang="nl-NL" dirty="0"/>
          </a:p>
        </p:txBody>
      </p:sp>
      <p:sp>
        <p:nvSpPr>
          <p:cNvPr id="3" name="Tijdelijke aanduiding voor tekst 2"/>
          <p:cNvSpPr>
            <a:spLocks noGrp="1"/>
          </p:cNvSpPr>
          <p:nvPr>
            <p:ph type="body" idx="1"/>
          </p:nvPr>
        </p:nvSpPr>
        <p:spPr/>
        <p:txBody>
          <a:bodyPr/>
          <a:lstStyle/>
          <a:p>
            <a:r>
              <a:rPr lang="nl-NL" dirty="0" smtClean="0">
                <a:hlinkClick r:id="rId2"/>
              </a:rPr>
              <a:t>website Collectief IAS</a:t>
            </a:r>
            <a:endParaRPr lang="nl-NL" dirty="0"/>
          </a:p>
        </p:txBody>
      </p:sp>
      <p:pic>
        <p:nvPicPr>
          <p:cNvPr id="4" name="Afbeelding 3"/>
          <p:cNvPicPr>
            <a:picLocks noChangeAspect="1"/>
          </p:cNvPicPr>
          <p:nvPr/>
        </p:nvPicPr>
        <p:blipFill>
          <a:blip r:embed="rId3"/>
          <a:stretch>
            <a:fillRect/>
          </a:stretch>
        </p:blipFill>
        <p:spPr>
          <a:xfrm>
            <a:off x="3645634" y="3335750"/>
            <a:ext cx="5318258" cy="2478199"/>
          </a:xfrm>
          <a:prstGeom prst="rect">
            <a:avLst/>
          </a:prstGeom>
        </p:spPr>
      </p:pic>
    </p:spTree>
    <p:extLst>
      <p:ext uri="{BB962C8B-B14F-4D97-AF65-F5344CB8AC3E}">
        <p14:creationId xmlns:p14="http://schemas.microsoft.com/office/powerpoint/2010/main" val="343581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5568C01-C714-4BE2-83CE-2DADA6858F3A}"/>
              </a:ext>
            </a:extLst>
          </p:cNvPr>
          <p:cNvSpPr txBox="1"/>
          <p:nvPr/>
        </p:nvSpPr>
        <p:spPr>
          <a:xfrm>
            <a:off x="763772" y="318976"/>
            <a:ext cx="10664456" cy="1015663"/>
          </a:xfrm>
          <a:prstGeom prst="rect">
            <a:avLst/>
          </a:prstGeom>
          <a:noFill/>
        </p:spPr>
        <p:txBody>
          <a:bodyPr wrap="square" rtlCol="0">
            <a:spAutoFit/>
          </a:bodyPr>
          <a:lstStyle/>
          <a:p>
            <a:pPr algn="ctr"/>
            <a:r>
              <a:rPr lang="nl-NL" sz="6000" dirty="0" smtClean="0">
                <a:latin typeface="Arial" panose="020B0604020202020204" pitchFamily="34" charset="0"/>
                <a:cs typeface="Arial" panose="020B0604020202020204" pitchFamily="34" charset="0"/>
              </a:rPr>
              <a:t>Wetgeving</a:t>
            </a:r>
            <a:r>
              <a:rPr lang="nl-NL" sz="6000" dirty="0" smtClean="0">
                <a:latin typeface="Arial" panose="020B0604020202020204" pitchFamily="34" charset="0"/>
                <a:cs typeface="Arial" panose="020B0604020202020204" pitchFamily="34" charset="0"/>
              </a:rPr>
              <a:t>?</a:t>
            </a:r>
            <a:endParaRPr lang="nl-NL" sz="6000" dirty="0">
              <a:latin typeface="Arial" panose="020B0604020202020204" pitchFamily="34" charset="0"/>
              <a:cs typeface="Arial" panose="020B0604020202020204" pitchFamily="34" charset="0"/>
            </a:endParaRPr>
          </a:p>
        </p:txBody>
      </p:sp>
      <p:sp>
        <p:nvSpPr>
          <p:cNvPr id="3" name="Tekstvak 2"/>
          <p:cNvSpPr txBox="1"/>
          <p:nvPr/>
        </p:nvSpPr>
        <p:spPr>
          <a:xfrm>
            <a:off x="763773" y="1789611"/>
            <a:ext cx="8367164" cy="1200329"/>
          </a:xfrm>
          <a:prstGeom prst="rect">
            <a:avLst/>
          </a:prstGeom>
          <a:noFill/>
        </p:spPr>
        <p:txBody>
          <a:bodyPr wrap="square" rtlCol="0">
            <a:spAutoFit/>
          </a:bodyPr>
          <a:lstStyle/>
          <a:p>
            <a:pPr marL="342900" indent="-342900">
              <a:buFont typeface="Arial" panose="020B0604020202020204" pitchFamily="34" charset="0"/>
              <a:buChar char="•"/>
            </a:pPr>
            <a:endParaRPr lang="nl-NL" sz="2400" dirty="0" smtClean="0"/>
          </a:p>
          <a:p>
            <a:pPr marL="342900" indent="-342900">
              <a:buFont typeface="Arial" panose="020B0604020202020204" pitchFamily="34" charset="0"/>
              <a:buChar char="•"/>
            </a:pPr>
            <a:r>
              <a:rPr lang="nl-NL" sz="2400" dirty="0" smtClean="0"/>
              <a:t>Wetgev</a:t>
            </a:r>
            <a:r>
              <a:rPr lang="nl-NL" sz="2400" dirty="0" smtClean="0"/>
              <a:t>ing </a:t>
            </a:r>
            <a:r>
              <a:rPr lang="nl-NL" sz="2400" dirty="0" smtClean="0"/>
              <a:t>in theorie via </a:t>
            </a:r>
            <a:r>
              <a:rPr lang="nl-NL" sz="2400" dirty="0" smtClean="0"/>
              <a:t>LICG-pagina’s, deze </a:t>
            </a:r>
            <a:r>
              <a:rPr lang="nl-NL" sz="2400" dirty="0" err="1" smtClean="0"/>
              <a:t>ppt</a:t>
            </a:r>
            <a:r>
              <a:rPr lang="nl-NL" sz="2400" dirty="0" smtClean="0"/>
              <a:t> </a:t>
            </a:r>
            <a:r>
              <a:rPr lang="nl-NL" sz="2400" dirty="0" smtClean="0"/>
              <a:t>en </a:t>
            </a:r>
            <a:r>
              <a:rPr lang="nl-NL" sz="2400" dirty="0" smtClean="0"/>
              <a:t>Kenniskiem</a:t>
            </a:r>
            <a:endParaRPr lang="nl-NL" sz="2400" dirty="0"/>
          </a:p>
        </p:txBody>
      </p:sp>
      <p:pic>
        <p:nvPicPr>
          <p:cNvPr id="7" name="Afbeelding 6"/>
          <p:cNvPicPr>
            <a:picLocks noChangeAspect="1"/>
          </p:cNvPicPr>
          <p:nvPr/>
        </p:nvPicPr>
        <p:blipFill>
          <a:blip r:embed="rId2"/>
          <a:stretch>
            <a:fillRect/>
          </a:stretch>
        </p:blipFill>
        <p:spPr>
          <a:xfrm>
            <a:off x="763772" y="3858714"/>
            <a:ext cx="4352925" cy="1047750"/>
          </a:xfrm>
          <a:prstGeom prst="rect">
            <a:avLst/>
          </a:prstGeom>
        </p:spPr>
      </p:pic>
      <p:pic>
        <p:nvPicPr>
          <p:cNvPr id="8" name="Afbeelding 7"/>
          <p:cNvPicPr>
            <a:picLocks noChangeAspect="1"/>
          </p:cNvPicPr>
          <p:nvPr/>
        </p:nvPicPr>
        <p:blipFill>
          <a:blip r:embed="rId3"/>
          <a:stretch>
            <a:fillRect/>
          </a:stretch>
        </p:blipFill>
        <p:spPr>
          <a:xfrm>
            <a:off x="5943600" y="3858714"/>
            <a:ext cx="2516913" cy="1414185"/>
          </a:xfrm>
          <a:prstGeom prst="rect">
            <a:avLst/>
          </a:prstGeom>
        </p:spPr>
      </p:pic>
    </p:spTree>
    <p:extLst>
      <p:ext uri="{BB962C8B-B14F-4D97-AF65-F5344CB8AC3E}">
        <p14:creationId xmlns:p14="http://schemas.microsoft.com/office/powerpoint/2010/main" val="1469581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9312DC4-811C-483A-B36F-769CC99C5C43}"/>
              </a:ext>
            </a:extLst>
          </p:cNvPr>
          <p:cNvSpPr txBox="1"/>
          <p:nvPr/>
        </p:nvSpPr>
        <p:spPr>
          <a:xfrm>
            <a:off x="2246811" y="414670"/>
            <a:ext cx="6858000" cy="1015663"/>
          </a:xfrm>
          <a:prstGeom prst="rect">
            <a:avLst/>
          </a:prstGeom>
          <a:noFill/>
        </p:spPr>
        <p:txBody>
          <a:bodyPr wrap="square" rtlCol="0">
            <a:spAutoFit/>
          </a:bodyPr>
          <a:lstStyle/>
          <a:p>
            <a:r>
              <a:rPr lang="nl-NL" sz="6000" dirty="0" smtClean="0">
                <a:latin typeface="Arial" panose="020B0604020202020204" pitchFamily="34" charset="0"/>
                <a:cs typeface="Arial" panose="020B0604020202020204" pitchFamily="34" charset="0"/>
              </a:rPr>
              <a:t>Afsluiting: Bronnen</a:t>
            </a:r>
            <a:endParaRPr lang="nl-NL" sz="6000" dirty="0">
              <a:latin typeface="Arial" panose="020B0604020202020204" pitchFamily="34" charset="0"/>
              <a:cs typeface="Arial" panose="020B0604020202020204" pitchFamily="34" charset="0"/>
            </a:endParaRPr>
          </a:p>
        </p:txBody>
      </p:sp>
      <p:sp>
        <p:nvSpPr>
          <p:cNvPr id="4" name="Rechthoek 3">
            <a:extLst>
              <a:ext uri="{FF2B5EF4-FFF2-40B4-BE49-F238E27FC236}">
                <a16:creationId xmlns:a16="http://schemas.microsoft.com/office/drawing/2014/main" id="{5E523E05-3DA1-4F60-814D-61ED5F5B7FAD}"/>
              </a:ext>
            </a:extLst>
          </p:cNvPr>
          <p:cNvSpPr/>
          <p:nvPr/>
        </p:nvSpPr>
        <p:spPr>
          <a:xfrm>
            <a:off x="1254642" y="1557715"/>
            <a:ext cx="10015869" cy="5539978"/>
          </a:xfrm>
          <a:prstGeom prst="rect">
            <a:avLst/>
          </a:prstGeom>
        </p:spPr>
        <p:txBody>
          <a:bodyPr wrap="square">
            <a:spAutoFit/>
          </a:bodyPr>
          <a:lstStyle/>
          <a:p>
            <a:r>
              <a:rPr lang="nl-NL" sz="2400" dirty="0" smtClean="0">
                <a:latin typeface="Arial" panose="020B0604020202020204" pitchFamily="34" charset="0"/>
                <a:cs typeface="Arial" panose="020B0604020202020204" pitchFamily="34" charset="0"/>
                <a:hlinkClick r:id="rId2"/>
              </a:rPr>
              <a:t>Dieren houden en de wet</a:t>
            </a:r>
            <a:endParaRPr lang="nl-NL" sz="2400" dirty="0" smtClean="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p>
            <a:r>
              <a:rPr lang="nl-NL" sz="2400" dirty="0" smtClean="0">
                <a:latin typeface="Arial" panose="020B0604020202020204" pitchFamily="34" charset="0"/>
                <a:cs typeface="Arial" panose="020B0604020202020204" pitchFamily="34" charset="0"/>
                <a:hlinkClick r:id="rId3"/>
              </a:rPr>
              <a:t>Bedrijfsmatig dieren houden</a:t>
            </a:r>
            <a:endParaRPr lang="nl-NL" sz="2400" dirty="0" smtClean="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p>
            <a:r>
              <a:rPr lang="nl-NL" sz="2400" dirty="0" smtClean="0">
                <a:latin typeface="Arial" panose="020B0604020202020204" pitchFamily="34" charset="0"/>
                <a:cs typeface="Arial" panose="020B0604020202020204" pitchFamily="34" charset="0"/>
                <a:hlinkClick r:id="rId4"/>
              </a:rPr>
              <a:t>Fokken met dieren</a:t>
            </a:r>
            <a:endParaRPr lang="nl-NL" sz="2400" dirty="0" smtClean="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p>
            <a:r>
              <a:rPr lang="nl-NL" sz="2400" dirty="0" smtClean="0">
                <a:latin typeface="Arial" panose="020B0604020202020204" pitchFamily="34" charset="0"/>
                <a:cs typeface="Arial" panose="020B0604020202020204" pitchFamily="34" charset="0"/>
                <a:hlinkClick r:id="rId5"/>
              </a:rPr>
              <a:t>I &amp; R</a:t>
            </a:r>
            <a:endParaRPr lang="nl-NL" sz="2400" dirty="0" smtClean="0">
              <a:latin typeface="Arial" panose="020B0604020202020204" pitchFamily="34" charset="0"/>
              <a:cs typeface="Arial" panose="020B0604020202020204" pitchFamily="34" charset="0"/>
            </a:endParaRPr>
          </a:p>
          <a:p>
            <a:endParaRPr lang="nl-NL" sz="2400" dirty="0" smtClean="0">
              <a:latin typeface="Arial" panose="020B0604020202020204" pitchFamily="34" charset="0"/>
              <a:cs typeface="Arial" panose="020B0604020202020204" pitchFamily="34" charset="0"/>
            </a:endParaRPr>
          </a:p>
          <a:p>
            <a:r>
              <a:rPr lang="nl-NL" sz="2400" dirty="0" smtClean="0">
                <a:latin typeface="Arial" panose="020B0604020202020204" pitchFamily="34" charset="0"/>
                <a:cs typeface="Arial" panose="020B0604020202020204" pitchFamily="34" charset="0"/>
                <a:hlinkClick r:id="rId6"/>
              </a:rPr>
              <a:t>Wet dieren</a:t>
            </a:r>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p>
            <a:r>
              <a:rPr lang="nl-NL" sz="2400" dirty="0" smtClean="0">
                <a:latin typeface="Arial" panose="020B0604020202020204" pitchFamily="34" charset="0"/>
                <a:cs typeface="Arial" panose="020B0604020202020204" pitchFamily="34" charset="0"/>
                <a:hlinkClick r:id="rId7"/>
              </a:rPr>
              <a:t>Regels voor beschermde dieren (CITES)</a:t>
            </a:r>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p>
            <a:r>
              <a:rPr lang="nl-NL" sz="2400" dirty="0" smtClean="0">
                <a:latin typeface="Arial" panose="020B0604020202020204" pitchFamily="34" charset="0"/>
                <a:cs typeface="Arial" panose="020B0604020202020204" pitchFamily="34" charset="0"/>
                <a:hlinkClick r:id="rId8"/>
              </a:rPr>
              <a:t>Invasieve soorten (IAS)</a:t>
            </a:r>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1772033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B364BAB-9A2D-4C4F-9345-B12DC22D5805}"/>
              </a:ext>
            </a:extLst>
          </p:cNvPr>
          <p:cNvSpPr txBox="1"/>
          <p:nvPr/>
        </p:nvSpPr>
        <p:spPr>
          <a:xfrm>
            <a:off x="439479" y="210026"/>
            <a:ext cx="11313042" cy="6309420"/>
          </a:xfrm>
          <a:prstGeom prst="rect">
            <a:avLst/>
          </a:prstGeom>
          <a:noFill/>
        </p:spPr>
        <p:txBody>
          <a:bodyPr wrap="square" rtlCol="0">
            <a:spAutoFit/>
          </a:bodyPr>
          <a:lstStyle/>
          <a:p>
            <a:pPr algn="ctr"/>
            <a:r>
              <a:rPr lang="nl-NL" sz="5400" dirty="0">
                <a:latin typeface="Arial" panose="020B0604020202020204" pitchFamily="34" charset="0"/>
                <a:cs typeface="Arial" panose="020B0604020202020204" pitchFamily="34" charset="0"/>
              </a:rPr>
              <a:t>Als Houder van overige zoogdieren heb je kennis over:</a:t>
            </a:r>
          </a:p>
          <a:p>
            <a:pPr algn="ctr"/>
            <a:endParaRPr lang="nl-NL" sz="2400" dirty="0">
              <a:latin typeface="Arial" panose="020B0604020202020204" pitchFamily="34" charset="0"/>
              <a:cs typeface="Arial" panose="020B0604020202020204" pitchFamily="34" charset="0"/>
            </a:endParaRPr>
          </a:p>
          <a:p>
            <a:pPr algn="ctr"/>
            <a:endParaRPr lang="nl-NL" sz="2400" dirty="0">
              <a:latin typeface="Arial" panose="020B0604020202020204" pitchFamily="34" charset="0"/>
              <a:cs typeface="Arial" panose="020B0604020202020204" pitchFamily="34" charset="0"/>
            </a:endParaRPr>
          </a:p>
          <a:p>
            <a:pPr algn="ctr"/>
            <a:r>
              <a:rPr lang="nl-NL" sz="3200" b="1" dirty="0">
                <a:latin typeface="Arial" panose="020B0604020202020204" pitchFamily="34" charset="0"/>
                <a:cs typeface="Arial" panose="020B0604020202020204" pitchFamily="34" charset="0"/>
              </a:rPr>
              <a:t>Wet- en regelgeving</a:t>
            </a:r>
          </a:p>
          <a:p>
            <a:pPr algn="ctr"/>
            <a:r>
              <a:rPr lang="nl-NL" sz="3200" dirty="0">
                <a:latin typeface="Arial" panose="020B0604020202020204" pitchFamily="34" charset="0"/>
                <a:cs typeface="Arial" panose="020B0604020202020204" pitchFamily="34" charset="0"/>
              </a:rPr>
              <a:t>Invasieve soorten</a:t>
            </a:r>
          </a:p>
          <a:p>
            <a:pPr algn="ctr"/>
            <a:r>
              <a:rPr lang="nl-NL" sz="3200" dirty="0">
                <a:latin typeface="Arial" panose="020B0604020202020204" pitchFamily="34" charset="0"/>
                <a:cs typeface="Arial" panose="020B0604020202020204" pitchFamily="34" charset="0"/>
              </a:rPr>
              <a:t>Huisvesting</a:t>
            </a:r>
          </a:p>
          <a:p>
            <a:pPr algn="ctr"/>
            <a:r>
              <a:rPr lang="nl-NL" sz="3200" dirty="0">
                <a:latin typeface="Arial" panose="020B0604020202020204" pitchFamily="34" charset="0"/>
                <a:cs typeface="Arial" panose="020B0604020202020204" pitchFamily="34" charset="0"/>
              </a:rPr>
              <a:t>Voeding</a:t>
            </a:r>
          </a:p>
          <a:p>
            <a:pPr algn="ctr"/>
            <a:r>
              <a:rPr lang="nl-NL" sz="3200" dirty="0">
                <a:latin typeface="Arial" panose="020B0604020202020204" pitchFamily="34" charset="0"/>
                <a:cs typeface="Arial" panose="020B0604020202020204" pitchFamily="34" charset="0"/>
              </a:rPr>
              <a:t>Voortplanting</a:t>
            </a:r>
          </a:p>
          <a:p>
            <a:pPr algn="ctr"/>
            <a:r>
              <a:rPr lang="nl-NL" sz="3200" dirty="0">
                <a:latin typeface="Arial" panose="020B0604020202020204" pitchFamily="34" charset="0"/>
                <a:cs typeface="Arial" panose="020B0604020202020204" pitchFamily="34" charset="0"/>
              </a:rPr>
              <a:t>Gezondheid</a:t>
            </a:r>
          </a:p>
          <a:p>
            <a:pPr algn="ctr"/>
            <a:r>
              <a:rPr lang="nl-NL" sz="3200" dirty="0">
                <a:latin typeface="Arial" panose="020B0604020202020204" pitchFamily="34" charset="0"/>
                <a:cs typeface="Arial" panose="020B0604020202020204" pitchFamily="34" charset="0"/>
              </a:rPr>
              <a:t>Welzijn en gedrag</a:t>
            </a:r>
          </a:p>
          <a:p>
            <a:pPr algn="ct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55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122CC10-39B5-44EC-BBF5-A589DD0C25F8}"/>
              </a:ext>
            </a:extLst>
          </p:cNvPr>
          <p:cNvSpPr txBox="1"/>
          <p:nvPr/>
        </p:nvSpPr>
        <p:spPr>
          <a:xfrm>
            <a:off x="287383" y="496388"/>
            <a:ext cx="10437223" cy="5078313"/>
          </a:xfrm>
          <a:prstGeom prst="rect">
            <a:avLst/>
          </a:prstGeom>
          <a:noFill/>
        </p:spPr>
        <p:txBody>
          <a:bodyPr wrap="square" rtlCol="0">
            <a:spAutoFit/>
          </a:bodyPr>
          <a:lstStyle/>
          <a:p>
            <a:r>
              <a:rPr lang="nl-NL" sz="6000" dirty="0" smtClean="0">
                <a:latin typeface="Arial" panose="020B0604020202020204" pitchFamily="34" charset="0"/>
                <a:cs typeface="Arial" panose="020B0604020202020204" pitchFamily="34" charset="0"/>
              </a:rPr>
              <a:t>DV overige zoogdieren</a:t>
            </a:r>
            <a:endParaRPr lang="nl-NL" sz="3200" dirty="0" smtClean="0">
              <a:latin typeface="Arial" panose="020B0604020202020204" pitchFamily="34" charset="0"/>
              <a:cs typeface="Arial" panose="020B0604020202020204" pitchFamily="34" charset="0"/>
            </a:endParaRPr>
          </a:p>
          <a:p>
            <a:endParaRPr lang="nl-NL" sz="3200" dirty="0">
              <a:latin typeface="Arial" panose="020B0604020202020204" pitchFamily="34" charset="0"/>
              <a:cs typeface="Arial" panose="020B0604020202020204" pitchFamily="34" charset="0"/>
            </a:endParaRPr>
          </a:p>
          <a:p>
            <a:r>
              <a:rPr lang="nl-NL" sz="3200" b="1" i="1" dirty="0">
                <a:latin typeface="Arial" panose="020B0604020202020204" pitchFamily="34" charset="0"/>
                <a:cs typeface="Arial" panose="020B0604020202020204" pitchFamily="34" charset="0"/>
              </a:rPr>
              <a:t>Wat je moet </a:t>
            </a:r>
            <a:r>
              <a:rPr lang="nl-NL" sz="3200" b="1" i="1" dirty="0" smtClean="0">
                <a:latin typeface="Arial" panose="020B0604020202020204" pitchFamily="34" charset="0"/>
                <a:cs typeface="Arial" panose="020B0604020202020204" pitchFamily="34" charset="0"/>
              </a:rPr>
              <a:t>weten…</a:t>
            </a:r>
          </a:p>
          <a:p>
            <a:r>
              <a:rPr lang="nl-NL" sz="3200" b="1" dirty="0" smtClean="0">
                <a:latin typeface="Arial" panose="020B0604020202020204" pitchFamily="34" charset="0"/>
                <a:cs typeface="Arial" panose="020B0604020202020204" pitchFamily="34" charset="0"/>
              </a:rPr>
              <a:t> </a:t>
            </a:r>
          </a:p>
          <a:p>
            <a:r>
              <a:rPr lang="nl-NL" sz="3200" b="1" dirty="0" smtClean="0">
                <a:latin typeface="Arial" panose="020B0604020202020204" pitchFamily="34" charset="0"/>
                <a:cs typeface="Arial" panose="020B0604020202020204" pitchFamily="34" charset="0"/>
              </a:rPr>
              <a:t>De </a:t>
            </a:r>
            <a:r>
              <a:rPr lang="nl-NL" sz="3200" b="1" dirty="0">
                <a:latin typeface="Arial" panose="020B0604020202020204" pitchFamily="34" charset="0"/>
                <a:cs typeface="Arial" panose="020B0604020202020204" pitchFamily="34" charset="0"/>
              </a:rPr>
              <a:t>houder van overige </a:t>
            </a:r>
            <a:r>
              <a:rPr lang="nl-NL" sz="3200" b="1" dirty="0" smtClean="0">
                <a:latin typeface="Arial" panose="020B0604020202020204" pitchFamily="34" charset="0"/>
                <a:cs typeface="Arial" panose="020B0604020202020204" pitchFamily="34" charset="0"/>
              </a:rPr>
              <a:t>zoogdieren:</a:t>
            </a:r>
          </a:p>
          <a:p>
            <a:endParaRPr lang="nl-NL" sz="3200" b="1"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nl-NL" i="1" dirty="0">
                <a:solidFill>
                  <a:prstClr val="black"/>
                </a:solidFill>
                <a:latin typeface="Arial" panose="020B0604020202020204" pitchFamily="34" charset="0"/>
                <a:cs typeface="Arial" panose="020B0604020202020204" pitchFamily="34" charset="0"/>
              </a:rPr>
              <a:t>heeft kennis van </a:t>
            </a:r>
            <a:r>
              <a:rPr lang="nl-NL" b="1" i="1" dirty="0">
                <a:solidFill>
                  <a:prstClr val="black"/>
                </a:solidFill>
                <a:latin typeface="Arial" panose="020B0604020202020204" pitchFamily="34" charset="0"/>
                <a:cs typeface="Arial" panose="020B0604020202020204" pitchFamily="34" charset="0"/>
              </a:rPr>
              <a:t>wet- en regelgeving </a:t>
            </a:r>
            <a:r>
              <a:rPr lang="nl-NL" i="1" dirty="0">
                <a:solidFill>
                  <a:prstClr val="black"/>
                </a:solidFill>
                <a:latin typeface="Arial" panose="020B0604020202020204" pitchFamily="34" charset="0"/>
                <a:cs typeface="Arial" panose="020B0604020202020204" pitchFamily="34" charset="0"/>
              </a:rPr>
              <a:t>rond het </a:t>
            </a:r>
            <a:r>
              <a:rPr lang="nl-NL" b="1" i="1" dirty="0">
                <a:solidFill>
                  <a:prstClr val="black"/>
                </a:solidFill>
                <a:latin typeface="Arial" panose="020B0604020202020204" pitchFamily="34" charset="0"/>
                <a:cs typeface="Arial" panose="020B0604020202020204" pitchFamily="34" charset="0"/>
              </a:rPr>
              <a:t>importeren, verkopen, houden en vervoeren </a:t>
            </a:r>
            <a:r>
              <a:rPr lang="nl-NL" i="1" dirty="0">
                <a:solidFill>
                  <a:prstClr val="black"/>
                </a:solidFill>
                <a:latin typeface="Arial" panose="020B0604020202020204" pitchFamily="34" charset="0"/>
                <a:cs typeface="Arial" panose="020B0604020202020204" pitchFamily="34" charset="0"/>
              </a:rPr>
              <a:t>van </a:t>
            </a:r>
            <a:r>
              <a:rPr lang="nl-NL" i="1" dirty="0" smtClean="0">
                <a:solidFill>
                  <a:prstClr val="black"/>
                </a:solidFill>
                <a:latin typeface="Arial" panose="020B0604020202020204" pitchFamily="34" charset="0"/>
                <a:cs typeface="Arial" panose="020B0604020202020204" pitchFamily="34" charset="0"/>
              </a:rPr>
              <a:t>overige zoogdieren</a:t>
            </a:r>
            <a:endParaRPr lang="nl-NL" i="1"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nl-NL" i="1" dirty="0">
                <a:solidFill>
                  <a:prstClr val="black"/>
                </a:solidFill>
                <a:latin typeface="Arial" panose="020B0604020202020204" pitchFamily="34" charset="0"/>
                <a:cs typeface="Arial" panose="020B0604020202020204" pitchFamily="34" charset="0"/>
              </a:rPr>
              <a:t>heeft kennis van </a:t>
            </a:r>
            <a:r>
              <a:rPr lang="nl-NL" b="1" i="1" dirty="0">
                <a:solidFill>
                  <a:prstClr val="black"/>
                </a:solidFill>
                <a:latin typeface="Arial" panose="020B0604020202020204" pitchFamily="34" charset="0"/>
                <a:cs typeface="Arial" panose="020B0604020202020204" pitchFamily="34" charset="0"/>
              </a:rPr>
              <a:t>wet- en regelgeving </a:t>
            </a:r>
            <a:r>
              <a:rPr lang="nl-NL" i="1" dirty="0">
                <a:solidFill>
                  <a:prstClr val="black"/>
                </a:solidFill>
                <a:latin typeface="Arial" panose="020B0604020202020204" pitchFamily="34" charset="0"/>
                <a:cs typeface="Arial" panose="020B0604020202020204" pitchFamily="34" charset="0"/>
              </a:rPr>
              <a:t>en branche-eisen t.a.v. </a:t>
            </a:r>
            <a:r>
              <a:rPr lang="nl-NL" b="1" i="1" dirty="0">
                <a:solidFill>
                  <a:prstClr val="black"/>
                </a:solidFill>
                <a:latin typeface="Arial" panose="020B0604020202020204" pitchFamily="34" charset="0"/>
                <a:cs typeface="Arial" panose="020B0604020202020204" pitchFamily="34" charset="0"/>
              </a:rPr>
              <a:t>fokken</a:t>
            </a:r>
            <a:r>
              <a:rPr lang="nl-NL" i="1" dirty="0">
                <a:solidFill>
                  <a:prstClr val="black"/>
                </a:solidFill>
                <a:latin typeface="Arial" panose="020B0604020202020204" pitchFamily="34" charset="0"/>
                <a:cs typeface="Arial" panose="020B0604020202020204" pitchFamily="34" charset="0"/>
              </a:rPr>
              <a:t> met, </a:t>
            </a:r>
            <a:r>
              <a:rPr lang="nl-NL" b="1" i="1" dirty="0">
                <a:solidFill>
                  <a:prstClr val="black"/>
                </a:solidFill>
                <a:latin typeface="Arial" panose="020B0604020202020204" pitchFamily="34" charset="0"/>
                <a:cs typeface="Arial" panose="020B0604020202020204" pitchFamily="34" charset="0"/>
              </a:rPr>
              <a:t>handelen</a:t>
            </a:r>
            <a:r>
              <a:rPr lang="nl-NL" i="1" dirty="0">
                <a:solidFill>
                  <a:prstClr val="black"/>
                </a:solidFill>
                <a:latin typeface="Arial" panose="020B0604020202020204" pitchFamily="34" charset="0"/>
                <a:cs typeface="Arial" panose="020B0604020202020204" pitchFamily="34" charset="0"/>
              </a:rPr>
              <a:t> in en </a:t>
            </a:r>
            <a:r>
              <a:rPr lang="nl-NL" b="1" i="1" dirty="0">
                <a:solidFill>
                  <a:prstClr val="black"/>
                </a:solidFill>
                <a:latin typeface="Arial" panose="020B0604020202020204" pitchFamily="34" charset="0"/>
                <a:cs typeface="Arial" panose="020B0604020202020204" pitchFamily="34" charset="0"/>
              </a:rPr>
              <a:t>opvangen</a:t>
            </a:r>
            <a:r>
              <a:rPr lang="nl-NL" i="1" dirty="0">
                <a:solidFill>
                  <a:prstClr val="black"/>
                </a:solidFill>
                <a:latin typeface="Arial" panose="020B0604020202020204" pitchFamily="34" charset="0"/>
                <a:cs typeface="Arial" panose="020B0604020202020204" pitchFamily="34" charset="0"/>
              </a:rPr>
              <a:t> van </a:t>
            </a:r>
            <a:r>
              <a:rPr lang="nl-NL" i="1" dirty="0" smtClean="0">
                <a:solidFill>
                  <a:prstClr val="black"/>
                </a:solidFill>
                <a:latin typeface="Arial" panose="020B0604020202020204" pitchFamily="34" charset="0"/>
                <a:cs typeface="Arial" panose="020B0604020202020204" pitchFamily="34" charset="0"/>
              </a:rPr>
              <a:t>overige zoogdieren</a:t>
            </a:r>
            <a:endParaRPr lang="nl-NL" i="1" dirty="0">
              <a:solidFill>
                <a:prstClr val="black"/>
              </a:solidFill>
              <a:latin typeface="Arial" panose="020B0604020202020204" pitchFamily="34" charset="0"/>
              <a:cs typeface="Arial" panose="020B0604020202020204" pitchFamily="34" charset="0"/>
            </a:endParaRPr>
          </a:p>
          <a:p>
            <a:endParaRPr lang="nl-NL"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76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ADE8711-BEF4-4157-B6DC-530BD9ECAD81}"/>
              </a:ext>
            </a:extLst>
          </p:cNvPr>
          <p:cNvSpPr txBox="1"/>
          <p:nvPr/>
        </p:nvSpPr>
        <p:spPr>
          <a:xfrm>
            <a:off x="1646274" y="202018"/>
            <a:ext cx="8899451" cy="1015663"/>
          </a:xfrm>
          <a:prstGeom prst="rect">
            <a:avLst/>
          </a:prstGeom>
          <a:noFill/>
        </p:spPr>
        <p:txBody>
          <a:bodyPr wrap="square" rtlCol="0">
            <a:spAutoFit/>
          </a:bodyPr>
          <a:lstStyle/>
          <a:p>
            <a:r>
              <a:rPr lang="nl-NL" sz="6000" dirty="0" smtClean="0">
                <a:latin typeface="Arial" panose="020B0604020202020204" pitchFamily="34" charset="0"/>
                <a:cs typeface="Arial" panose="020B0604020202020204" pitchFamily="34" charset="0"/>
              </a:rPr>
              <a:t>Theorie </a:t>
            </a:r>
            <a:r>
              <a:rPr lang="nl-NL" sz="6000" dirty="0" smtClean="0">
                <a:latin typeface="Arial" panose="020B0604020202020204" pitchFamily="34" charset="0"/>
                <a:cs typeface="Arial" panose="020B0604020202020204" pitchFamily="34" charset="0"/>
              </a:rPr>
              <a:t>wetgeving</a:t>
            </a:r>
            <a:endParaRPr lang="nl-NL" sz="6000" dirty="0">
              <a:latin typeface="Arial" panose="020B0604020202020204" pitchFamily="34" charset="0"/>
              <a:cs typeface="Arial" panose="020B0604020202020204" pitchFamily="34" charset="0"/>
            </a:endParaRPr>
          </a:p>
        </p:txBody>
      </p:sp>
      <p:sp>
        <p:nvSpPr>
          <p:cNvPr id="3" name="Tekstvak 2"/>
          <p:cNvSpPr txBox="1"/>
          <p:nvPr/>
        </p:nvSpPr>
        <p:spPr>
          <a:xfrm>
            <a:off x="1293223" y="1894114"/>
            <a:ext cx="9065623" cy="3416320"/>
          </a:xfrm>
          <a:prstGeom prst="rect">
            <a:avLst/>
          </a:prstGeom>
          <a:noFill/>
        </p:spPr>
        <p:txBody>
          <a:bodyPr wrap="square" rtlCol="0">
            <a:spAutoFit/>
          </a:bodyPr>
          <a:lstStyle/>
          <a:p>
            <a:r>
              <a:rPr lang="nl-NL" dirty="0" smtClean="0"/>
              <a:t>Kenniskiem </a:t>
            </a:r>
            <a:r>
              <a:rPr lang="nl-NL" dirty="0" smtClean="0"/>
              <a:t>Diergezondheid bij gezelschapsdieren</a:t>
            </a:r>
            <a:r>
              <a:rPr lang="nl-NL" dirty="0" smtClean="0"/>
              <a:t>, </a:t>
            </a:r>
            <a:r>
              <a:rPr lang="nl-NL" dirty="0" err="1" smtClean="0"/>
              <a:t>hfd</a:t>
            </a:r>
            <a:r>
              <a:rPr lang="nl-NL" dirty="0" smtClean="0"/>
              <a:t>. </a:t>
            </a:r>
            <a:r>
              <a:rPr lang="nl-NL" dirty="0" smtClean="0"/>
              <a:t>7</a:t>
            </a:r>
          </a:p>
          <a:p>
            <a:endParaRPr lang="nl-NL" dirty="0"/>
          </a:p>
          <a:p>
            <a:r>
              <a:rPr lang="nl-NL" dirty="0" smtClean="0"/>
              <a:t>Kenniskiem Begeleiden voortplanting, </a:t>
            </a:r>
            <a:r>
              <a:rPr lang="nl-NL" dirty="0" err="1" smtClean="0"/>
              <a:t>hfd</a:t>
            </a:r>
            <a:r>
              <a:rPr lang="nl-NL" dirty="0" smtClean="0"/>
              <a:t>. 4.8</a:t>
            </a:r>
          </a:p>
          <a:p>
            <a:endParaRPr lang="nl-NL" dirty="0"/>
          </a:p>
          <a:p>
            <a:r>
              <a:rPr lang="nl-NL" dirty="0" smtClean="0"/>
              <a:t>Kenniskiem Duurzame fokkerij, </a:t>
            </a:r>
            <a:r>
              <a:rPr lang="nl-NL" dirty="0" err="1" smtClean="0"/>
              <a:t>hfd</a:t>
            </a:r>
            <a:r>
              <a:rPr lang="nl-NL" dirty="0" smtClean="0"/>
              <a:t>. 3,2</a:t>
            </a:r>
            <a:endParaRPr lang="nl-NL" dirty="0" smtClean="0"/>
          </a:p>
          <a:p>
            <a:endParaRPr lang="nl-NL" dirty="0" smtClean="0"/>
          </a:p>
          <a:p>
            <a:r>
              <a:rPr lang="nl-NL" dirty="0" smtClean="0"/>
              <a:t>LICG-pagina’s </a:t>
            </a:r>
            <a:r>
              <a:rPr lang="nl-NL" dirty="0"/>
              <a:t>wetgeving: </a:t>
            </a:r>
            <a:r>
              <a:rPr lang="nl-NL" dirty="0">
                <a:hlinkClick r:id="rId2"/>
              </a:rPr>
              <a:t>https://www.licg.nl/aansprakelijkheid</a:t>
            </a:r>
            <a:r>
              <a:rPr lang="nl-NL" dirty="0" smtClean="0">
                <a:hlinkClick r:id="rId2"/>
              </a:rPr>
              <a:t>/</a:t>
            </a:r>
            <a:endParaRPr lang="nl-NL" dirty="0" smtClean="0"/>
          </a:p>
          <a:p>
            <a:endParaRPr lang="nl-NL" dirty="0" smtClean="0"/>
          </a:p>
          <a:p>
            <a:r>
              <a:rPr lang="nl-NL" dirty="0"/>
              <a:t>Website RVO: </a:t>
            </a:r>
            <a:r>
              <a:rPr lang="nl-NL" dirty="0">
                <a:hlinkClick r:id="rId3"/>
              </a:rPr>
              <a:t>https://</a:t>
            </a:r>
            <a:r>
              <a:rPr lang="nl-NL" dirty="0" smtClean="0">
                <a:hlinkClick r:id="rId3"/>
              </a:rPr>
              <a:t>www.rvo.nl/onderwerpen/agrarisch-ondernemen/dieren/dierenwelzijn/welzijnseisen-voor-dieren/wet-dieren</a:t>
            </a:r>
            <a:endParaRPr lang="nl-NL" dirty="0" smtClean="0"/>
          </a:p>
          <a:p>
            <a:endParaRPr lang="nl-NL" dirty="0"/>
          </a:p>
          <a:p>
            <a:endParaRPr lang="nl-NL" dirty="0" smtClean="0"/>
          </a:p>
        </p:txBody>
      </p:sp>
    </p:spTree>
    <p:extLst>
      <p:ext uri="{BB962C8B-B14F-4D97-AF65-F5344CB8AC3E}">
        <p14:creationId xmlns:p14="http://schemas.microsoft.com/office/powerpoint/2010/main" val="291848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Wet Dieren</a:t>
            </a:r>
            <a:endParaRPr lang="nl-NL" b="1" dirty="0">
              <a:solidFill>
                <a:schemeClr val="tx2"/>
              </a:solidFill>
            </a:endParaRPr>
          </a:p>
        </p:txBody>
      </p:sp>
      <p:sp>
        <p:nvSpPr>
          <p:cNvPr id="3" name="Tijdelijke aanduiding voor inhoud 2"/>
          <p:cNvSpPr>
            <a:spLocks noGrp="1"/>
          </p:cNvSpPr>
          <p:nvPr>
            <p:ph idx="1"/>
          </p:nvPr>
        </p:nvSpPr>
        <p:spPr/>
        <p:txBody>
          <a:bodyPr>
            <a:normAutofit/>
          </a:bodyPr>
          <a:lstStyle/>
          <a:p>
            <a:r>
              <a:rPr lang="nl-NL" sz="2000" dirty="0" smtClean="0"/>
              <a:t>Iedereen </a:t>
            </a:r>
            <a:r>
              <a:rPr lang="nl-NL" sz="2000" dirty="0"/>
              <a:t>die dieren houdt krijgt te maken me de welzijnseisen beschreven in de </a:t>
            </a:r>
            <a:r>
              <a:rPr lang="nl-NL" sz="2000" dirty="0">
                <a:solidFill>
                  <a:srgbClr val="FF0000"/>
                </a:solidFill>
              </a:rPr>
              <a:t>Wet </a:t>
            </a:r>
            <a:r>
              <a:rPr lang="nl-NL" sz="2000" dirty="0" smtClean="0">
                <a:solidFill>
                  <a:srgbClr val="FF0000"/>
                </a:solidFill>
              </a:rPr>
              <a:t>Dieren (2013)</a:t>
            </a:r>
            <a:endParaRPr lang="nl-NL" sz="2000" dirty="0">
              <a:solidFill>
                <a:srgbClr val="FF0000"/>
              </a:solidFill>
            </a:endParaRPr>
          </a:p>
          <a:p>
            <a:endParaRPr lang="nl-NL" sz="2000" dirty="0" smtClean="0">
              <a:solidFill>
                <a:srgbClr val="FF0000"/>
              </a:solidFill>
            </a:endParaRPr>
          </a:p>
          <a:p>
            <a:r>
              <a:rPr lang="nl-NL" sz="2000" dirty="0" smtClean="0"/>
              <a:t>Per </a:t>
            </a:r>
            <a:r>
              <a:rPr lang="nl-NL" sz="2000" dirty="0"/>
              <a:t>diersoort zijn er </a:t>
            </a:r>
            <a:r>
              <a:rPr lang="nl-NL" sz="2000" dirty="0" smtClean="0"/>
              <a:t>verschillende regels </a:t>
            </a:r>
          </a:p>
          <a:p>
            <a:pPr marL="0" indent="0">
              <a:buNone/>
            </a:pPr>
            <a:endParaRPr lang="nl-NL" sz="2000" dirty="0" smtClean="0"/>
          </a:p>
          <a:p>
            <a:r>
              <a:rPr lang="nl-NL" sz="2000" dirty="0"/>
              <a:t>Voor honden is er een identificatie- en registratieplicht (april 2013)</a:t>
            </a:r>
          </a:p>
          <a:p>
            <a:endParaRPr lang="nl-NL" sz="2000" dirty="0" smtClean="0"/>
          </a:p>
          <a:p>
            <a:r>
              <a:rPr lang="nl-NL" sz="2000" dirty="0" smtClean="0"/>
              <a:t>Wanneer </a:t>
            </a:r>
            <a:r>
              <a:rPr lang="nl-NL" sz="2000" dirty="0"/>
              <a:t>dieren bedrijfsmatig gehouden worden zijn er regels voor identificatie, inentingen en de minimale afmetingen van de </a:t>
            </a:r>
            <a:r>
              <a:rPr lang="nl-NL" sz="2000" dirty="0" smtClean="0"/>
              <a:t>verblijven</a:t>
            </a:r>
          </a:p>
          <a:p>
            <a:endParaRPr lang="nl-NL" dirty="0"/>
          </a:p>
        </p:txBody>
      </p:sp>
    </p:spTree>
    <p:extLst>
      <p:ext uri="{BB962C8B-B14F-4D97-AF65-F5344CB8AC3E}">
        <p14:creationId xmlns:p14="http://schemas.microsoft.com/office/powerpoint/2010/main" val="1835437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3C10-0A2F-4C83-B59B-12F9C32E2961}"/>
              </a:ext>
            </a:extLst>
          </p:cNvPr>
          <p:cNvSpPr>
            <a:spLocks noGrp="1"/>
          </p:cNvSpPr>
          <p:nvPr>
            <p:ph type="title"/>
          </p:nvPr>
        </p:nvSpPr>
        <p:spPr>
          <a:xfrm>
            <a:off x="838200" y="559998"/>
            <a:ext cx="10515600" cy="1325563"/>
          </a:xfrm>
        </p:spPr>
        <p:txBody>
          <a:bodyPr/>
          <a:lstStyle/>
          <a:p>
            <a:r>
              <a:rPr lang="nl-NL" b="1" dirty="0">
                <a:solidFill>
                  <a:schemeClr val="tx2"/>
                </a:solidFill>
              </a:rPr>
              <a:t>Art. 2.1 Wet Dieren (2013)</a:t>
            </a:r>
            <a:r>
              <a:rPr lang="nl-NL" b="1" i="1" u="sng" dirty="0">
                <a:solidFill>
                  <a:srgbClr val="FF0000"/>
                </a:solidFill>
              </a:rPr>
              <a:t/>
            </a:r>
            <a:br>
              <a:rPr lang="nl-NL" b="1" i="1" u="sng" dirty="0">
                <a:solidFill>
                  <a:srgbClr val="FF0000"/>
                </a:solidFill>
              </a:rPr>
            </a:br>
            <a:endParaRPr lang="nl-NL" b="1" dirty="0"/>
          </a:p>
        </p:txBody>
      </p:sp>
      <p:sp>
        <p:nvSpPr>
          <p:cNvPr id="3" name="Tijdelijke aanduiding voor inhoud 2">
            <a:extLst>
              <a:ext uri="{FF2B5EF4-FFF2-40B4-BE49-F238E27FC236}">
                <a16:creationId xmlns:a16="http://schemas.microsoft.com/office/drawing/2014/main" id="{D9FE485D-7866-4C54-8B81-E03742273AB6}"/>
              </a:ext>
            </a:extLst>
          </p:cNvPr>
          <p:cNvSpPr>
            <a:spLocks noGrp="1"/>
          </p:cNvSpPr>
          <p:nvPr>
            <p:ph idx="1"/>
          </p:nvPr>
        </p:nvSpPr>
        <p:spPr>
          <a:xfrm>
            <a:off x="838200" y="1690688"/>
            <a:ext cx="10515600" cy="5651145"/>
          </a:xfrm>
        </p:spPr>
        <p:txBody>
          <a:bodyPr>
            <a:normAutofit/>
          </a:bodyPr>
          <a:lstStyle/>
          <a:p>
            <a:r>
              <a:rPr lang="nl-NL" sz="2000" dirty="0"/>
              <a:t>In </a:t>
            </a:r>
            <a:r>
              <a:rPr lang="nl-NL" sz="2000" dirty="0" smtClean="0"/>
              <a:t>de </a:t>
            </a:r>
            <a:r>
              <a:rPr lang="nl-NL" sz="2000" dirty="0"/>
              <a:t>Wet </a:t>
            </a:r>
            <a:r>
              <a:rPr lang="nl-NL" sz="2000" dirty="0" smtClean="0"/>
              <a:t>Dieren </a:t>
            </a:r>
            <a:r>
              <a:rPr lang="nl-NL" sz="2000" dirty="0"/>
              <a:t>staat de </a:t>
            </a:r>
            <a:r>
              <a:rPr lang="nl-NL" sz="2000" b="1" dirty="0"/>
              <a:t>intrinsieke waarde </a:t>
            </a:r>
            <a:r>
              <a:rPr lang="nl-NL" sz="2000" dirty="0"/>
              <a:t>van het dier centraal. Dit betekent dat dieren een eigen waarde </a:t>
            </a:r>
            <a:r>
              <a:rPr lang="nl-NL" sz="2000" dirty="0" smtClean="0"/>
              <a:t>hebben (los van hu nut of waarde voor de mens). </a:t>
            </a:r>
            <a:r>
              <a:rPr lang="nl-NL" sz="2000" dirty="0"/>
              <a:t>Dieren </a:t>
            </a:r>
            <a:r>
              <a:rPr lang="nl-NL" sz="2000" dirty="0" smtClean="0"/>
              <a:t>zijn </a:t>
            </a:r>
            <a:r>
              <a:rPr lang="nl-NL" sz="2000" dirty="0"/>
              <a:t>wezens met gevoel. </a:t>
            </a:r>
            <a:endParaRPr lang="nl-NL" sz="2000" dirty="0" smtClean="0"/>
          </a:p>
          <a:p>
            <a:endParaRPr lang="nl-NL" sz="2000" dirty="0"/>
          </a:p>
          <a:p>
            <a:r>
              <a:rPr lang="nl-NL" sz="2000" dirty="0" smtClean="0"/>
              <a:t>Dierenwelzijn staat centraal</a:t>
            </a:r>
          </a:p>
          <a:p>
            <a:pPr marL="0" indent="0">
              <a:buNone/>
            </a:pPr>
            <a:endParaRPr lang="nl-NL" sz="2000" dirty="0" smtClean="0"/>
          </a:p>
          <a:p>
            <a:r>
              <a:rPr lang="nl-NL" sz="2000" dirty="0" smtClean="0"/>
              <a:t>Nee, tenzij-principe</a:t>
            </a:r>
          </a:p>
          <a:p>
            <a:pPr marL="0" indent="0">
              <a:buNone/>
            </a:pPr>
            <a:endParaRPr lang="nl-NL" sz="2000" dirty="0"/>
          </a:p>
          <a:p>
            <a:r>
              <a:rPr lang="nl-NL" sz="2000" dirty="0"/>
              <a:t>In het </a:t>
            </a:r>
            <a:r>
              <a:rPr lang="nl-NL" sz="2000" dirty="0">
                <a:solidFill>
                  <a:srgbClr val="FF0000"/>
                </a:solidFill>
              </a:rPr>
              <a:t>Besluit Houders van Dieren </a:t>
            </a:r>
            <a:r>
              <a:rPr lang="nl-NL" sz="2000" dirty="0"/>
              <a:t>staan de regels voor de bedrijfsmatige activiteiten met </a:t>
            </a:r>
            <a:r>
              <a:rPr lang="nl-NL" sz="2000" dirty="0" smtClean="0"/>
              <a:t>dieren.</a:t>
            </a:r>
          </a:p>
          <a:p>
            <a:pPr lvl="1"/>
            <a:r>
              <a:rPr lang="nl-NL" sz="2000" dirty="0" smtClean="0"/>
              <a:t>Bijvoorbeeld de </a:t>
            </a:r>
            <a:r>
              <a:rPr lang="nl-NL" sz="2000" dirty="0"/>
              <a:t>bedrijfsmatige opvang, de verkoop en het fokken van dieren</a:t>
            </a:r>
          </a:p>
          <a:p>
            <a:endParaRPr lang="nl-NL" dirty="0">
              <a:latin typeface="Lucida Sans" panose="020B0602030504020204" pitchFamily="34" charset="0"/>
            </a:endParaRPr>
          </a:p>
          <a:p>
            <a:endParaRPr lang="nl-NL" dirty="0"/>
          </a:p>
          <a:p>
            <a:endParaRPr lang="nl-NL" dirty="0"/>
          </a:p>
        </p:txBody>
      </p:sp>
    </p:spTree>
    <p:extLst>
      <p:ext uri="{BB962C8B-B14F-4D97-AF65-F5344CB8AC3E}">
        <p14:creationId xmlns:p14="http://schemas.microsoft.com/office/powerpoint/2010/main" val="310095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rotWithShape="1">
          <a:blip r:embed="rId3"/>
          <a:srcRect t="2106"/>
          <a:stretch/>
        </p:blipFill>
        <p:spPr>
          <a:xfrm>
            <a:off x="332996" y="1602360"/>
            <a:ext cx="11314362" cy="4797868"/>
          </a:xfrm>
          <a:prstGeom prst="rect">
            <a:avLst/>
          </a:prstGeom>
        </p:spPr>
      </p:pic>
      <p:sp>
        <p:nvSpPr>
          <p:cNvPr id="5" name="Ovaal 4"/>
          <p:cNvSpPr/>
          <p:nvPr/>
        </p:nvSpPr>
        <p:spPr>
          <a:xfrm>
            <a:off x="5801193" y="2383435"/>
            <a:ext cx="2023672" cy="44745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332996" y="929163"/>
            <a:ext cx="11674125" cy="646331"/>
          </a:xfrm>
          <a:prstGeom prst="rect">
            <a:avLst/>
          </a:prstGeom>
          <a:noFill/>
        </p:spPr>
        <p:txBody>
          <a:bodyPr wrap="square" rtlCol="0">
            <a:spAutoFit/>
          </a:bodyPr>
          <a:lstStyle/>
          <a:p>
            <a:r>
              <a:rPr lang="nl-NL" sz="3600" b="1" dirty="0">
                <a:solidFill>
                  <a:schemeClr val="tx2"/>
                </a:solidFill>
                <a:latin typeface="+mj-lt"/>
              </a:rPr>
              <a:t>De Wet dieren bestaat uit de volgende besluiten en </a:t>
            </a:r>
            <a:r>
              <a:rPr lang="nl-NL" sz="3600" b="1" dirty="0" smtClean="0">
                <a:solidFill>
                  <a:schemeClr val="tx2"/>
                </a:solidFill>
                <a:latin typeface="+mj-lt"/>
              </a:rPr>
              <a:t>regelingen</a:t>
            </a:r>
            <a:endParaRPr lang="nl-NL" sz="3600" b="1" dirty="0">
              <a:solidFill>
                <a:schemeClr val="tx2"/>
              </a:solidFill>
              <a:latin typeface="+mj-lt"/>
            </a:endParaRPr>
          </a:p>
        </p:txBody>
      </p:sp>
    </p:spTree>
    <p:extLst>
      <p:ext uri="{BB962C8B-B14F-4D97-AF65-F5344CB8AC3E}">
        <p14:creationId xmlns:p14="http://schemas.microsoft.com/office/powerpoint/2010/main" val="6493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4E6DE7D47EF74BA8117F275DD6646B" ma:contentTypeVersion="13" ma:contentTypeDescription="Een nieuw document maken." ma:contentTypeScope="" ma:versionID="456f376afc22b020d6ae130bca1bba11">
  <xsd:schema xmlns:xsd="http://www.w3.org/2001/XMLSchema" xmlns:xs="http://www.w3.org/2001/XMLSchema" xmlns:p="http://schemas.microsoft.com/office/2006/metadata/properties" xmlns:ns3="9d1d01d2-f310-4d62-ab5b-250d88bb387d" xmlns:ns4="603f7ce1-a766-4f0a-a4fe-fc4c6dbce532" targetNamespace="http://schemas.microsoft.com/office/2006/metadata/properties" ma:root="true" ma:fieldsID="58c454b6ef12ceecb07b0572cee526b3" ns3:_="" ns4:_="">
    <xsd:import namespace="9d1d01d2-f310-4d62-ab5b-250d88bb387d"/>
    <xsd:import namespace="603f7ce1-a766-4f0a-a4fe-fc4c6dbce53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1d01d2-f310-4d62-ab5b-250d88bb3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3f7ce1-a766-4f0a-a4fe-fc4c6dbce532"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AFA18B-C364-4E13-8625-10585B4A8161}">
  <ds:schemaRefs>
    <ds:schemaRef ds:uri="http://schemas.microsoft.com/sharepoint/v3/contenttype/forms"/>
  </ds:schemaRefs>
</ds:datastoreItem>
</file>

<file path=customXml/itemProps2.xml><?xml version="1.0" encoding="utf-8"?>
<ds:datastoreItem xmlns:ds="http://schemas.openxmlformats.org/officeDocument/2006/customXml" ds:itemID="{24F5854B-284F-4472-AC56-5315885047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1d01d2-f310-4d62-ab5b-250d88bb387d"/>
    <ds:schemaRef ds:uri="603f7ce1-a766-4f0a-a4fe-fc4c6dbce5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001197-5CEA-4F86-AC41-82169720B5E4}">
  <ds:schemaRefs>
    <ds:schemaRef ds:uri="http://purl.org/dc/dcmitype/"/>
    <ds:schemaRef ds:uri="http://purl.org/dc/elements/1.1/"/>
    <ds:schemaRef ds:uri="9d1d01d2-f310-4d62-ab5b-250d88bb387d"/>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www.w3.org/XML/1998/namespace"/>
    <ds:schemaRef ds:uri="603f7ce1-a766-4f0a-a4fe-fc4c6dbce53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Facet</Template>
  <TotalTime>492</TotalTime>
  <Words>1373</Words>
  <Application>Microsoft Office PowerPoint</Application>
  <PresentationFormat>Breedbeeld</PresentationFormat>
  <Paragraphs>185</Paragraphs>
  <Slides>30</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30</vt:i4>
      </vt:variant>
    </vt:vector>
  </HeadingPairs>
  <TitlesOfParts>
    <vt:vector size="37" baseType="lpstr">
      <vt:lpstr>Arial</vt:lpstr>
      <vt:lpstr>Calibri</vt:lpstr>
      <vt:lpstr>Lucida Sans</vt:lpstr>
      <vt:lpstr>Trebuchet MS</vt:lpstr>
      <vt:lpstr>Wingdings</vt:lpstr>
      <vt:lpstr>Wingdings 3</vt:lpstr>
      <vt:lpstr>Facet</vt:lpstr>
      <vt:lpstr>Diersoortverdieping overige zoogdieren</vt:lpstr>
      <vt:lpstr>PowerPoint-presentatie</vt:lpstr>
      <vt:lpstr>PowerPoint-presentatie</vt:lpstr>
      <vt:lpstr>PowerPoint-presentatie</vt:lpstr>
      <vt:lpstr>PowerPoint-presentatie</vt:lpstr>
      <vt:lpstr>PowerPoint-presentatie</vt:lpstr>
      <vt:lpstr>Wet Dieren</vt:lpstr>
      <vt:lpstr>Art. 2.1 Wet Dieren (2013) </vt:lpstr>
      <vt:lpstr>PowerPoint-presentatie</vt:lpstr>
      <vt:lpstr>Wetgeving rondom importeren en exporteren van dieren</vt:lpstr>
      <vt:lpstr>Zoek eens even uit:</vt:lpstr>
      <vt:lpstr>Wetgeving rondom verkopen van dieren</vt:lpstr>
      <vt:lpstr>Wetgeving rondom verkopen</vt:lpstr>
      <vt:lpstr>Wetgeving rondom verkopen - Garantie</vt:lpstr>
      <vt:lpstr>Wetgeving rondom het houden van dieren</vt:lpstr>
      <vt:lpstr>Wetgeving rondom het vervoeren van dieren</vt:lpstr>
      <vt:lpstr>Handelsketen</vt:lpstr>
      <vt:lpstr>Wet Dieren –  Besluit Houders van Dieren</vt:lpstr>
      <vt:lpstr>CITES-wetgeving</vt:lpstr>
      <vt:lpstr>CITES</vt:lpstr>
      <vt:lpstr>In het kort:</vt:lpstr>
      <vt:lpstr>Informatieve LINKS:</vt:lpstr>
      <vt:lpstr>CITES-soorten in Nederland en de Europese Unie  </vt:lpstr>
      <vt:lpstr>LINK over het EU-certificaat</vt:lpstr>
      <vt:lpstr>Invasieve soorten</vt:lpstr>
      <vt:lpstr>PowerPoint-presentatie</vt:lpstr>
      <vt:lpstr>PowerPoint-presentatie</vt:lpstr>
      <vt:lpstr>PowerPoint-presentatie</vt:lpstr>
      <vt:lpstr>Collectief IAS: een kritische kijk naar de IAS Unielijst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overige zoogdieren Theorie</dc:title>
  <dc:creator>Jeroen Brauckmann</dc:creator>
  <cp:lastModifiedBy>Sophie Witschge</cp:lastModifiedBy>
  <cp:revision>46</cp:revision>
  <dcterms:created xsi:type="dcterms:W3CDTF">2018-05-01T19:15:17Z</dcterms:created>
  <dcterms:modified xsi:type="dcterms:W3CDTF">2020-06-18T13:45:49Z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0x010100BB4E6DE7D47EF74BA8117F275DD6646B</vt:lpwstr>
  </property>
</Properties>
</file>