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6" r:id="rId5"/>
    <p:sldId id="257" r:id="rId6"/>
    <p:sldId id="279" r:id="rId7"/>
    <p:sldId id="277" r:id="rId8"/>
    <p:sldId id="278" r:id="rId9"/>
    <p:sldId id="268" r:id="rId10"/>
    <p:sldId id="286" r:id="rId11"/>
    <p:sldId id="287" r:id="rId12"/>
    <p:sldId id="288" r:id="rId13"/>
    <p:sldId id="289" r:id="rId14"/>
    <p:sldId id="290" r:id="rId15"/>
    <p:sldId id="291" r:id="rId16"/>
    <p:sldId id="292" r:id="rId17"/>
    <p:sldId id="293" r:id="rId18"/>
    <p:sldId id="294" r:id="rId19"/>
    <p:sldId id="295" r:id="rId20"/>
    <p:sldId id="296" r:id="rId21"/>
    <p:sldId id="306" r:id="rId22"/>
    <p:sldId id="307" r:id="rId23"/>
    <p:sldId id="308" r:id="rId24"/>
    <p:sldId id="327" r:id="rId25"/>
    <p:sldId id="298" r:id="rId26"/>
    <p:sldId id="299" r:id="rId27"/>
    <p:sldId id="300" r:id="rId28"/>
    <p:sldId id="309" r:id="rId29"/>
    <p:sldId id="310" r:id="rId30"/>
    <p:sldId id="311" r:id="rId31"/>
    <p:sldId id="312" r:id="rId32"/>
    <p:sldId id="313" r:id="rId33"/>
    <p:sldId id="314" r:id="rId34"/>
    <p:sldId id="328" r:id="rId35"/>
    <p:sldId id="301" r:id="rId36"/>
    <p:sldId id="302" r:id="rId37"/>
    <p:sldId id="315" r:id="rId38"/>
    <p:sldId id="317" r:id="rId39"/>
    <p:sldId id="318" r:id="rId40"/>
    <p:sldId id="329" r:id="rId41"/>
    <p:sldId id="319" r:id="rId42"/>
    <p:sldId id="320" r:id="rId43"/>
    <p:sldId id="321" r:id="rId44"/>
    <p:sldId id="322" r:id="rId45"/>
    <p:sldId id="323" r:id="rId46"/>
    <p:sldId id="324" r:id="rId47"/>
    <p:sldId id="325" r:id="rId48"/>
    <p:sldId id="326" r:id="rId49"/>
    <p:sldId id="330" r:id="rId50"/>
    <p:sldId id="283" r:id="rId51"/>
    <p:sldId id="26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247BF-6EFB-4BFF-9C18-0D2377EE1F80}" type="datetimeFigureOut">
              <a:rPr lang="nl-NL" smtClean="0"/>
              <a:t>18-6-2020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A93BD-124E-4C9A-82F2-34280F416DD1}" type="slidenum">
              <a:rPr lang="nl-NL" smtClean="0"/>
              <a:t>‹nr.›</a:t>
            </a:fld>
            <a:endParaRPr lang="nl-NL"/>
          </a:p>
        </p:txBody>
      </p:sp>
    </p:spTree>
    <p:extLst>
      <p:ext uri="{BB962C8B-B14F-4D97-AF65-F5344CB8AC3E}">
        <p14:creationId xmlns:p14="http://schemas.microsoft.com/office/powerpoint/2010/main" val="178109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7</a:t>
            </a:fld>
            <a:endParaRPr lang="nl-NL"/>
          </a:p>
        </p:txBody>
      </p:sp>
    </p:spTree>
    <p:extLst>
      <p:ext uri="{BB962C8B-B14F-4D97-AF65-F5344CB8AC3E}">
        <p14:creationId xmlns:p14="http://schemas.microsoft.com/office/powerpoint/2010/main" val="62703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16</a:t>
            </a:fld>
            <a:endParaRPr lang="nl-NL"/>
          </a:p>
        </p:txBody>
      </p:sp>
    </p:spTree>
    <p:extLst>
      <p:ext uri="{BB962C8B-B14F-4D97-AF65-F5344CB8AC3E}">
        <p14:creationId xmlns:p14="http://schemas.microsoft.com/office/powerpoint/2010/main" val="256199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17</a:t>
            </a:fld>
            <a:endParaRPr lang="nl-NL"/>
          </a:p>
        </p:txBody>
      </p:sp>
    </p:spTree>
    <p:extLst>
      <p:ext uri="{BB962C8B-B14F-4D97-AF65-F5344CB8AC3E}">
        <p14:creationId xmlns:p14="http://schemas.microsoft.com/office/powerpoint/2010/main" val="1545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18</a:t>
            </a:fld>
            <a:endParaRPr lang="nl-NL"/>
          </a:p>
        </p:txBody>
      </p:sp>
    </p:spTree>
    <p:extLst>
      <p:ext uri="{BB962C8B-B14F-4D97-AF65-F5344CB8AC3E}">
        <p14:creationId xmlns:p14="http://schemas.microsoft.com/office/powerpoint/2010/main" val="1929082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19</a:t>
            </a:fld>
            <a:endParaRPr lang="nl-NL"/>
          </a:p>
        </p:txBody>
      </p:sp>
    </p:spTree>
    <p:extLst>
      <p:ext uri="{BB962C8B-B14F-4D97-AF65-F5344CB8AC3E}">
        <p14:creationId xmlns:p14="http://schemas.microsoft.com/office/powerpoint/2010/main" val="251887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20</a:t>
            </a:fld>
            <a:endParaRPr lang="nl-NL"/>
          </a:p>
        </p:txBody>
      </p:sp>
    </p:spTree>
    <p:extLst>
      <p:ext uri="{BB962C8B-B14F-4D97-AF65-F5344CB8AC3E}">
        <p14:creationId xmlns:p14="http://schemas.microsoft.com/office/powerpoint/2010/main" val="84181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22</a:t>
            </a:fld>
            <a:endParaRPr lang="nl-NL"/>
          </a:p>
        </p:txBody>
      </p:sp>
    </p:spTree>
    <p:extLst>
      <p:ext uri="{BB962C8B-B14F-4D97-AF65-F5344CB8AC3E}">
        <p14:creationId xmlns:p14="http://schemas.microsoft.com/office/powerpoint/2010/main" val="177339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23</a:t>
            </a:fld>
            <a:endParaRPr lang="nl-NL"/>
          </a:p>
        </p:txBody>
      </p:sp>
    </p:spTree>
    <p:extLst>
      <p:ext uri="{BB962C8B-B14F-4D97-AF65-F5344CB8AC3E}">
        <p14:creationId xmlns:p14="http://schemas.microsoft.com/office/powerpoint/2010/main" val="375972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24</a:t>
            </a:fld>
            <a:endParaRPr lang="nl-NL"/>
          </a:p>
        </p:txBody>
      </p:sp>
    </p:spTree>
    <p:extLst>
      <p:ext uri="{BB962C8B-B14F-4D97-AF65-F5344CB8AC3E}">
        <p14:creationId xmlns:p14="http://schemas.microsoft.com/office/powerpoint/2010/main" val="3387539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25</a:t>
            </a:fld>
            <a:endParaRPr lang="nl-NL"/>
          </a:p>
        </p:txBody>
      </p:sp>
    </p:spTree>
    <p:extLst>
      <p:ext uri="{BB962C8B-B14F-4D97-AF65-F5344CB8AC3E}">
        <p14:creationId xmlns:p14="http://schemas.microsoft.com/office/powerpoint/2010/main" val="80455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26</a:t>
            </a:fld>
            <a:endParaRPr lang="nl-NL"/>
          </a:p>
        </p:txBody>
      </p:sp>
    </p:spTree>
    <p:extLst>
      <p:ext uri="{BB962C8B-B14F-4D97-AF65-F5344CB8AC3E}">
        <p14:creationId xmlns:p14="http://schemas.microsoft.com/office/powerpoint/2010/main" val="130595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8</a:t>
            </a:fld>
            <a:endParaRPr lang="nl-NL"/>
          </a:p>
        </p:txBody>
      </p:sp>
    </p:spTree>
    <p:extLst>
      <p:ext uri="{BB962C8B-B14F-4D97-AF65-F5344CB8AC3E}">
        <p14:creationId xmlns:p14="http://schemas.microsoft.com/office/powerpoint/2010/main" val="2499773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27</a:t>
            </a:fld>
            <a:endParaRPr lang="nl-NL"/>
          </a:p>
        </p:txBody>
      </p:sp>
    </p:spTree>
    <p:extLst>
      <p:ext uri="{BB962C8B-B14F-4D97-AF65-F5344CB8AC3E}">
        <p14:creationId xmlns:p14="http://schemas.microsoft.com/office/powerpoint/2010/main" val="3854355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28</a:t>
            </a:fld>
            <a:endParaRPr lang="nl-NL"/>
          </a:p>
        </p:txBody>
      </p:sp>
    </p:spTree>
    <p:extLst>
      <p:ext uri="{BB962C8B-B14F-4D97-AF65-F5344CB8AC3E}">
        <p14:creationId xmlns:p14="http://schemas.microsoft.com/office/powerpoint/2010/main" val="216300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29</a:t>
            </a:fld>
            <a:endParaRPr lang="nl-NL"/>
          </a:p>
        </p:txBody>
      </p:sp>
    </p:spTree>
    <p:extLst>
      <p:ext uri="{BB962C8B-B14F-4D97-AF65-F5344CB8AC3E}">
        <p14:creationId xmlns:p14="http://schemas.microsoft.com/office/powerpoint/2010/main" val="10980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30</a:t>
            </a:fld>
            <a:endParaRPr lang="nl-NL"/>
          </a:p>
        </p:txBody>
      </p:sp>
    </p:spTree>
    <p:extLst>
      <p:ext uri="{BB962C8B-B14F-4D97-AF65-F5344CB8AC3E}">
        <p14:creationId xmlns:p14="http://schemas.microsoft.com/office/powerpoint/2010/main" val="68841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32</a:t>
            </a:fld>
            <a:endParaRPr lang="nl-NL"/>
          </a:p>
        </p:txBody>
      </p:sp>
    </p:spTree>
    <p:extLst>
      <p:ext uri="{BB962C8B-B14F-4D97-AF65-F5344CB8AC3E}">
        <p14:creationId xmlns:p14="http://schemas.microsoft.com/office/powerpoint/2010/main" val="61958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33</a:t>
            </a:fld>
            <a:endParaRPr lang="nl-NL"/>
          </a:p>
        </p:txBody>
      </p:sp>
    </p:spTree>
    <p:extLst>
      <p:ext uri="{BB962C8B-B14F-4D97-AF65-F5344CB8AC3E}">
        <p14:creationId xmlns:p14="http://schemas.microsoft.com/office/powerpoint/2010/main" val="3990762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34</a:t>
            </a:fld>
            <a:endParaRPr lang="nl-NL"/>
          </a:p>
        </p:txBody>
      </p:sp>
    </p:spTree>
    <p:extLst>
      <p:ext uri="{BB962C8B-B14F-4D97-AF65-F5344CB8AC3E}">
        <p14:creationId xmlns:p14="http://schemas.microsoft.com/office/powerpoint/2010/main" val="3904271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35</a:t>
            </a:fld>
            <a:endParaRPr lang="nl-NL"/>
          </a:p>
        </p:txBody>
      </p:sp>
    </p:spTree>
    <p:extLst>
      <p:ext uri="{BB962C8B-B14F-4D97-AF65-F5344CB8AC3E}">
        <p14:creationId xmlns:p14="http://schemas.microsoft.com/office/powerpoint/2010/main" val="762836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36</a:t>
            </a:fld>
            <a:endParaRPr lang="nl-NL"/>
          </a:p>
        </p:txBody>
      </p:sp>
    </p:spTree>
    <p:extLst>
      <p:ext uri="{BB962C8B-B14F-4D97-AF65-F5344CB8AC3E}">
        <p14:creationId xmlns:p14="http://schemas.microsoft.com/office/powerpoint/2010/main" val="1036084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38</a:t>
            </a:fld>
            <a:endParaRPr lang="nl-NL"/>
          </a:p>
        </p:txBody>
      </p:sp>
    </p:spTree>
    <p:extLst>
      <p:ext uri="{BB962C8B-B14F-4D97-AF65-F5344CB8AC3E}">
        <p14:creationId xmlns:p14="http://schemas.microsoft.com/office/powerpoint/2010/main" val="31832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9</a:t>
            </a:fld>
            <a:endParaRPr lang="nl-NL"/>
          </a:p>
        </p:txBody>
      </p:sp>
    </p:spTree>
    <p:extLst>
      <p:ext uri="{BB962C8B-B14F-4D97-AF65-F5344CB8AC3E}">
        <p14:creationId xmlns:p14="http://schemas.microsoft.com/office/powerpoint/2010/main" val="2582024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39</a:t>
            </a:fld>
            <a:endParaRPr lang="nl-NL"/>
          </a:p>
        </p:txBody>
      </p:sp>
    </p:spTree>
    <p:extLst>
      <p:ext uri="{BB962C8B-B14F-4D97-AF65-F5344CB8AC3E}">
        <p14:creationId xmlns:p14="http://schemas.microsoft.com/office/powerpoint/2010/main" val="1784376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40</a:t>
            </a:fld>
            <a:endParaRPr lang="nl-NL"/>
          </a:p>
        </p:txBody>
      </p:sp>
    </p:spTree>
    <p:extLst>
      <p:ext uri="{BB962C8B-B14F-4D97-AF65-F5344CB8AC3E}">
        <p14:creationId xmlns:p14="http://schemas.microsoft.com/office/powerpoint/2010/main" val="2022488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41</a:t>
            </a:fld>
            <a:endParaRPr lang="nl-NL"/>
          </a:p>
        </p:txBody>
      </p:sp>
    </p:spTree>
    <p:extLst>
      <p:ext uri="{BB962C8B-B14F-4D97-AF65-F5344CB8AC3E}">
        <p14:creationId xmlns:p14="http://schemas.microsoft.com/office/powerpoint/2010/main" val="3423008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42</a:t>
            </a:fld>
            <a:endParaRPr lang="nl-NL"/>
          </a:p>
        </p:txBody>
      </p:sp>
    </p:spTree>
    <p:extLst>
      <p:ext uri="{BB962C8B-B14F-4D97-AF65-F5344CB8AC3E}">
        <p14:creationId xmlns:p14="http://schemas.microsoft.com/office/powerpoint/2010/main" val="868276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43</a:t>
            </a:fld>
            <a:endParaRPr lang="nl-NL"/>
          </a:p>
        </p:txBody>
      </p:sp>
    </p:spTree>
    <p:extLst>
      <p:ext uri="{BB962C8B-B14F-4D97-AF65-F5344CB8AC3E}">
        <p14:creationId xmlns:p14="http://schemas.microsoft.com/office/powerpoint/2010/main" val="1190303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Foto </a:t>
            </a:r>
            <a:r>
              <a:rPr lang="nl-NL" dirty="0" err="1" smtClean="0"/>
              <a:t>rechtenvrij</a:t>
            </a:r>
            <a:r>
              <a:rPr lang="nl-NL" dirty="0" smtClean="0"/>
              <a:t> https://pixabay.com/nl/katten-huisdier-katachtige-dier-1469477/</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44</a:t>
            </a:fld>
            <a:endParaRPr lang="nl-NL"/>
          </a:p>
        </p:txBody>
      </p:sp>
    </p:spTree>
    <p:extLst>
      <p:ext uri="{BB962C8B-B14F-4D97-AF65-F5344CB8AC3E}">
        <p14:creationId xmlns:p14="http://schemas.microsoft.com/office/powerpoint/2010/main" val="2875483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45</a:t>
            </a:fld>
            <a:endParaRPr lang="nl-NL"/>
          </a:p>
        </p:txBody>
      </p:sp>
    </p:spTree>
    <p:extLst>
      <p:ext uri="{BB962C8B-B14F-4D97-AF65-F5344CB8AC3E}">
        <p14:creationId xmlns:p14="http://schemas.microsoft.com/office/powerpoint/2010/main" val="83254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10</a:t>
            </a:fld>
            <a:endParaRPr lang="nl-NL"/>
          </a:p>
        </p:txBody>
      </p:sp>
    </p:spTree>
    <p:extLst>
      <p:ext uri="{BB962C8B-B14F-4D97-AF65-F5344CB8AC3E}">
        <p14:creationId xmlns:p14="http://schemas.microsoft.com/office/powerpoint/2010/main" val="374126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11</a:t>
            </a:fld>
            <a:endParaRPr lang="nl-NL"/>
          </a:p>
        </p:txBody>
      </p:sp>
    </p:spTree>
    <p:extLst>
      <p:ext uri="{BB962C8B-B14F-4D97-AF65-F5344CB8AC3E}">
        <p14:creationId xmlns:p14="http://schemas.microsoft.com/office/powerpoint/2010/main" val="208827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12</a:t>
            </a:fld>
            <a:endParaRPr lang="nl-NL"/>
          </a:p>
        </p:txBody>
      </p:sp>
    </p:spTree>
    <p:extLst>
      <p:ext uri="{BB962C8B-B14F-4D97-AF65-F5344CB8AC3E}">
        <p14:creationId xmlns:p14="http://schemas.microsoft.com/office/powerpoint/2010/main" val="380041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13</a:t>
            </a:fld>
            <a:endParaRPr lang="nl-NL"/>
          </a:p>
        </p:txBody>
      </p:sp>
    </p:spTree>
    <p:extLst>
      <p:ext uri="{BB962C8B-B14F-4D97-AF65-F5344CB8AC3E}">
        <p14:creationId xmlns:p14="http://schemas.microsoft.com/office/powerpoint/2010/main" val="2760180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14</a:t>
            </a:fld>
            <a:endParaRPr lang="nl-NL"/>
          </a:p>
        </p:txBody>
      </p:sp>
    </p:spTree>
    <p:extLst>
      <p:ext uri="{BB962C8B-B14F-4D97-AF65-F5344CB8AC3E}">
        <p14:creationId xmlns:p14="http://schemas.microsoft.com/office/powerpoint/2010/main" val="310661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kat uit wikiwijs</a:t>
            </a:r>
            <a:endParaRPr lang="nl-NL" dirty="0"/>
          </a:p>
        </p:txBody>
      </p:sp>
      <p:sp>
        <p:nvSpPr>
          <p:cNvPr id="4" name="Tijdelijke aanduiding voor dianummer 3"/>
          <p:cNvSpPr>
            <a:spLocks noGrp="1"/>
          </p:cNvSpPr>
          <p:nvPr>
            <p:ph type="sldNum" sz="quarter" idx="10"/>
          </p:nvPr>
        </p:nvSpPr>
        <p:spPr/>
        <p:txBody>
          <a:bodyPr/>
          <a:lstStyle/>
          <a:p>
            <a:fld id="{9470F0D5-052A-4191-8EA4-C346C2E5734C}" type="slidenum">
              <a:rPr lang="nl-NL" smtClean="0"/>
              <a:t>15</a:t>
            </a:fld>
            <a:endParaRPr lang="nl-NL"/>
          </a:p>
        </p:txBody>
      </p:sp>
    </p:spTree>
    <p:extLst>
      <p:ext uri="{BB962C8B-B14F-4D97-AF65-F5344CB8AC3E}">
        <p14:creationId xmlns:p14="http://schemas.microsoft.com/office/powerpoint/2010/main" val="108261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293109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76990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6678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4273701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84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81758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3942151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339548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9836223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9111506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751215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35549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316955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8045637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1415851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43622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8119039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5394387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291640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8539391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04547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306415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DA96AE3-5AE7-417D-977E-9598C04ACE09}" type="datetimeFigureOut">
              <a:rPr lang="nl-NL" smtClean="0"/>
              <a:t>16-6-2020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4106194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4755813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39357892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36902553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9333539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7623039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57534496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99293994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5765686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307895499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9729418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DA96AE3-5AE7-417D-977E-9598C04ACE09}" type="datetimeFigureOut">
              <a:rPr lang="nl-NL" smtClean="0"/>
              <a:t>16-6-2020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335898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423894720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8680631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39534768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6239398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418099638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82495362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251991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76561383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205085592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798867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DA96AE3-5AE7-417D-977E-9598C04ACE09}" type="datetimeFigureOut">
              <a:rPr lang="nl-NL" smtClean="0"/>
              <a:t>16-6-2020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689121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8660931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368324975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900000">
            <a:off x="8745415" y="3750408"/>
            <a:ext cx="3680069" cy="3680069"/>
          </a:xfrm>
          <a:prstGeom prst="rect">
            <a:avLst/>
          </a:prstGeom>
        </p:spPr>
      </p:pic>
      <p:sp>
        <p:nvSpPr>
          <p:cNvPr id="2" name="Titel 1"/>
          <p:cNvSpPr>
            <a:spLocks noGrp="1"/>
          </p:cNvSpPr>
          <p:nvPr>
            <p:ph type="title"/>
          </p:nvPr>
        </p:nvSpPr>
        <p:spPr/>
        <p:txBody>
          <a:bodyPr>
            <a:normAutofit/>
          </a:bodyPr>
          <a:lstStyle>
            <a:lvl1pPr>
              <a:defRPr sz="4800">
                <a:solidFill>
                  <a:srgbClr val="1F9BDE"/>
                </a:solidFill>
                <a:latin typeface="DIN Condensed" charset="0"/>
                <a:ea typeface="DIN Condensed" charset="0"/>
                <a:cs typeface="DIN Condensed" charset="0"/>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28600" indent="-228600">
              <a:buFont typeface="Wingdings" charset="2"/>
              <a:buChar char="§"/>
              <a:defRPr b="0" i="0">
                <a:latin typeface="Avenir Book" charset="0"/>
                <a:ea typeface="Avenir Book" charset="0"/>
                <a:cs typeface="Avenir Book" charset="0"/>
              </a:defRPr>
            </a:lvl1pPr>
            <a:lvl2pPr marL="685800" indent="-228600">
              <a:buFont typeface="Wingdings" charset="2"/>
              <a:buChar char="§"/>
              <a:defRPr b="0" i="0">
                <a:latin typeface="Avenir Book" charset="0"/>
                <a:ea typeface="Avenir Book" charset="0"/>
                <a:cs typeface="Avenir Book" charset="0"/>
              </a:defRPr>
            </a:lvl2pPr>
            <a:lvl3pPr marL="1143000" indent="-228600">
              <a:buFont typeface="Wingdings" charset="2"/>
              <a:buChar char="§"/>
              <a:defRPr b="0" i="0">
                <a:latin typeface="Avenir Book" charset="0"/>
                <a:ea typeface="Avenir Book" charset="0"/>
                <a:cs typeface="Avenir Book" charset="0"/>
              </a:defRPr>
            </a:lvl3pPr>
            <a:lvl4pPr marL="1600200" indent="-228600">
              <a:buFont typeface="Wingdings" charset="2"/>
              <a:buChar char="§"/>
              <a:defRPr b="0" i="0">
                <a:latin typeface="Avenir Book" charset="0"/>
                <a:ea typeface="Avenir Book" charset="0"/>
                <a:cs typeface="Avenir Book" charset="0"/>
              </a:defRPr>
            </a:lvl4pPr>
            <a:lvl5pPr marL="2057400" indent="-228600">
              <a:buFont typeface="Wingdings" charset="2"/>
              <a:buChar char="§"/>
              <a:defRPr b="0" i="0">
                <a:latin typeface="Avenir Book" charset="0"/>
                <a:ea typeface="Avenir Book" charset="0"/>
                <a:cs typeface="Avenir Book"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r>
              <a:rPr lang="nl-NL" dirty="0" smtClean="0"/>
              <a:t>Titel Kenniskiem</a:t>
            </a:r>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lvl1pPr>
              <a:defRPr/>
            </a:lvl1pPr>
          </a:lstStyle>
          <a:p>
            <a:r>
              <a:rPr lang="nl-NL" dirty="0" smtClean="0"/>
              <a:t>Titel Hoofdstuk</a:t>
            </a:r>
            <a:endParaRPr lang="nl-NL" dirty="0"/>
          </a:p>
        </p:txBody>
      </p:sp>
      <p:sp>
        <p:nvSpPr>
          <p:cNvPr id="11" name="Tijdelijke aanduiding voor tekst 10"/>
          <p:cNvSpPr>
            <a:spLocks noGrp="1"/>
          </p:cNvSpPr>
          <p:nvPr>
            <p:ph type="body" sz="quarter" idx="13" hasCustomPrompt="1"/>
          </p:nvPr>
        </p:nvSpPr>
        <p:spPr>
          <a:xfrm>
            <a:off x="838200" y="6356350"/>
            <a:ext cx="2743200" cy="365125"/>
          </a:xfrm>
        </p:spPr>
        <p:txBody>
          <a:bodyPr>
            <a:noAutofit/>
          </a:bodyPr>
          <a:lstStyle>
            <a:lvl1pPr marL="0" indent="0">
              <a:buNone/>
              <a:defRPr sz="1400">
                <a:solidFill>
                  <a:srgbClr val="1F9BDE"/>
                </a:solidFill>
              </a:defRPr>
            </a:lvl1pPr>
          </a:lstStyle>
          <a:p>
            <a:pPr lvl="0"/>
            <a:r>
              <a:rPr lang="nl-NL" dirty="0" smtClean="0"/>
              <a:t>Titel Kenniskiem</a:t>
            </a:r>
            <a:endParaRPr lang="nl-NL" dirty="0"/>
          </a:p>
        </p:txBody>
      </p:sp>
      <p:sp>
        <p:nvSpPr>
          <p:cNvPr id="13" name="Tijdelijke aanduiding voor tekst 12"/>
          <p:cNvSpPr>
            <a:spLocks noGrp="1"/>
          </p:cNvSpPr>
          <p:nvPr>
            <p:ph type="body" sz="quarter" idx="14" hasCustomPrompt="1"/>
          </p:nvPr>
        </p:nvSpPr>
        <p:spPr>
          <a:xfrm>
            <a:off x="8610600" y="6356350"/>
            <a:ext cx="2743200" cy="365125"/>
          </a:xfrm>
        </p:spPr>
        <p:txBody>
          <a:bodyPr>
            <a:normAutofit/>
          </a:bodyPr>
          <a:lstStyle>
            <a:lvl1pPr marL="0" indent="0" algn="r">
              <a:buNone/>
              <a:defRPr sz="1400">
                <a:solidFill>
                  <a:srgbClr val="1F9BDE"/>
                </a:solidFill>
              </a:defRPr>
            </a:lvl1pPr>
          </a:lstStyle>
          <a:p>
            <a:pPr lvl="0"/>
            <a:r>
              <a:rPr lang="nl-NL" dirty="0" smtClean="0"/>
              <a:t>Titel hoofdstuk</a:t>
            </a:r>
            <a:endParaRPr lang="nl-NL" dirty="0"/>
          </a:p>
        </p:txBody>
      </p:sp>
    </p:spTree>
    <p:extLst>
      <p:ext uri="{BB962C8B-B14F-4D97-AF65-F5344CB8AC3E}">
        <p14:creationId xmlns:p14="http://schemas.microsoft.com/office/powerpoint/2010/main" val="1193304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DA96AE3-5AE7-417D-977E-9598C04ACE09}" type="datetimeFigureOut">
              <a:rPr lang="nl-NL" smtClean="0"/>
              <a:t>16-6-2020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168914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96AE3-5AE7-417D-977E-9598C04ACE09}" type="datetimeFigureOut">
              <a:rPr lang="nl-NL" smtClean="0"/>
              <a:t>16-6-2020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651007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DA96AE3-5AE7-417D-977E-9598C04ACE09}" type="datetimeFigureOut">
              <a:rPr lang="nl-NL" smtClean="0"/>
              <a:t>16-6-2020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243967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DA96AE3-5AE7-417D-977E-9598C04ACE09}" type="datetimeFigureOut">
              <a:rPr lang="nl-NL" smtClean="0"/>
              <a:t>16-6-2020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6D2316B-AE91-48F7-A04C-281E869E0882}" type="slidenum">
              <a:rPr lang="nl-NL" smtClean="0"/>
              <a:t>‹nr.›</a:t>
            </a:fld>
            <a:endParaRPr lang="nl-NL"/>
          </a:p>
        </p:txBody>
      </p:sp>
    </p:spTree>
    <p:extLst>
      <p:ext uri="{BB962C8B-B14F-4D97-AF65-F5344CB8AC3E}">
        <p14:creationId xmlns:p14="http://schemas.microsoft.com/office/powerpoint/2010/main" val="8767992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A96AE3-5AE7-417D-977E-9598C04ACE09}" type="datetimeFigureOut">
              <a:rPr lang="nl-NL" smtClean="0"/>
              <a:t>16-6-2020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D2316B-AE91-48F7-A04C-281E869E0882}" type="slidenum">
              <a:rPr lang="nl-NL" smtClean="0"/>
              <a:t>‹nr.›</a:t>
            </a:fld>
            <a:endParaRPr lang="nl-NL"/>
          </a:p>
        </p:txBody>
      </p:sp>
    </p:spTree>
    <p:extLst>
      <p:ext uri="{BB962C8B-B14F-4D97-AF65-F5344CB8AC3E}">
        <p14:creationId xmlns:p14="http://schemas.microsoft.com/office/powerpoint/2010/main" val="3896837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0" r:id="rId29"/>
    <p:sldLayoutId id="2147483691" r:id="rId30"/>
    <p:sldLayoutId id="2147483692" r:id="rId31"/>
    <p:sldLayoutId id="2147483693"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sEjrmqhvvw"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kNCpdek9sY" TargetMode="External"/><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licg.nl/weidedieren/" TargetMode="External"/><Relationship Id="rId2" Type="http://schemas.openxmlformats.org/officeDocument/2006/relationships/hyperlink" Target="https://www.licg.nl/konijnen-en-knaagdieren/" TargetMode="External"/><Relationship Id="rId1" Type="http://schemas.openxmlformats.org/officeDocument/2006/relationships/slideLayout" Target="../slideLayouts/slideLayout7.xml"/><Relationship Id="rId4" Type="http://schemas.openxmlformats.org/officeDocument/2006/relationships/hyperlink" Target="https://www.licg.nl/overige-diere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5B0BE-0130-408B-8EBF-2F4EE830F9A7}"/>
              </a:ext>
            </a:extLst>
          </p:cNvPr>
          <p:cNvSpPr>
            <a:spLocks noGrp="1"/>
          </p:cNvSpPr>
          <p:nvPr>
            <p:ph type="ctrTitle"/>
          </p:nvPr>
        </p:nvSpPr>
        <p:spPr>
          <a:xfrm>
            <a:off x="-1282388" y="1251603"/>
            <a:ext cx="13163107" cy="1340921"/>
          </a:xfrm>
        </p:spPr>
        <p:txBody>
          <a:bodyPr/>
          <a:lstStyle/>
          <a:p>
            <a:pPr algn="ctr"/>
            <a:r>
              <a:rPr lang="nl-NL"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Diersoortverdieping </a:t>
            </a:r>
            <a:r>
              <a:rPr lang="nl-NL"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overige </a:t>
            </a:r>
            <a:r>
              <a:rPr lang="nl-NL"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zoogdieren</a:t>
            </a:r>
            <a:endParaRPr lang="nl-NL" sz="4400" dirty="0">
              <a:solidFill>
                <a:schemeClr val="tx1"/>
              </a:solidFill>
              <a:latin typeface="Arial" panose="020B0604020202020204" pitchFamily="34" charset="0"/>
              <a:cs typeface="Arial" panose="020B0604020202020204" pitchFamily="34" charset="0"/>
            </a:endParaRPr>
          </a:p>
        </p:txBody>
      </p:sp>
      <p:sp>
        <p:nvSpPr>
          <p:cNvPr id="3" name="Ondertitel 2">
            <a:extLst>
              <a:ext uri="{FF2B5EF4-FFF2-40B4-BE49-F238E27FC236}">
                <a16:creationId xmlns:a16="http://schemas.microsoft.com/office/drawing/2014/main" id="{38BAFB5A-D9ED-4AE5-ABD2-B2DE97923D29}"/>
              </a:ext>
            </a:extLst>
          </p:cNvPr>
          <p:cNvSpPr>
            <a:spLocks noGrp="1"/>
          </p:cNvSpPr>
          <p:nvPr>
            <p:ph type="subTitle" idx="1"/>
          </p:nvPr>
        </p:nvSpPr>
        <p:spPr>
          <a:xfrm>
            <a:off x="2871108" y="3580834"/>
            <a:ext cx="5110298" cy="1970880"/>
          </a:xfrm>
        </p:spPr>
        <p:txBody>
          <a:bodyPr>
            <a:normAutofit/>
          </a:bodyPr>
          <a:lstStyle/>
          <a:p>
            <a:pPr algn="l"/>
            <a:r>
              <a:rPr lang="nl-NL" sz="6000" b="1" dirty="0" smtClean="0">
                <a:latin typeface="Arial" panose="020B0604020202020204" pitchFamily="34" charset="0"/>
                <a:cs typeface="Arial" panose="020B0604020202020204" pitchFamily="34" charset="0"/>
              </a:rPr>
              <a:t>Voortplanting</a:t>
            </a:r>
            <a:endParaRPr lang="nl-NL"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64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731521"/>
            <a:ext cx="10515600" cy="5337810"/>
          </a:xfrm>
        </p:spPr>
        <p:txBody>
          <a:bodyPr>
            <a:normAutofit/>
          </a:bodyPr>
          <a:lstStyle/>
          <a:p>
            <a:r>
              <a:rPr lang="nl-NL" dirty="0" smtClean="0"/>
              <a:t>Vrouwelijk voortplantingsorgaan zoogdieren</a:t>
            </a:r>
          </a:p>
          <a:p>
            <a:pPr marL="0" indent="0">
              <a:buNone/>
            </a:pPr>
            <a:endParaRPr lang="nl-NL" dirty="0"/>
          </a:p>
        </p:txBody>
      </p:sp>
      <p:pic>
        <p:nvPicPr>
          <p:cNvPr id="12" name="Afbeelding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839" y="2432042"/>
            <a:ext cx="2968191" cy="4106870"/>
          </a:xfrm>
          <a:prstGeom prst="rect">
            <a:avLst/>
          </a:prstGeom>
        </p:spPr>
      </p:pic>
      <p:sp>
        <p:nvSpPr>
          <p:cNvPr id="13" name="Rechthoekige toelichting 12"/>
          <p:cNvSpPr/>
          <p:nvPr/>
        </p:nvSpPr>
        <p:spPr>
          <a:xfrm>
            <a:off x="931853" y="1389176"/>
            <a:ext cx="2606040" cy="1419868"/>
          </a:xfrm>
          <a:prstGeom prst="wedgeRectCallout">
            <a:avLst>
              <a:gd name="adj1" fmla="val 89556"/>
              <a:gd name="adj2" fmla="val 5775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smtClean="0"/>
              <a:t>Eierstok waarin eicellen rijpen. Eicellen reeds aanwezig bij geboorte. Productie oestrogeen</a:t>
            </a:r>
            <a:endParaRPr lang="nl-NL" dirty="0"/>
          </a:p>
        </p:txBody>
      </p:sp>
      <p:sp>
        <p:nvSpPr>
          <p:cNvPr id="14" name="Rechthoekige toelichting 13"/>
          <p:cNvSpPr/>
          <p:nvPr/>
        </p:nvSpPr>
        <p:spPr>
          <a:xfrm>
            <a:off x="931853" y="3148150"/>
            <a:ext cx="2425065" cy="1600418"/>
          </a:xfrm>
          <a:prstGeom prst="wedgeRectCallout">
            <a:avLst>
              <a:gd name="adj1" fmla="val 97709"/>
              <a:gd name="adj2" fmla="val -5590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smtClean="0"/>
              <a:t>Na eisprong vormt zich op de eierstok het gele lichaam. Gele lichaam produceert progesteron</a:t>
            </a:r>
            <a:endParaRPr lang="nl-NL" dirty="0"/>
          </a:p>
        </p:txBody>
      </p:sp>
      <p:sp>
        <p:nvSpPr>
          <p:cNvPr id="15" name="Rechthoekige toelichting 14"/>
          <p:cNvSpPr/>
          <p:nvPr/>
        </p:nvSpPr>
        <p:spPr>
          <a:xfrm>
            <a:off x="838200" y="5057775"/>
            <a:ext cx="2425065" cy="1554480"/>
          </a:xfrm>
          <a:prstGeom prst="wedgeRectCallout">
            <a:avLst>
              <a:gd name="adj1" fmla="val 108614"/>
              <a:gd name="adj2" fmla="val -18826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smtClean="0"/>
              <a:t>Eileider zorgt voor verbinding tussen eierstok en baarmoeder en transporteert de eicel</a:t>
            </a:r>
            <a:endParaRPr lang="nl-NL" dirty="0"/>
          </a:p>
        </p:txBody>
      </p:sp>
      <p:sp>
        <p:nvSpPr>
          <p:cNvPr id="16" name="Rechthoekige toelichting 15"/>
          <p:cNvSpPr/>
          <p:nvPr/>
        </p:nvSpPr>
        <p:spPr>
          <a:xfrm>
            <a:off x="7870951" y="1382646"/>
            <a:ext cx="1849956" cy="1188720"/>
          </a:xfrm>
          <a:prstGeom prst="wedgeRectCallout">
            <a:avLst>
              <a:gd name="adj1" fmla="val -121631"/>
              <a:gd name="adj2" fmla="val 642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smtClean="0"/>
              <a:t>In de eileider vindt de bevruchting plaats</a:t>
            </a:r>
            <a:endParaRPr lang="nl-NL" dirty="0"/>
          </a:p>
        </p:txBody>
      </p:sp>
      <p:sp>
        <p:nvSpPr>
          <p:cNvPr id="17" name="Rechthoekige toelichting 16"/>
          <p:cNvSpPr/>
          <p:nvPr/>
        </p:nvSpPr>
        <p:spPr>
          <a:xfrm>
            <a:off x="7274887" y="3537903"/>
            <a:ext cx="2446020" cy="1383030"/>
          </a:xfrm>
          <a:prstGeom prst="wedgeRectCallout">
            <a:avLst>
              <a:gd name="adj1" fmla="val -118496"/>
              <a:gd name="adj2" fmla="val 1669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smtClean="0"/>
              <a:t>Baarmoeder, hier vindt de ontwikkeling en groei van de vrucht plaats</a:t>
            </a:r>
            <a:endParaRPr lang="nl-NL" dirty="0"/>
          </a:p>
        </p:txBody>
      </p:sp>
      <p:sp>
        <p:nvSpPr>
          <p:cNvPr id="18" name="Rechthoekige toelichting 17"/>
          <p:cNvSpPr/>
          <p:nvPr/>
        </p:nvSpPr>
        <p:spPr>
          <a:xfrm>
            <a:off x="7098030" y="5057775"/>
            <a:ext cx="2359987" cy="1290774"/>
          </a:xfrm>
          <a:prstGeom prst="wedgeRectCallout">
            <a:avLst>
              <a:gd name="adj1" fmla="val -114085"/>
              <a:gd name="adj2" fmla="val -7292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smtClean="0"/>
              <a:t>Baarmoederhals vormt een slijmprop om infecties te voorkomen</a:t>
            </a:r>
            <a:endParaRPr lang="nl-NL" dirty="0"/>
          </a:p>
        </p:txBody>
      </p:sp>
    </p:spTree>
    <p:extLst>
      <p:ext uri="{BB962C8B-B14F-4D97-AF65-F5344CB8AC3E}">
        <p14:creationId xmlns:p14="http://schemas.microsoft.com/office/powerpoint/2010/main" val="3875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1756" y="1083268"/>
            <a:ext cx="10515600" cy="4243705"/>
          </a:xfrm>
        </p:spPr>
        <p:txBody>
          <a:bodyPr>
            <a:normAutofit/>
          </a:bodyPr>
          <a:lstStyle/>
          <a:p>
            <a:r>
              <a:rPr lang="nl-NL" dirty="0" smtClean="0"/>
              <a:t>Verschillende </a:t>
            </a:r>
            <a:r>
              <a:rPr lang="nl-NL" dirty="0" smtClean="0"/>
              <a:t>baarmoeders:</a:t>
            </a:r>
          </a:p>
          <a:p>
            <a:pPr marL="0" indent="0">
              <a:buNone/>
            </a:pPr>
            <a:endParaRPr lang="nl-NL" dirty="0" smtClean="0"/>
          </a:p>
          <a:p>
            <a:pPr lvl="1" indent="-423863">
              <a:buFont typeface="Arial" panose="020B0604020202020204" pitchFamily="34" charset="0"/>
              <a:buChar char="•"/>
            </a:pPr>
            <a:r>
              <a:rPr lang="nl-NL" dirty="0" smtClean="0"/>
              <a:t>Sommige dieren dubbele baarmoederhals met baarmoederhoornen</a:t>
            </a:r>
          </a:p>
          <a:p>
            <a:pPr lvl="1" indent="-423863">
              <a:buFont typeface="Arial" panose="020B0604020202020204" pitchFamily="34" charset="0"/>
              <a:buChar char="•"/>
            </a:pPr>
            <a:r>
              <a:rPr lang="nl-NL" dirty="0" smtClean="0"/>
              <a:t>Buideldieren hebben 3 vagina’s</a:t>
            </a:r>
          </a:p>
          <a:p>
            <a:pPr lvl="1" indent="-423863">
              <a:buFont typeface="Arial" panose="020B0604020202020204" pitchFamily="34" charset="0"/>
              <a:buChar char="•"/>
            </a:pPr>
            <a:r>
              <a:rPr lang="nl-NL" dirty="0"/>
              <a:t>B</a:t>
            </a:r>
            <a:r>
              <a:rPr lang="nl-NL" dirty="0" smtClean="0"/>
              <a:t>aarmoeder met 2 baarmoederhoornen en klein baarmoederlichaam</a:t>
            </a:r>
          </a:p>
          <a:p>
            <a:pPr lvl="1" indent="-423863">
              <a:buFont typeface="Arial" panose="020B0604020202020204" pitchFamily="34" charset="0"/>
              <a:buChar char="•"/>
            </a:pPr>
            <a:r>
              <a:rPr lang="nl-NL" dirty="0" smtClean="0"/>
              <a:t>Baarmoeder en een enkel baarmoederlichaam</a:t>
            </a:r>
          </a:p>
          <a:p>
            <a:pPr marL="0" indent="0">
              <a:buNone/>
            </a:pP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93" y="3368765"/>
            <a:ext cx="4226720" cy="3175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391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12132"/>
          </a:xfrm>
        </p:spPr>
        <p:txBody>
          <a:bodyPr/>
          <a:lstStyle/>
          <a:p>
            <a:r>
              <a:rPr lang="en-US" dirty="0" err="1" smtClean="0"/>
              <a:t>Bronstseizoen</a:t>
            </a:r>
            <a:r>
              <a:rPr lang="en-US" dirty="0" smtClean="0"/>
              <a:t> en </a:t>
            </a:r>
            <a:r>
              <a:rPr lang="en-US" dirty="0" err="1" smtClean="0"/>
              <a:t>bronstcyclus</a:t>
            </a:r>
            <a:endParaRPr lang="nl-NL" dirty="0"/>
          </a:p>
        </p:txBody>
      </p:sp>
      <p:sp>
        <p:nvSpPr>
          <p:cNvPr id="3" name="Tijdelijke aanduiding voor inhoud 2"/>
          <p:cNvSpPr>
            <a:spLocks noGrp="1"/>
          </p:cNvSpPr>
          <p:nvPr>
            <p:ph idx="1"/>
          </p:nvPr>
        </p:nvSpPr>
        <p:spPr>
          <a:xfrm>
            <a:off x="986970" y="1407887"/>
            <a:ext cx="10653487" cy="5072924"/>
          </a:xfrm>
        </p:spPr>
        <p:txBody>
          <a:bodyPr>
            <a:normAutofit/>
          </a:bodyPr>
          <a:lstStyle/>
          <a:p>
            <a:r>
              <a:rPr lang="nl-NL" dirty="0" smtClean="0"/>
              <a:t>Bronstcyclus, bronstduur en bronstdetectie</a:t>
            </a:r>
          </a:p>
          <a:p>
            <a:pPr lvl="1" indent="-423863">
              <a:buFont typeface="Arial" panose="020B0604020202020204" pitchFamily="34" charset="0"/>
              <a:buChar char="•"/>
            </a:pPr>
            <a:r>
              <a:rPr lang="nl-NL" dirty="0" smtClean="0"/>
              <a:t>Vrouwelijke zoogdieren krijgen bronstcyclus</a:t>
            </a:r>
          </a:p>
          <a:p>
            <a:pPr lvl="1" indent="-423863">
              <a:buFont typeface="Arial" panose="020B0604020202020204" pitchFamily="34" charset="0"/>
              <a:buChar char="•"/>
            </a:pPr>
            <a:r>
              <a:rPr lang="nl-NL" dirty="0" smtClean="0"/>
              <a:t>Vruchtbare periode als dier productief is (bronsttijd)</a:t>
            </a:r>
          </a:p>
          <a:p>
            <a:pPr lvl="1" indent="-423863">
              <a:buFont typeface="Arial" panose="020B0604020202020204" pitchFamily="34" charset="0"/>
              <a:buChar char="•"/>
            </a:pPr>
            <a:r>
              <a:rPr lang="nl-NL" dirty="0" smtClean="0"/>
              <a:t>Bronstduur verschilt per diersoort</a:t>
            </a:r>
          </a:p>
          <a:p>
            <a:pPr lvl="1" indent="-423863">
              <a:buFont typeface="Arial" panose="020B0604020202020204" pitchFamily="34" charset="0"/>
              <a:buChar char="•"/>
            </a:pPr>
            <a:r>
              <a:rPr lang="nl-NL" dirty="0" smtClean="0"/>
              <a:t>Bronst tijdig opmerken door bronstdetectie</a:t>
            </a:r>
          </a:p>
          <a:p>
            <a:pPr marL="261937" lvl="1" indent="0">
              <a:buNone/>
            </a:pPr>
            <a:endParaRPr lang="nl-NL" dirty="0" smtClean="0"/>
          </a:p>
          <a:p>
            <a:r>
              <a:rPr lang="nl-NL" dirty="0" smtClean="0"/>
              <a:t>Fasen bronstcyclus</a:t>
            </a:r>
          </a:p>
          <a:p>
            <a:pPr lvl="1" indent="-423863">
              <a:buFont typeface="Arial" panose="020B0604020202020204" pitchFamily="34" charset="0"/>
              <a:buChar char="•"/>
            </a:pPr>
            <a:r>
              <a:rPr lang="nl-NL" dirty="0" smtClean="0"/>
              <a:t>Vier perioden: pro-oestrus, oestrus, </a:t>
            </a:r>
            <a:r>
              <a:rPr lang="nl-NL" dirty="0" err="1" smtClean="0"/>
              <a:t>metoestrus</a:t>
            </a:r>
            <a:r>
              <a:rPr lang="nl-NL" dirty="0" smtClean="0"/>
              <a:t> en </a:t>
            </a:r>
            <a:r>
              <a:rPr lang="nl-NL" dirty="0" err="1" smtClean="0"/>
              <a:t>anoestrus</a:t>
            </a:r>
            <a:endParaRPr lang="nl-NL" dirty="0" smtClean="0"/>
          </a:p>
          <a:p>
            <a:pPr lvl="1" indent="-423863">
              <a:buFont typeface="Arial" panose="020B0604020202020204" pitchFamily="34" charset="0"/>
              <a:buChar char="•"/>
            </a:pPr>
            <a:r>
              <a:rPr lang="nl-NL" dirty="0" smtClean="0"/>
              <a:t>Pro-oestrus is voorbronst, eicellen gaan rijpen</a:t>
            </a:r>
          </a:p>
          <a:p>
            <a:pPr lvl="1" indent="-423863">
              <a:buFont typeface="Arial" panose="020B0604020202020204" pitchFamily="34" charset="0"/>
              <a:buChar char="•"/>
            </a:pPr>
            <a:r>
              <a:rPr lang="nl-NL" dirty="0" smtClean="0"/>
              <a:t>Oestrus dan is het dier bronstig door productie oestrogeen</a:t>
            </a:r>
          </a:p>
          <a:p>
            <a:pPr lvl="1" indent="-423863">
              <a:buFont typeface="Arial" panose="020B0604020202020204" pitchFamily="34" charset="0"/>
              <a:buChar char="•"/>
            </a:pPr>
            <a:r>
              <a:rPr lang="nl-NL" dirty="0" err="1" smtClean="0"/>
              <a:t>Metoestrus</a:t>
            </a:r>
            <a:r>
              <a:rPr lang="nl-NL" dirty="0" smtClean="0"/>
              <a:t> dan wordt de dracht in stand gehouden door progesteron</a:t>
            </a:r>
          </a:p>
          <a:p>
            <a:pPr lvl="1" indent="-423863">
              <a:buFont typeface="Arial" panose="020B0604020202020204" pitchFamily="34" charset="0"/>
              <a:buChar char="•"/>
            </a:pPr>
            <a:r>
              <a:rPr lang="nl-NL" dirty="0" err="1" smtClean="0"/>
              <a:t>Anoestrus</a:t>
            </a:r>
            <a:r>
              <a:rPr lang="nl-NL" dirty="0" smtClean="0"/>
              <a:t> is de seksuele rustfase</a:t>
            </a:r>
          </a:p>
          <a:p>
            <a:pPr lvl="1">
              <a:buFont typeface="Arial" panose="020B0604020202020204" pitchFamily="34" charset="0"/>
              <a:buChar char="•"/>
            </a:pPr>
            <a:endParaRPr lang="nl-NL" dirty="0" smtClean="0"/>
          </a:p>
          <a:p>
            <a:pPr marL="0" indent="0">
              <a:buNone/>
            </a:pPr>
            <a:endParaRPr lang="nl-NL" dirty="0"/>
          </a:p>
        </p:txBody>
      </p:sp>
      <p:sp>
        <p:nvSpPr>
          <p:cNvPr id="4" name="Tijdelijke aanduiding voor tekst 3"/>
          <p:cNvSpPr>
            <a:spLocks noGrp="1"/>
          </p:cNvSpPr>
          <p:nvPr>
            <p:ph type="body" sz="quarter" idx="13"/>
          </p:nvPr>
        </p:nvSpPr>
        <p:spPr>
          <a:xfrm>
            <a:off x="838199" y="6356350"/>
            <a:ext cx="3328851" cy="284481"/>
          </a:xfrm>
        </p:spPr>
        <p:txBody>
          <a:bodyPr/>
          <a:lstStyle/>
          <a:p>
            <a:r>
              <a:rPr lang="en-US" dirty="0" err="1" smtClean="0"/>
              <a:t>Natuurlijke</a:t>
            </a:r>
            <a:r>
              <a:rPr lang="en-US" dirty="0" smtClean="0"/>
              <a:t> </a:t>
            </a:r>
            <a:r>
              <a:rPr lang="en-US" dirty="0" err="1"/>
              <a:t>v</a:t>
            </a:r>
            <a:r>
              <a:rPr lang="en-US" dirty="0" err="1" smtClean="0"/>
              <a:t>oortplanting</a:t>
            </a:r>
            <a:r>
              <a:rPr lang="en-US" dirty="0" smtClean="0"/>
              <a:t> </a:t>
            </a:r>
            <a:r>
              <a:rPr lang="en-US" dirty="0" err="1"/>
              <a:t>en</a:t>
            </a:r>
            <a:r>
              <a:rPr lang="en-US" dirty="0"/>
              <a:t> </a:t>
            </a:r>
            <a:r>
              <a:rPr lang="en-US" dirty="0" err="1"/>
              <a:t>anatomie</a:t>
            </a:r>
            <a:endParaRPr lang="nl-NL" dirty="0"/>
          </a:p>
        </p:txBody>
      </p:sp>
      <p:sp>
        <p:nvSpPr>
          <p:cNvPr id="5" name="Tijdelijke aanduiding voor tekst 4"/>
          <p:cNvSpPr>
            <a:spLocks noGrp="1"/>
          </p:cNvSpPr>
          <p:nvPr>
            <p:ph type="body" sz="quarter" idx="14"/>
          </p:nvPr>
        </p:nvSpPr>
        <p:spPr/>
        <p:txBody>
          <a:bodyPr>
            <a:normAutofit fontScale="92500"/>
          </a:bodyPr>
          <a:lstStyle/>
          <a:p>
            <a:r>
              <a:rPr lang="en-US" dirty="0"/>
              <a:t>1. </a:t>
            </a:r>
            <a:r>
              <a:rPr lang="en-US" dirty="0" err="1"/>
              <a:t>Bronstseizoen</a:t>
            </a:r>
            <a:r>
              <a:rPr lang="en-US" dirty="0"/>
              <a:t> </a:t>
            </a:r>
            <a:r>
              <a:rPr lang="en-US" dirty="0" err="1"/>
              <a:t>en</a:t>
            </a:r>
            <a:r>
              <a:rPr lang="en-US" dirty="0"/>
              <a:t> </a:t>
            </a:r>
            <a:r>
              <a:rPr lang="en-US" dirty="0" err="1"/>
              <a:t>bronstcyclus</a:t>
            </a:r>
            <a:endParaRPr lang="nl-NL" dirty="0"/>
          </a:p>
        </p:txBody>
      </p:sp>
    </p:spTree>
    <p:extLst>
      <p:ext uri="{BB962C8B-B14F-4D97-AF65-F5344CB8AC3E}">
        <p14:creationId xmlns:p14="http://schemas.microsoft.com/office/powerpoint/2010/main" val="27857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nd diagonale hoek rechthoek 5"/>
          <p:cNvSpPr/>
          <p:nvPr/>
        </p:nvSpPr>
        <p:spPr>
          <a:xfrm>
            <a:off x="468628" y="809851"/>
            <a:ext cx="11212830" cy="651510"/>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rPr>
              <a:t>Long-</a:t>
            </a:r>
            <a:r>
              <a:rPr lang="nl-NL" sz="2000" b="1" dirty="0" err="1" smtClean="0">
                <a:solidFill>
                  <a:schemeClr val="tx1">
                    <a:lumMod val="95000"/>
                    <a:lumOff val="5000"/>
                  </a:schemeClr>
                </a:solidFill>
                <a:latin typeface="Avenir Book"/>
              </a:rPr>
              <a:t>day</a:t>
            </a:r>
            <a:r>
              <a:rPr lang="nl-NL" sz="2000" b="1" dirty="0" smtClean="0">
                <a:solidFill>
                  <a:schemeClr val="tx1">
                    <a:lumMod val="95000"/>
                    <a:lumOff val="5000"/>
                  </a:schemeClr>
                </a:solidFill>
                <a:latin typeface="Avenir Book"/>
              </a:rPr>
              <a:t> </a:t>
            </a:r>
            <a:r>
              <a:rPr lang="nl-NL" sz="2000" b="1" dirty="0" err="1" smtClean="0">
                <a:solidFill>
                  <a:schemeClr val="tx1">
                    <a:lumMod val="95000"/>
                    <a:lumOff val="5000"/>
                  </a:schemeClr>
                </a:solidFill>
                <a:latin typeface="Avenir Book"/>
              </a:rPr>
              <a:t>breeders</a:t>
            </a:r>
            <a:r>
              <a:rPr lang="nl-NL" sz="2000" b="1" dirty="0" smtClean="0">
                <a:solidFill>
                  <a:schemeClr val="tx1">
                    <a:lumMod val="95000"/>
                    <a:lumOff val="5000"/>
                  </a:schemeClr>
                </a:solidFill>
                <a:latin typeface="Avenir Book"/>
              </a:rPr>
              <a:t> </a:t>
            </a:r>
            <a:r>
              <a:rPr lang="nl-NL" sz="2000" dirty="0" smtClean="0">
                <a:solidFill>
                  <a:schemeClr val="tx1">
                    <a:lumMod val="95000"/>
                    <a:lumOff val="5000"/>
                  </a:schemeClr>
                </a:solidFill>
                <a:latin typeface="Avenir Book"/>
                <a:sym typeface="Wingdings" panose="05000000000000000000" pitchFamily="2" charset="2"/>
              </a:rPr>
              <a:t> Paren wanneer de dagen langer worden. Paard draagt 11 maanden en jong komt in het voorjaar</a:t>
            </a:r>
            <a:endParaRPr lang="nl-NL" sz="2000" dirty="0">
              <a:solidFill>
                <a:schemeClr val="tx1">
                  <a:lumMod val="95000"/>
                  <a:lumOff val="5000"/>
                </a:schemeClr>
              </a:solidFill>
              <a:latin typeface="Avenir Book"/>
            </a:endParaRPr>
          </a:p>
        </p:txBody>
      </p:sp>
      <p:sp>
        <p:nvSpPr>
          <p:cNvPr id="8" name="Rond diagonale hoek rechthoek 7"/>
          <p:cNvSpPr/>
          <p:nvPr/>
        </p:nvSpPr>
        <p:spPr>
          <a:xfrm>
            <a:off x="468628" y="1646603"/>
            <a:ext cx="11212830" cy="728074"/>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rPr>
              <a:t>Short-</a:t>
            </a:r>
            <a:r>
              <a:rPr lang="nl-NL" sz="2000" b="1" dirty="0" err="1" smtClean="0">
                <a:solidFill>
                  <a:schemeClr val="tx1">
                    <a:lumMod val="95000"/>
                    <a:lumOff val="5000"/>
                  </a:schemeClr>
                </a:solidFill>
                <a:latin typeface="Avenir Book"/>
              </a:rPr>
              <a:t>day</a:t>
            </a:r>
            <a:r>
              <a:rPr lang="nl-NL" sz="2000" b="1" dirty="0" smtClean="0">
                <a:solidFill>
                  <a:schemeClr val="tx1">
                    <a:lumMod val="95000"/>
                    <a:lumOff val="5000"/>
                  </a:schemeClr>
                </a:solidFill>
                <a:latin typeface="Avenir Book"/>
              </a:rPr>
              <a:t> </a:t>
            </a:r>
            <a:r>
              <a:rPr lang="nl-NL" sz="2000" b="1" dirty="0" err="1" smtClean="0">
                <a:solidFill>
                  <a:schemeClr val="tx1">
                    <a:lumMod val="95000"/>
                    <a:lumOff val="5000"/>
                  </a:schemeClr>
                </a:solidFill>
                <a:latin typeface="Avenir Book"/>
              </a:rPr>
              <a:t>breeders</a:t>
            </a:r>
            <a:r>
              <a:rPr lang="nl-NL" sz="2000" b="1" dirty="0" smtClean="0">
                <a:solidFill>
                  <a:schemeClr val="tx1">
                    <a:lumMod val="95000"/>
                    <a:lumOff val="5000"/>
                  </a:schemeClr>
                </a:solidFill>
                <a:latin typeface="Avenir Book"/>
              </a:rPr>
              <a:t> </a:t>
            </a:r>
            <a:r>
              <a:rPr lang="nl-NL" sz="2000" dirty="0">
                <a:solidFill>
                  <a:schemeClr val="tx1">
                    <a:lumMod val="95000"/>
                    <a:lumOff val="5000"/>
                  </a:schemeClr>
                </a:solidFill>
                <a:latin typeface="Avenir Book"/>
                <a:sym typeface="Wingdings" panose="05000000000000000000" pitchFamily="2" charset="2"/>
              </a:rPr>
              <a:t> </a:t>
            </a:r>
            <a:r>
              <a:rPr lang="nl-NL" sz="2000" dirty="0" smtClean="0">
                <a:solidFill>
                  <a:schemeClr val="tx1">
                    <a:lumMod val="95000"/>
                    <a:lumOff val="5000"/>
                  </a:schemeClr>
                </a:solidFill>
                <a:latin typeface="Avenir Book"/>
                <a:sym typeface="Wingdings" panose="05000000000000000000" pitchFamily="2" charset="2"/>
              </a:rPr>
              <a:t>Paren wanneer de dagen korter worden. Schaap draagt 5 maanden min 5 dagen en jong komt in het voorjaar</a:t>
            </a:r>
            <a:endParaRPr lang="nl-NL" sz="2000" dirty="0">
              <a:solidFill>
                <a:schemeClr val="tx1">
                  <a:lumMod val="95000"/>
                  <a:lumOff val="5000"/>
                </a:schemeClr>
              </a:solidFill>
              <a:latin typeface="Avenir Book"/>
            </a:endParaRPr>
          </a:p>
        </p:txBody>
      </p:sp>
      <p:sp>
        <p:nvSpPr>
          <p:cNvPr id="9" name="Rond diagonale hoek rechthoek 8"/>
          <p:cNvSpPr/>
          <p:nvPr/>
        </p:nvSpPr>
        <p:spPr>
          <a:xfrm>
            <a:off x="468628" y="2572172"/>
            <a:ext cx="11212830" cy="764710"/>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sym typeface="Wingdings" panose="05000000000000000000" pitchFamily="2" charset="2"/>
              </a:rPr>
              <a:t>Mono-</a:t>
            </a:r>
            <a:r>
              <a:rPr lang="nl-NL" sz="2000" b="1" dirty="0" err="1" smtClean="0">
                <a:solidFill>
                  <a:schemeClr val="tx1">
                    <a:lumMod val="95000"/>
                    <a:lumOff val="5000"/>
                  </a:schemeClr>
                </a:solidFill>
                <a:latin typeface="Avenir Book"/>
                <a:sym typeface="Wingdings" panose="05000000000000000000" pitchFamily="2" charset="2"/>
              </a:rPr>
              <a:t>oestrisch</a:t>
            </a:r>
            <a:r>
              <a:rPr lang="nl-NL" sz="2000" b="1" dirty="0" smtClean="0">
                <a:solidFill>
                  <a:schemeClr val="tx1">
                    <a:lumMod val="95000"/>
                    <a:lumOff val="5000"/>
                  </a:schemeClr>
                </a:solidFill>
                <a:latin typeface="Avenir Book"/>
                <a:sym typeface="Wingdings" panose="05000000000000000000" pitchFamily="2" charset="2"/>
              </a:rPr>
              <a:t> </a:t>
            </a:r>
            <a:r>
              <a:rPr lang="nl-NL" sz="2000" dirty="0" smtClean="0">
                <a:solidFill>
                  <a:schemeClr val="tx1">
                    <a:lumMod val="95000"/>
                    <a:lumOff val="5000"/>
                  </a:schemeClr>
                </a:solidFill>
                <a:latin typeface="Avenir Book"/>
                <a:sym typeface="Wingdings" panose="05000000000000000000" pitchFamily="2" charset="2"/>
              </a:rPr>
              <a:t> Dier met maar één bronstcyclus per jaar. De wolf.</a:t>
            </a:r>
          </a:p>
          <a:p>
            <a:r>
              <a:rPr lang="nl-NL" sz="2000" b="1" dirty="0" smtClean="0">
                <a:solidFill>
                  <a:schemeClr val="tx1">
                    <a:lumMod val="95000"/>
                    <a:lumOff val="5000"/>
                  </a:schemeClr>
                </a:solidFill>
                <a:latin typeface="Avenir Book"/>
                <a:sym typeface="Wingdings" panose="05000000000000000000" pitchFamily="2" charset="2"/>
              </a:rPr>
              <a:t>Poly-</a:t>
            </a:r>
            <a:r>
              <a:rPr lang="nl-NL" sz="2000" b="1" dirty="0" err="1" smtClean="0">
                <a:solidFill>
                  <a:schemeClr val="tx1">
                    <a:lumMod val="95000"/>
                    <a:lumOff val="5000"/>
                  </a:schemeClr>
                </a:solidFill>
                <a:latin typeface="Avenir Book"/>
                <a:sym typeface="Wingdings" panose="05000000000000000000" pitchFamily="2" charset="2"/>
              </a:rPr>
              <a:t>oestrisch</a:t>
            </a:r>
            <a:r>
              <a:rPr lang="nl-NL" sz="2000" b="1" dirty="0" smtClean="0">
                <a:solidFill>
                  <a:schemeClr val="tx1">
                    <a:lumMod val="95000"/>
                    <a:lumOff val="5000"/>
                  </a:schemeClr>
                </a:solidFill>
                <a:latin typeface="Avenir Book"/>
                <a:sym typeface="Wingdings" panose="05000000000000000000" pitchFamily="2" charset="2"/>
              </a:rPr>
              <a:t> </a:t>
            </a:r>
            <a:r>
              <a:rPr lang="nl-NL" sz="2000" dirty="0" smtClean="0">
                <a:solidFill>
                  <a:schemeClr val="tx1">
                    <a:lumMod val="95000"/>
                    <a:lumOff val="5000"/>
                  </a:schemeClr>
                </a:solidFill>
                <a:latin typeface="Avenir Book"/>
                <a:sym typeface="Wingdings" panose="05000000000000000000" pitchFamily="2" charset="2"/>
              </a:rPr>
              <a:t> Dier met meerdere bronstcyclussen per jaar. Meeste zoogdieren</a:t>
            </a:r>
            <a:endParaRPr lang="nl-NL" sz="2000" b="1" dirty="0">
              <a:solidFill>
                <a:schemeClr val="tx1">
                  <a:lumMod val="95000"/>
                  <a:lumOff val="5000"/>
                </a:schemeClr>
              </a:solidFill>
              <a:latin typeface="Avenir Book"/>
            </a:endParaRPr>
          </a:p>
        </p:txBody>
      </p:sp>
      <p:sp>
        <p:nvSpPr>
          <p:cNvPr id="10" name="Rond diagonale hoek rechthoek 9"/>
          <p:cNvSpPr/>
          <p:nvPr/>
        </p:nvSpPr>
        <p:spPr>
          <a:xfrm>
            <a:off x="468628" y="3534377"/>
            <a:ext cx="11212830" cy="822572"/>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rPr>
              <a:t>Leven in de buurt van mensen </a:t>
            </a:r>
            <a:r>
              <a:rPr lang="nl-NL" sz="2000" dirty="0" smtClean="0">
                <a:solidFill>
                  <a:schemeClr val="tx1">
                    <a:lumMod val="95000"/>
                    <a:lumOff val="5000"/>
                  </a:schemeClr>
                </a:solidFill>
                <a:latin typeface="Avenir Book"/>
                <a:sym typeface="Wingdings" panose="05000000000000000000" pitchFamily="2" charset="2"/>
              </a:rPr>
              <a:t> Dieren gedomesticeerd, aangepast aan leven met de mens. Dieren die buiten leven houden in hoge mate natuurlijk paarseizoen </a:t>
            </a:r>
            <a:endParaRPr lang="nl-NL" sz="2000" dirty="0">
              <a:solidFill>
                <a:schemeClr val="tx1">
                  <a:lumMod val="95000"/>
                  <a:lumOff val="5000"/>
                </a:schemeClr>
              </a:solidFill>
              <a:latin typeface="Avenir Book"/>
            </a:endParaRPr>
          </a:p>
        </p:txBody>
      </p:sp>
      <p:sp>
        <p:nvSpPr>
          <p:cNvPr id="11" name="Rond diagonale hoek rechthoek 10"/>
          <p:cNvSpPr/>
          <p:nvPr/>
        </p:nvSpPr>
        <p:spPr>
          <a:xfrm>
            <a:off x="468629" y="4524545"/>
            <a:ext cx="11212829" cy="797114"/>
          </a:xfrm>
          <a:prstGeom prst="round2DiagRect">
            <a:avLst>
              <a:gd name="adj1" fmla="val 20192"/>
              <a:gd name="adj2" fmla="val 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sym typeface="Wingdings" panose="05000000000000000000" pitchFamily="2" charset="2"/>
              </a:rPr>
              <a:t>Fokkerij in dierentuinen </a:t>
            </a:r>
            <a:r>
              <a:rPr lang="nl-NL" sz="2000" dirty="0" smtClean="0">
                <a:solidFill>
                  <a:schemeClr val="tx1">
                    <a:lumMod val="95000"/>
                    <a:lumOff val="5000"/>
                  </a:schemeClr>
                </a:solidFill>
                <a:latin typeface="Avenir Book"/>
                <a:sym typeface="Wingdings" panose="05000000000000000000" pitchFamily="2" charset="2"/>
              </a:rPr>
              <a:t> Dieren niet meer in natuurlijke levensritme. Kans op onverwachts geboorte jongen en geen vaste cyclus meer</a:t>
            </a:r>
            <a:endParaRPr lang="nl-NL" sz="2000" dirty="0">
              <a:solidFill>
                <a:schemeClr val="tx1">
                  <a:lumMod val="95000"/>
                  <a:lumOff val="5000"/>
                </a:schemeClr>
              </a:solidFill>
              <a:latin typeface="Avenir Book"/>
            </a:endParaRPr>
          </a:p>
        </p:txBody>
      </p:sp>
      <p:sp>
        <p:nvSpPr>
          <p:cNvPr id="12" name="Rond diagonale hoek rechthoek 11"/>
          <p:cNvSpPr/>
          <p:nvPr/>
        </p:nvSpPr>
        <p:spPr>
          <a:xfrm>
            <a:off x="468628" y="5489256"/>
            <a:ext cx="11212830" cy="822572"/>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rPr>
              <a:t>Bronstverschijnselen </a:t>
            </a:r>
            <a:r>
              <a:rPr lang="nl-NL" sz="2000" dirty="0" smtClean="0">
                <a:solidFill>
                  <a:schemeClr val="tx1">
                    <a:lumMod val="95000"/>
                    <a:lumOff val="5000"/>
                  </a:schemeClr>
                </a:solidFill>
                <a:latin typeface="Avenir Book"/>
                <a:sym typeface="Wingdings" panose="05000000000000000000" pitchFamily="2" charset="2"/>
              </a:rPr>
              <a:t> Dier laat zien dat het bronstig is. Sta-reflex als ze </a:t>
            </a:r>
            <a:r>
              <a:rPr lang="nl-NL" sz="2000" dirty="0" err="1" smtClean="0">
                <a:solidFill>
                  <a:schemeClr val="tx1">
                    <a:lumMod val="95000"/>
                    <a:lumOff val="5000"/>
                  </a:schemeClr>
                </a:solidFill>
                <a:latin typeface="Avenir Book"/>
                <a:sym typeface="Wingdings" panose="05000000000000000000" pitchFamily="2" charset="2"/>
              </a:rPr>
              <a:t>dekbereid</a:t>
            </a:r>
            <a:r>
              <a:rPr lang="nl-NL" sz="2000" dirty="0" smtClean="0">
                <a:solidFill>
                  <a:schemeClr val="tx1">
                    <a:lumMod val="95000"/>
                    <a:lumOff val="5000"/>
                  </a:schemeClr>
                </a:solidFill>
                <a:latin typeface="Avenir Book"/>
                <a:sym typeface="Wingdings" panose="05000000000000000000" pitchFamily="2" charset="2"/>
              </a:rPr>
              <a:t> zijn. Veranderingen aan het vrouwelijk geslachtsorgaan. Vrouwtje scheidt feromonen af</a:t>
            </a:r>
            <a:endParaRPr lang="nl-NL" sz="2000" dirty="0">
              <a:solidFill>
                <a:schemeClr val="tx1">
                  <a:lumMod val="95000"/>
                  <a:lumOff val="5000"/>
                </a:schemeClr>
              </a:solidFill>
              <a:latin typeface="Avenir Book"/>
            </a:endParaRPr>
          </a:p>
        </p:txBody>
      </p:sp>
    </p:spTree>
    <p:extLst>
      <p:ext uri="{BB962C8B-B14F-4D97-AF65-F5344CB8AC3E}">
        <p14:creationId xmlns:p14="http://schemas.microsoft.com/office/powerpoint/2010/main" val="8763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170" y="365125"/>
            <a:ext cx="11136630" cy="1325563"/>
          </a:xfrm>
        </p:spPr>
        <p:txBody>
          <a:bodyPr>
            <a:normAutofit/>
          </a:bodyPr>
          <a:lstStyle/>
          <a:p>
            <a:r>
              <a:rPr lang="en-US" dirty="0" err="1" smtClean="0"/>
              <a:t>Bronstcyclus</a:t>
            </a:r>
            <a:r>
              <a:rPr lang="en-US" dirty="0" smtClean="0"/>
              <a:t> </a:t>
            </a:r>
            <a:r>
              <a:rPr lang="en-US" dirty="0" err="1" smtClean="0"/>
              <a:t>konijn</a:t>
            </a:r>
            <a:r>
              <a:rPr lang="en-US" dirty="0" smtClean="0"/>
              <a:t>, </a:t>
            </a:r>
            <a:r>
              <a:rPr lang="en-US" dirty="0" err="1" smtClean="0"/>
              <a:t>cavia</a:t>
            </a:r>
            <a:r>
              <a:rPr lang="en-US" dirty="0" smtClean="0"/>
              <a:t> en hamster</a:t>
            </a:r>
            <a:endParaRPr lang="nl-NL" dirty="0"/>
          </a:p>
        </p:txBody>
      </p:sp>
      <p:graphicFrame>
        <p:nvGraphicFramePr>
          <p:cNvPr id="6" name="Tijdelijke aanduiding voor inhoud 5"/>
          <p:cNvGraphicFramePr>
            <a:graphicFrameLocks noGrp="1"/>
          </p:cNvGraphicFramePr>
          <p:nvPr>
            <p:ph idx="1"/>
            <p:extLst/>
          </p:nvPr>
        </p:nvGraphicFramePr>
        <p:xfrm>
          <a:off x="217170" y="1825625"/>
          <a:ext cx="11761470" cy="3677920"/>
        </p:xfrm>
        <a:graphic>
          <a:graphicData uri="http://schemas.openxmlformats.org/drawingml/2006/table">
            <a:tbl>
              <a:tblPr firstRow="1" bandRow="1">
                <a:tableStyleId>{5C22544A-7EE6-4342-B048-85BDC9FD1C3A}</a:tableStyleId>
              </a:tblPr>
              <a:tblGrid>
                <a:gridCol w="3920490">
                  <a:extLst>
                    <a:ext uri="{9D8B030D-6E8A-4147-A177-3AD203B41FA5}">
                      <a16:colId xmlns:a16="http://schemas.microsoft.com/office/drawing/2014/main" val="20000"/>
                    </a:ext>
                  </a:extLst>
                </a:gridCol>
                <a:gridCol w="3920490">
                  <a:extLst>
                    <a:ext uri="{9D8B030D-6E8A-4147-A177-3AD203B41FA5}">
                      <a16:colId xmlns:a16="http://schemas.microsoft.com/office/drawing/2014/main" val="20001"/>
                    </a:ext>
                  </a:extLst>
                </a:gridCol>
                <a:gridCol w="3920490">
                  <a:extLst>
                    <a:ext uri="{9D8B030D-6E8A-4147-A177-3AD203B41FA5}">
                      <a16:colId xmlns:a16="http://schemas.microsoft.com/office/drawing/2014/main" val="20002"/>
                    </a:ext>
                  </a:extLst>
                </a:gridCol>
              </a:tblGrid>
              <a:tr h="370840">
                <a:tc>
                  <a:txBody>
                    <a:bodyPr/>
                    <a:lstStyle/>
                    <a:p>
                      <a:r>
                        <a:rPr lang="nl-NL" dirty="0" smtClean="0"/>
                        <a:t>Konijn</a:t>
                      </a:r>
                      <a:endParaRPr lang="nl-NL" dirty="0"/>
                    </a:p>
                  </a:txBody>
                  <a:tcPr/>
                </a:tc>
                <a:tc>
                  <a:txBody>
                    <a:bodyPr/>
                    <a:lstStyle/>
                    <a:p>
                      <a:r>
                        <a:rPr lang="nl-NL" dirty="0" smtClean="0"/>
                        <a:t>Cavia</a:t>
                      </a:r>
                      <a:endParaRPr lang="nl-NL" dirty="0"/>
                    </a:p>
                  </a:txBody>
                  <a:tcPr/>
                </a:tc>
                <a:tc>
                  <a:txBody>
                    <a:bodyPr/>
                    <a:lstStyle/>
                    <a:p>
                      <a:r>
                        <a:rPr lang="nl-NL" dirty="0" smtClean="0"/>
                        <a:t>Hamster</a:t>
                      </a:r>
                      <a:endParaRPr lang="nl-NL" dirty="0"/>
                    </a:p>
                  </a:txBody>
                  <a:tcPr/>
                </a:tc>
                <a:extLst>
                  <a:ext uri="{0D108BD9-81ED-4DB2-BD59-A6C34878D82A}">
                    <a16:rowId xmlns:a16="http://schemas.microsoft.com/office/drawing/2014/main" val="10000"/>
                  </a:ext>
                </a:extLst>
              </a:tr>
              <a:tr h="370840">
                <a:tc>
                  <a:txBody>
                    <a:bodyPr/>
                    <a:lstStyle/>
                    <a:p>
                      <a:r>
                        <a:rPr lang="nl-NL" dirty="0" smtClean="0"/>
                        <a:t>Eierstokken</a:t>
                      </a:r>
                      <a:r>
                        <a:rPr lang="nl-NL" baseline="0" dirty="0" smtClean="0"/>
                        <a:t> produceren in golven rijpe follikels</a:t>
                      </a:r>
                      <a:endParaRPr lang="nl-NL" dirty="0"/>
                    </a:p>
                  </a:txBody>
                  <a:tcPr/>
                </a:tc>
                <a:tc>
                  <a:txBody>
                    <a:bodyPr/>
                    <a:lstStyle/>
                    <a:p>
                      <a:r>
                        <a:rPr lang="nl-NL" dirty="0" smtClean="0"/>
                        <a:t>Bronstcyclus van 16 dagen en bronstduur van 24 uur</a:t>
                      </a:r>
                      <a:endParaRPr lang="nl-NL" dirty="0"/>
                    </a:p>
                  </a:txBody>
                  <a:tcPr/>
                </a:tc>
                <a:tc>
                  <a:txBody>
                    <a:bodyPr/>
                    <a:lstStyle/>
                    <a:p>
                      <a:r>
                        <a:rPr lang="nl-NL" dirty="0" smtClean="0"/>
                        <a:t>In de natuur seizoensgebonden bronstcyclus</a:t>
                      </a:r>
                      <a:endParaRPr lang="nl-NL" dirty="0"/>
                    </a:p>
                  </a:txBody>
                  <a:tcPr/>
                </a:tc>
                <a:extLst>
                  <a:ext uri="{0D108BD9-81ED-4DB2-BD59-A6C34878D82A}">
                    <a16:rowId xmlns:a16="http://schemas.microsoft.com/office/drawing/2014/main" val="10001"/>
                  </a:ext>
                </a:extLst>
              </a:tr>
              <a:tr h="370840">
                <a:tc>
                  <a:txBody>
                    <a:bodyPr/>
                    <a:lstStyle/>
                    <a:p>
                      <a:r>
                        <a:rPr lang="nl-NL" dirty="0" smtClean="0"/>
                        <a:t>Geen duidelijke bronstcyclus</a:t>
                      </a:r>
                      <a:endParaRPr lang="nl-NL" dirty="0"/>
                    </a:p>
                  </a:txBody>
                  <a:tcPr/>
                </a:tc>
                <a:tc>
                  <a:txBody>
                    <a:bodyPr/>
                    <a:lstStyle/>
                    <a:p>
                      <a:r>
                        <a:rPr lang="nl-NL" dirty="0" smtClean="0"/>
                        <a:t>10 uur na begin bronst de eisprong</a:t>
                      </a:r>
                      <a:endParaRPr lang="nl-NL" dirty="0"/>
                    </a:p>
                  </a:txBody>
                  <a:tcPr/>
                </a:tc>
                <a:tc>
                  <a:txBody>
                    <a:bodyPr/>
                    <a:lstStyle/>
                    <a:p>
                      <a:r>
                        <a:rPr lang="nl-NL" dirty="0" smtClean="0"/>
                        <a:t>Voortplanting april tot september</a:t>
                      </a:r>
                      <a:endParaRPr lang="nl-NL" dirty="0"/>
                    </a:p>
                  </a:txBody>
                  <a:tcPr/>
                </a:tc>
                <a:extLst>
                  <a:ext uri="{0D108BD9-81ED-4DB2-BD59-A6C34878D82A}">
                    <a16:rowId xmlns:a16="http://schemas.microsoft.com/office/drawing/2014/main" val="10002"/>
                  </a:ext>
                </a:extLst>
              </a:tr>
              <a:tr h="370840">
                <a:tc>
                  <a:txBody>
                    <a:bodyPr/>
                    <a:lstStyle/>
                    <a:p>
                      <a:r>
                        <a:rPr lang="nl-NL" dirty="0" smtClean="0"/>
                        <a:t>Pas eisprong na dekking</a:t>
                      </a:r>
                      <a:endParaRPr lang="nl-NL" dirty="0"/>
                    </a:p>
                  </a:txBody>
                  <a:tcPr/>
                </a:tc>
                <a:tc>
                  <a:txBody>
                    <a:bodyPr/>
                    <a:lstStyle/>
                    <a:p>
                      <a:r>
                        <a:rPr lang="nl-NL" dirty="0" smtClean="0"/>
                        <a:t>Bronstgedrag loopt om andere heen</a:t>
                      </a:r>
                      <a:endParaRPr lang="nl-NL" dirty="0"/>
                    </a:p>
                  </a:txBody>
                  <a:tcPr/>
                </a:tc>
                <a:tc>
                  <a:txBody>
                    <a:bodyPr/>
                    <a:lstStyle/>
                    <a:p>
                      <a:r>
                        <a:rPr lang="nl-NL" dirty="0" smtClean="0"/>
                        <a:t>Hamster winterslaap (</a:t>
                      </a:r>
                      <a:r>
                        <a:rPr lang="nl-NL" dirty="0" err="1" smtClean="0"/>
                        <a:t>anoestrus</a:t>
                      </a:r>
                      <a:r>
                        <a:rPr lang="nl-NL" dirty="0" smtClean="0"/>
                        <a:t>)</a:t>
                      </a:r>
                      <a:endParaRPr lang="nl-NL" dirty="0"/>
                    </a:p>
                  </a:txBody>
                  <a:tcPr/>
                </a:tc>
                <a:extLst>
                  <a:ext uri="{0D108BD9-81ED-4DB2-BD59-A6C34878D82A}">
                    <a16:rowId xmlns:a16="http://schemas.microsoft.com/office/drawing/2014/main" val="10003"/>
                  </a:ext>
                </a:extLst>
              </a:tr>
              <a:tr h="370840">
                <a:tc>
                  <a:txBody>
                    <a:bodyPr/>
                    <a:lstStyle/>
                    <a:p>
                      <a:r>
                        <a:rPr lang="nl-NL" dirty="0" smtClean="0"/>
                        <a:t>Bronstige voedster achterlijf omhoog</a:t>
                      </a:r>
                      <a:endParaRPr lang="nl-NL" dirty="0"/>
                    </a:p>
                  </a:txBody>
                  <a:tcPr/>
                </a:tc>
                <a:tc>
                  <a:txBody>
                    <a:bodyPr/>
                    <a:lstStyle/>
                    <a:p>
                      <a:r>
                        <a:rPr lang="nl-NL" dirty="0" smtClean="0"/>
                        <a:t>Andere cavia’s beklimmen</a:t>
                      </a:r>
                      <a:endParaRPr lang="nl-NL" dirty="0"/>
                    </a:p>
                  </a:txBody>
                  <a:tcPr/>
                </a:tc>
                <a:tc>
                  <a:txBody>
                    <a:bodyPr/>
                    <a:lstStyle/>
                    <a:p>
                      <a:r>
                        <a:rPr lang="nl-NL" dirty="0" smtClean="0"/>
                        <a:t>In gevangenschap hele jaar door</a:t>
                      </a:r>
                      <a:endParaRPr lang="nl-NL" dirty="0"/>
                    </a:p>
                  </a:txBody>
                  <a:tcPr/>
                </a:tc>
                <a:extLst>
                  <a:ext uri="{0D108BD9-81ED-4DB2-BD59-A6C34878D82A}">
                    <a16:rowId xmlns:a16="http://schemas.microsoft.com/office/drawing/2014/main" val="10004"/>
                  </a:ext>
                </a:extLst>
              </a:tr>
              <a:tr h="370840">
                <a:tc>
                  <a:txBody>
                    <a:bodyPr/>
                    <a:lstStyle/>
                    <a:p>
                      <a:r>
                        <a:rPr lang="nl-NL" dirty="0" smtClean="0"/>
                        <a:t>Rood-blauw verkleuren vulva</a:t>
                      </a:r>
                      <a:endParaRPr lang="nl-NL" dirty="0"/>
                    </a:p>
                  </a:txBody>
                  <a:tcPr/>
                </a:tc>
                <a:tc>
                  <a:txBody>
                    <a:bodyPr/>
                    <a:lstStyle/>
                    <a:p>
                      <a:r>
                        <a:rPr lang="nl-NL" dirty="0" smtClean="0"/>
                        <a:t>Beer verleidt</a:t>
                      </a:r>
                      <a:r>
                        <a:rPr lang="nl-NL" baseline="0" dirty="0" smtClean="0"/>
                        <a:t> het zeugje door te brommen en achter haar aan rennen</a:t>
                      </a:r>
                      <a:endParaRPr lang="nl-NL" dirty="0"/>
                    </a:p>
                  </a:txBody>
                  <a:tcPr/>
                </a:tc>
                <a:tc>
                  <a:txBody>
                    <a:bodyPr/>
                    <a:lstStyle/>
                    <a:p>
                      <a:r>
                        <a:rPr lang="nl-NL" dirty="0" smtClean="0"/>
                        <a:t>Bronstcyclus duurt 4 dagen en 6</a:t>
                      </a:r>
                      <a:r>
                        <a:rPr lang="nl-NL" baseline="0" dirty="0" smtClean="0"/>
                        <a:t> tot 10 uur bronstig (‘s nachts)</a:t>
                      </a:r>
                      <a:endParaRPr lang="nl-NL" dirty="0"/>
                    </a:p>
                  </a:txBody>
                  <a:tcPr/>
                </a:tc>
                <a:extLst>
                  <a:ext uri="{0D108BD9-81ED-4DB2-BD59-A6C34878D82A}">
                    <a16:rowId xmlns:a16="http://schemas.microsoft.com/office/drawing/2014/main" val="10005"/>
                  </a:ext>
                </a:extLst>
              </a:tr>
              <a:tr h="370840">
                <a:tc>
                  <a:txBody>
                    <a:bodyPr/>
                    <a:lstStyle/>
                    <a:p>
                      <a:r>
                        <a:rPr lang="nl-NL" dirty="0" smtClean="0"/>
                        <a:t>Hele</a:t>
                      </a:r>
                      <a:r>
                        <a:rPr lang="nl-NL" baseline="0" dirty="0" smtClean="0"/>
                        <a:t> jaar door vruchtbaar</a:t>
                      </a:r>
                      <a:endParaRPr lang="nl-NL" dirty="0"/>
                    </a:p>
                  </a:txBody>
                  <a:tcPr/>
                </a:tc>
                <a:tc>
                  <a:txBody>
                    <a:bodyPr/>
                    <a:lstStyle/>
                    <a:p>
                      <a:r>
                        <a:rPr lang="nl-NL" dirty="0" smtClean="0"/>
                        <a:t>Hele jaar door</a:t>
                      </a:r>
                      <a:r>
                        <a:rPr lang="nl-NL" baseline="0" dirty="0" smtClean="0"/>
                        <a:t> vruchtbaar</a:t>
                      </a:r>
                      <a:endParaRPr lang="nl-NL" dirty="0"/>
                    </a:p>
                  </a:txBody>
                  <a:tcPr/>
                </a:tc>
                <a:tc>
                  <a:txBody>
                    <a:bodyPr/>
                    <a:lstStyle/>
                    <a:p>
                      <a:r>
                        <a:rPr lang="nl-NL" dirty="0" smtClean="0"/>
                        <a:t>Bronstig dan sta-reflex</a:t>
                      </a:r>
                      <a:endParaRPr lang="nl-NL"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0691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Paring en </a:t>
            </a:r>
            <a:r>
              <a:rPr lang="en-US" dirty="0" err="1" smtClean="0"/>
              <a:t>bevruchting</a:t>
            </a:r>
            <a:endParaRPr lang="nl-NL" dirty="0"/>
          </a:p>
        </p:txBody>
      </p:sp>
      <p:sp>
        <p:nvSpPr>
          <p:cNvPr id="3" name="Tijdelijke aanduiding voor inhoud 2"/>
          <p:cNvSpPr>
            <a:spLocks noGrp="1"/>
          </p:cNvSpPr>
          <p:nvPr>
            <p:ph idx="1"/>
          </p:nvPr>
        </p:nvSpPr>
        <p:spPr>
          <a:xfrm>
            <a:off x="677334" y="2413454"/>
            <a:ext cx="10515600" cy="3729355"/>
          </a:xfrm>
        </p:spPr>
        <p:txBody>
          <a:bodyPr>
            <a:normAutofit/>
          </a:bodyPr>
          <a:lstStyle/>
          <a:p>
            <a:r>
              <a:rPr lang="nl-NL" dirty="0" smtClean="0"/>
              <a:t>Het paringsproces bij zoogdieren</a:t>
            </a:r>
          </a:p>
          <a:p>
            <a:pPr lvl="1" indent="-423863">
              <a:buFont typeface="Arial" panose="020B0604020202020204" pitchFamily="34" charset="0"/>
              <a:buChar char="•"/>
            </a:pPr>
            <a:r>
              <a:rPr lang="nl-NL" dirty="0" smtClean="0"/>
              <a:t>Inwendige bevruchting</a:t>
            </a:r>
          </a:p>
          <a:p>
            <a:pPr lvl="1" indent="-423863">
              <a:buFont typeface="Arial" panose="020B0604020202020204" pitchFamily="34" charset="0"/>
              <a:buChar char="•"/>
            </a:pPr>
            <a:r>
              <a:rPr lang="nl-NL" dirty="0" smtClean="0"/>
              <a:t>Vluchtdieren duurt de paring kort, vaak snel achter elkaar paren</a:t>
            </a:r>
          </a:p>
          <a:p>
            <a:pPr lvl="1" indent="-423863">
              <a:buFont typeface="Arial" panose="020B0604020202020204" pitchFamily="34" charset="0"/>
              <a:buChar char="•"/>
            </a:pPr>
            <a:r>
              <a:rPr lang="nl-NL" dirty="0" smtClean="0"/>
              <a:t>Andere dieren langere paring, soms met voorspel</a:t>
            </a:r>
          </a:p>
          <a:p>
            <a:pPr lvl="1" indent="-423863">
              <a:buFont typeface="Arial" panose="020B0604020202020204" pitchFamily="34" charset="0"/>
              <a:buChar char="•"/>
            </a:pPr>
            <a:r>
              <a:rPr lang="nl-NL" dirty="0" smtClean="0"/>
              <a:t>Paringsgedrag per dier verschillend</a:t>
            </a:r>
          </a:p>
          <a:p>
            <a:pPr lvl="1" indent="-423863">
              <a:buFont typeface="Arial" panose="020B0604020202020204" pitchFamily="34" charset="0"/>
              <a:buChar char="•"/>
            </a:pPr>
            <a:r>
              <a:rPr lang="nl-NL" dirty="0" smtClean="0"/>
              <a:t>Eicellen tijdens de paring vrijkomen heet geïnduceerde ovulatie</a:t>
            </a:r>
          </a:p>
          <a:p>
            <a:pPr lvl="1" indent="-423863">
              <a:buFont typeface="Arial" panose="020B0604020202020204" pitchFamily="34" charset="0"/>
              <a:buChar char="•"/>
            </a:pPr>
            <a:r>
              <a:rPr lang="nl-NL" dirty="0" smtClean="0"/>
              <a:t>Geïnduceerde ovulatie vaak bij solitaire dieren</a:t>
            </a:r>
            <a:endParaRPr lang="nl-NL" dirty="0"/>
          </a:p>
        </p:txBody>
      </p:sp>
    </p:spTree>
    <p:extLst>
      <p:ext uri="{BB962C8B-B14F-4D97-AF65-F5344CB8AC3E}">
        <p14:creationId xmlns:p14="http://schemas.microsoft.com/office/powerpoint/2010/main" val="33663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 </a:t>
            </a:r>
            <a:r>
              <a:rPr lang="en-US" dirty="0" err="1" smtClean="0"/>
              <a:t>Konijn</a:t>
            </a:r>
            <a:endParaRPr lang="nl-NL" dirty="0"/>
          </a:p>
        </p:txBody>
      </p:sp>
      <p:sp>
        <p:nvSpPr>
          <p:cNvPr id="3" name="Tijdelijke aanduiding voor inhoud 2"/>
          <p:cNvSpPr>
            <a:spLocks noGrp="1"/>
          </p:cNvSpPr>
          <p:nvPr>
            <p:ph idx="1"/>
          </p:nvPr>
        </p:nvSpPr>
        <p:spPr/>
        <p:txBody>
          <a:bodyPr>
            <a:normAutofit/>
          </a:bodyPr>
          <a:lstStyle/>
          <a:p>
            <a:r>
              <a:rPr lang="nl-NL" dirty="0" smtClean="0"/>
              <a:t>Verloop paring konijn</a:t>
            </a:r>
          </a:p>
          <a:p>
            <a:pPr lvl="1" indent="-423863">
              <a:buFont typeface="Arial" panose="020B0604020202020204" pitchFamily="34" charset="0"/>
              <a:buChar char="•"/>
            </a:pPr>
            <a:r>
              <a:rPr lang="nl-NL" dirty="0" smtClean="0"/>
              <a:t>Door dekking geïnduceerde ovulatie</a:t>
            </a:r>
          </a:p>
          <a:p>
            <a:pPr lvl="1" indent="-423863">
              <a:buFont typeface="Arial" panose="020B0604020202020204" pitchFamily="34" charset="0"/>
              <a:buChar char="•"/>
            </a:pPr>
            <a:r>
              <a:rPr lang="nl-NL" dirty="0" smtClean="0">
                <a:hlinkClick r:id="rId3"/>
              </a:rPr>
              <a:t>Dekking</a:t>
            </a:r>
            <a:r>
              <a:rPr lang="nl-NL" dirty="0" smtClean="0"/>
              <a:t> verloopt snel</a:t>
            </a:r>
          </a:p>
          <a:p>
            <a:pPr lvl="1" indent="-423863">
              <a:buFont typeface="Arial" panose="020B0604020202020204" pitchFamily="34" charset="0"/>
              <a:buChar char="•"/>
            </a:pPr>
            <a:r>
              <a:rPr lang="nl-NL" dirty="0" smtClean="0"/>
              <a:t>Rammelaar rent achter voedster aan</a:t>
            </a:r>
          </a:p>
          <a:p>
            <a:pPr lvl="1" indent="-423863">
              <a:buFont typeface="Arial" panose="020B0604020202020204" pitchFamily="34" charset="0"/>
              <a:buChar char="•"/>
            </a:pPr>
            <a:r>
              <a:rPr lang="nl-NL" dirty="0" smtClean="0"/>
              <a:t>Bij zaadlozing maakt rammelaar knorrend geluid en sluit ogen</a:t>
            </a:r>
          </a:p>
          <a:p>
            <a:pPr lvl="1" indent="-423863">
              <a:buFont typeface="Arial" panose="020B0604020202020204" pitchFamily="34" charset="0"/>
              <a:buChar char="•"/>
            </a:pPr>
            <a:r>
              <a:rPr lang="nl-NL" dirty="0" smtClean="0"/>
              <a:t>Rammelaar valt van voedster af (zijdelings of op rug)</a:t>
            </a:r>
          </a:p>
          <a:p>
            <a:pPr lvl="1" indent="-423863">
              <a:buFont typeface="Arial" panose="020B0604020202020204" pitchFamily="34" charset="0"/>
              <a:buChar char="•"/>
            </a:pPr>
            <a:r>
              <a:rPr lang="nl-NL" dirty="0" smtClean="0"/>
              <a:t>Eisprong 10 tot 12 uur na dekking</a:t>
            </a:r>
          </a:p>
          <a:p>
            <a:pPr marL="0" indent="0">
              <a:buNone/>
            </a:pPr>
            <a:endParaRPr lang="nl-NL" dirty="0" smtClean="0"/>
          </a:p>
        </p:txBody>
      </p:sp>
    </p:spTree>
    <p:extLst>
      <p:ext uri="{BB962C8B-B14F-4D97-AF65-F5344CB8AC3E}">
        <p14:creationId xmlns:p14="http://schemas.microsoft.com/office/powerpoint/2010/main" val="4830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26646"/>
          </a:xfrm>
        </p:spPr>
        <p:txBody>
          <a:bodyPr>
            <a:normAutofit/>
          </a:bodyPr>
          <a:lstStyle/>
          <a:p>
            <a:r>
              <a:rPr lang="en-US" dirty="0" smtClean="0"/>
              <a:t>3.6 </a:t>
            </a:r>
            <a:r>
              <a:rPr lang="en-US" dirty="0" err="1" smtClean="0"/>
              <a:t>Cavia</a:t>
            </a:r>
            <a:r>
              <a:rPr lang="en-US" dirty="0" smtClean="0"/>
              <a:t> </a:t>
            </a:r>
            <a:r>
              <a:rPr lang="en-US" dirty="0" err="1" smtClean="0"/>
              <a:t>en</a:t>
            </a:r>
            <a:r>
              <a:rPr lang="en-US" dirty="0" smtClean="0"/>
              <a:t> hamster</a:t>
            </a:r>
            <a:endParaRPr lang="nl-NL" dirty="0"/>
          </a:p>
        </p:txBody>
      </p:sp>
      <p:sp>
        <p:nvSpPr>
          <p:cNvPr id="3" name="Tijdelijke aanduiding voor inhoud 2"/>
          <p:cNvSpPr>
            <a:spLocks noGrp="1"/>
          </p:cNvSpPr>
          <p:nvPr>
            <p:ph idx="1"/>
          </p:nvPr>
        </p:nvSpPr>
        <p:spPr>
          <a:xfrm>
            <a:off x="838200" y="1690688"/>
            <a:ext cx="10515600" cy="4486275"/>
          </a:xfrm>
        </p:spPr>
        <p:txBody>
          <a:bodyPr>
            <a:normAutofit/>
          </a:bodyPr>
          <a:lstStyle/>
          <a:p>
            <a:r>
              <a:rPr lang="nl-NL" dirty="0" smtClean="0"/>
              <a:t>Cavia</a:t>
            </a:r>
          </a:p>
          <a:p>
            <a:pPr lvl="1" indent="-423863">
              <a:buFont typeface="Arial" panose="020B0604020202020204" pitchFamily="34" charset="0"/>
              <a:buChar char="•"/>
            </a:pPr>
            <a:r>
              <a:rPr lang="nl-NL" dirty="0" smtClean="0"/>
              <a:t>Beer in groep met zeugjes</a:t>
            </a:r>
          </a:p>
          <a:p>
            <a:pPr lvl="1" indent="-423863">
              <a:buFont typeface="Arial" panose="020B0604020202020204" pitchFamily="34" charset="0"/>
              <a:buChar char="•"/>
            </a:pPr>
            <a:r>
              <a:rPr lang="nl-NL" dirty="0" smtClean="0"/>
              <a:t>Dekking zelden waargenomen en verloopt snel</a:t>
            </a:r>
          </a:p>
          <a:p>
            <a:pPr lvl="1" indent="-423863">
              <a:buFont typeface="Arial" panose="020B0604020202020204" pitchFamily="34" charset="0"/>
              <a:buChar char="•"/>
            </a:pPr>
            <a:r>
              <a:rPr lang="nl-NL" dirty="0" err="1" smtClean="0"/>
              <a:t>Dekprop</a:t>
            </a:r>
            <a:r>
              <a:rPr lang="nl-NL" dirty="0" smtClean="0"/>
              <a:t> sluit de vagina af</a:t>
            </a:r>
          </a:p>
          <a:p>
            <a:pPr lvl="1" indent="-423863">
              <a:buFont typeface="Arial" panose="020B0604020202020204" pitchFamily="34" charset="0"/>
              <a:buChar char="•"/>
            </a:pPr>
            <a:r>
              <a:rPr lang="nl-NL" dirty="0" smtClean="0"/>
              <a:t>Als zeugje niet gedekt wil worden loopt ze weg</a:t>
            </a:r>
          </a:p>
          <a:p>
            <a:pPr marL="261937" lvl="1" indent="0">
              <a:buNone/>
            </a:pPr>
            <a:endParaRPr lang="nl-NL" dirty="0" smtClean="0"/>
          </a:p>
          <a:p>
            <a:r>
              <a:rPr lang="nl-NL" dirty="0" smtClean="0"/>
              <a:t>Hamster</a:t>
            </a:r>
          </a:p>
          <a:p>
            <a:pPr lvl="1" indent="-423863">
              <a:buFont typeface="Arial" panose="020B0604020202020204" pitchFamily="34" charset="0"/>
              <a:buChar char="•"/>
            </a:pPr>
            <a:r>
              <a:rPr lang="nl-NL" dirty="0" smtClean="0"/>
              <a:t>Paring verloopt erg snel</a:t>
            </a:r>
          </a:p>
          <a:p>
            <a:pPr lvl="1" indent="-423863">
              <a:buFont typeface="Arial" panose="020B0604020202020204" pitchFamily="34" charset="0"/>
              <a:buChar char="•"/>
            </a:pPr>
            <a:r>
              <a:rPr lang="nl-NL" dirty="0" smtClean="0"/>
              <a:t>Mannetje achtervolgt vrouwtje</a:t>
            </a:r>
          </a:p>
          <a:p>
            <a:pPr lvl="1" indent="-423863">
              <a:buFont typeface="Arial" panose="020B0604020202020204" pitchFamily="34" charset="0"/>
              <a:buChar char="•"/>
            </a:pPr>
            <a:r>
              <a:rPr lang="nl-NL" dirty="0" smtClean="0"/>
              <a:t>Ze kunnen ruzie maken, beetje ruzie is niet erg</a:t>
            </a:r>
          </a:p>
          <a:p>
            <a:pPr lvl="1" indent="-423863">
              <a:buFont typeface="Arial" panose="020B0604020202020204" pitchFamily="34" charset="0"/>
              <a:buChar char="•"/>
            </a:pPr>
            <a:r>
              <a:rPr lang="nl-NL" dirty="0" smtClean="0"/>
              <a:t>Als vrouwtje paringsbereid is vertoont ze sta-reflex </a:t>
            </a:r>
          </a:p>
          <a:p>
            <a:pPr marL="0" indent="0">
              <a:buNone/>
            </a:pPr>
            <a:endParaRPr lang="nl-NL" dirty="0" smtClean="0"/>
          </a:p>
        </p:txBody>
      </p:sp>
    </p:spTree>
    <p:extLst>
      <p:ext uri="{BB962C8B-B14F-4D97-AF65-F5344CB8AC3E}">
        <p14:creationId xmlns:p14="http://schemas.microsoft.com/office/powerpoint/2010/main" val="36516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err="1" smtClean="0"/>
              <a:t>Voortplanting</a:t>
            </a:r>
            <a:r>
              <a:rPr lang="en-US" sz="3600" dirty="0" smtClean="0"/>
              <a:t> </a:t>
            </a:r>
            <a:r>
              <a:rPr lang="en-US" sz="3600" dirty="0" err="1" smtClean="0"/>
              <a:t>kunstmatig</a:t>
            </a:r>
            <a:r>
              <a:rPr lang="en-US" sz="3600" dirty="0"/>
              <a:t> </a:t>
            </a:r>
            <a:r>
              <a:rPr lang="en-US" sz="3600" dirty="0" err="1" smtClean="0"/>
              <a:t>beïnvloeden</a:t>
            </a:r>
            <a:endParaRPr lang="nl-NL" sz="3600" dirty="0"/>
          </a:p>
        </p:txBody>
      </p:sp>
      <p:sp>
        <p:nvSpPr>
          <p:cNvPr id="3" name="Tijdelijke aanduiding voor inhoud 2"/>
          <p:cNvSpPr>
            <a:spLocks noGrp="1"/>
          </p:cNvSpPr>
          <p:nvPr>
            <p:ph idx="1"/>
          </p:nvPr>
        </p:nvSpPr>
        <p:spPr>
          <a:xfrm>
            <a:off x="677334" y="1930401"/>
            <a:ext cx="8596668" cy="4110962"/>
          </a:xfrm>
        </p:spPr>
        <p:txBody>
          <a:bodyPr>
            <a:normAutofit/>
          </a:bodyPr>
          <a:lstStyle/>
          <a:p>
            <a:r>
              <a:rPr lang="nl-NL" dirty="0" smtClean="0"/>
              <a:t>Helpen om voortplantingsgedrag op te </a:t>
            </a:r>
            <a:r>
              <a:rPr lang="nl-NL" dirty="0" smtClean="0"/>
              <a:t>wekken:</a:t>
            </a:r>
            <a:endParaRPr lang="nl-NL" dirty="0" smtClean="0"/>
          </a:p>
          <a:p>
            <a:pPr marL="0" indent="0">
              <a:buNone/>
            </a:pPr>
            <a:endParaRPr lang="nl-NL" dirty="0" smtClean="0"/>
          </a:p>
        </p:txBody>
      </p:sp>
      <p:sp>
        <p:nvSpPr>
          <p:cNvPr id="4" name="Tijdelijke aanduiding voor tekst 3"/>
          <p:cNvSpPr>
            <a:spLocks noGrp="1"/>
          </p:cNvSpPr>
          <p:nvPr>
            <p:ph type="body" sz="quarter" idx="13"/>
          </p:nvPr>
        </p:nvSpPr>
        <p:spPr/>
        <p:txBody>
          <a:bodyPr/>
          <a:lstStyle/>
          <a:p>
            <a:r>
              <a:rPr lang="en-US" dirty="0" err="1" smtClean="0"/>
              <a:t>Begeleiden</a:t>
            </a:r>
            <a:r>
              <a:rPr lang="en-US" dirty="0" smtClean="0"/>
              <a:t> </a:t>
            </a:r>
            <a:r>
              <a:rPr lang="en-US" dirty="0" err="1"/>
              <a:t>voortplanting</a:t>
            </a:r>
            <a:endParaRPr lang="nl-NL" dirty="0"/>
          </a:p>
        </p:txBody>
      </p:sp>
      <p:graphicFrame>
        <p:nvGraphicFramePr>
          <p:cNvPr id="9" name="Tabel 8"/>
          <p:cNvGraphicFramePr>
            <a:graphicFrameLocks noGrp="1"/>
          </p:cNvGraphicFramePr>
          <p:nvPr>
            <p:extLst>
              <p:ext uri="{D42A27DB-BD31-4B8C-83A1-F6EECF244321}">
                <p14:modId xmlns:p14="http://schemas.microsoft.com/office/powerpoint/2010/main" val="1474159865"/>
              </p:ext>
            </p:extLst>
          </p:nvPr>
        </p:nvGraphicFramePr>
        <p:xfrm>
          <a:off x="677334" y="2515235"/>
          <a:ext cx="10149114" cy="4206240"/>
        </p:xfrm>
        <a:graphic>
          <a:graphicData uri="http://schemas.openxmlformats.org/drawingml/2006/table">
            <a:tbl>
              <a:tblPr firstRow="1" bandRow="1">
                <a:tableStyleId>{5C22544A-7EE6-4342-B048-85BDC9FD1C3A}</a:tableStyleId>
              </a:tblPr>
              <a:tblGrid>
                <a:gridCol w="3383038">
                  <a:extLst>
                    <a:ext uri="{9D8B030D-6E8A-4147-A177-3AD203B41FA5}">
                      <a16:colId xmlns:a16="http://schemas.microsoft.com/office/drawing/2014/main" val="20000"/>
                    </a:ext>
                  </a:extLst>
                </a:gridCol>
                <a:gridCol w="3383038">
                  <a:extLst>
                    <a:ext uri="{9D8B030D-6E8A-4147-A177-3AD203B41FA5}">
                      <a16:colId xmlns:a16="http://schemas.microsoft.com/office/drawing/2014/main" val="20001"/>
                    </a:ext>
                  </a:extLst>
                </a:gridCol>
                <a:gridCol w="3383038">
                  <a:extLst>
                    <a:ext uri="{9D8B030D-6E8A-4147-A177-3AD203B41FA5}">
                      <a16:colId xmlns:a16="http://schemas.microsoft.com/office/drawing/2014/main" val="20002"/>
                    </a:ext>
                  </a:extLst>
                </a:gridCol>
              </a:tblGrid>
              <a:tr h="321028">
                <a:tc>
                  <a:txBody>
                    <a:bodyPr/>
                    <a:lstStyle/>
                    <a:p>
                      <a:r>
                        <a:rPr lang="nl-NL" dirty="0" smtClean="0"/>
                        <a:t>Flushing</a:t>
                      </a:r>
                      <a:endParaRPr lang="nl-NL" dirty="0"/>
                    </a:p>
                  </a:txBody>
                  <a:tcPr/>
                </a:tc>
                <a:tc>
                  <a:txBody>
                    <a:bodyPr/>
                    <a:lstStyle/>
                    <a:p>
                      <a:r>
                        <a:rPr lang="nl-NL" dirty="0" smtClean="0"/>
                        <a:t>Hormonaal</a:t>
                      </a:r>
                      <a:r>
                        <a:rPr lang="nl-NL" baseline="0" dirty="0" smtClean="0"/>
                        <a:t> ingrijpen</a:t>
                      </a:r>
                      <a:endParaRPr lang="nl-NL" dirty="0"/>
                    </a:p>
                  </a:txBody>
                  <a:tcPr/>
                </a:tc>
                <a:tc>
                  <a:txBody>
                    <a:bodyPr/>
                    <a:lstStyle/>
                    <a:p>
                      <a:r>
                        <a:rPr lang="nl-NL" dirty="0" smtClean="0"/>
                        <a:t>Bronstsynchronisatie</a:t>
                      </a:r>
                      <a:endParaRPr lang="nl-NL" dirty="0"/>
                    </a:p>
                  </a:txBody>
                  <a:tcPr/>
                </a:tc>
                <a:extLst>
                  <a:ext uri="{0D108BD9-81ED-4DB2-BD59-A6C34878D82A}">
                    <a16:rowId xmlns:a16="http://schemas.microsoft.com/office/drawing/2014/main" val="10000"/>
                  </a:ext>
                </a:extLst>
              </a:tr>
              <a:tr h="321028">
                <a:tc>
                  <a:txBody>
                    <a:bodyPr/>
                    <a:lstStyle/>
                    <a:p>
                      <a:r>
                        <a:rPr lang="nl-NL" dirty="0" smtClean="0"/>
                        <a:t>Ooien</a:t>
                      </a:r>
                      <a:endParaRPr lang="nl-NL" dirty="0"/>
                    </a:p>
                  </a:txBody>
                  <a:tcPr/>
                </a:tc>
                <a:tc>
                  <a:txBody>
                    <a:bodyPr/>
                    <a:lstStyle/>
                    <a:p>
                      <a:r>
                        <a:rPr lang="nl-NL" dirty="0" smtClean="0"/>
                        <a:t>Verleggen</a:t>
                      </a:r>
                      <a:r>
                        <a:rPr lang="nl-NL" baseline="0" dirty="0" smtClean="0"/>
                        <a:t> bronsttijdstip</a:t>
                      </a:r>
                      <a:endParaRPr lang="nl-NL" dirty="0"/>
                    </a:p>
                  </a:txBody>
                  <a:tcPr/>
                </a:tc>
                <a:tc>
                  <a:txBody>
                    <a:bodyPr/>
                    <a:lstStyle/>
                    <a:p>
                      <a:r>
                        <a:rPr lang="nl-NL" dirty="0" smtClean="0"/>
                        <a:t>Schapen en geiten</a:t>
                      </a:r>
                      <a:endParaRPr lang="nl-NL" dirty="0"/>
                    </a:p>
                  </a:txBody>
                  <a:tcPr/>
                </a:tc>
                <a:extLst>
                  <a:ext uri="{0D108BD9-81ED-4DB2-BD59-A6C34878D82A}">
                    <a16:rowId xmlns:a16="http://schemas.microsoft.com/office/drawing/2014/main" val="10001"/>
                  </a:ext>
                </a:extLst>
              </a:tr>
              <a:tr h="321028">
                <a:tc>
                  <a:txBody>
                    <a:bodyPr/>
                    <a:lstStyle/>
                    <a:p>
                      <a:r>
                        <a:rPr lang="nl-NL" dirty="0" smtClean="0"/>
                        <a:t>Grotere eisprong (superovulatie)</a:t>
                      </a:r>
                      <a:endParaRPr lang="nl-NL" dirty="0"/>
                    </a:p>
                  </a:txBody>
                  <a:tcPr/>
                </a:tc>
                <a:tc>
                  <a:txBody>
                    <a:bodyPr/>
                    <a:lstStyle/>
                    <a:p>
                      <a:r>
                        <a:rPr lang="nl-NL" dirty="0" smtClean="0"/>
                        <a:t>Drachtig buiten normaal seizoen</a:t>
                      </a:r>
                      <a:endParaRPr lang="nl-NL" dirty="0"/>
                    </a:p>
                  </a:txBody>
                  <a:tcPr/>
                </a:tc>
                <a:tc>
                  <a:txBody>
                    <a:bodyPr/>
                    <a:lstStyle/>
                    <a:p>
                      <a:r>
                        <a:rPr lang="nl-NL" dirty="0" smtClean="0"/>
                        <a:t>Dezelfde tijd </a:t>
                      </a:r>
                      <a:r>
                        <a:rPr lang="nl-NL" dirty="0" err="1" smtClean="0"/>
                        <a:t>aflammeren</a:t>
                      </a:r>
                      <a:endParaRPr lang="nl-NL" dirty="0"/>
                    </a:p>
                  </a:txBody>
                  <a:tcPr/>
                </a:tc>
                <a:extLst>
                  <a:ext uri="{0D108BD9-81ED-4DB2-BD59-A6C34878D82A}">
                    <a16:rowId xmlns:a16="http://schemas.microsoft.com/office/drawing/2014/main" val="10002"/>
                  </a:ext>
                </a:extLst>
              </a:tr>
              <a:tr h="554102">
                <a:tc>
                  <a:txBody>
                    <a:bodyPr/>
                    <a:lstStyle/>
                    <a:p>
                      <a:r>
                        <a:rPr lang="nl-NL" dirty="0" smtClean="0"/>
                        <a:t>Schrale weide tot 2 á 3 weken voor </a:t>
                      </a:r>
                      <a:r>
                        <a:rPr lang="nl-NL" dirty="0" err="1" smtClean="0"/>
                        <a:t>dekseizoen</a:t>
                      </a:r>
                      <a:endParaRPr lang="nl-NL" dirty="0"/>
                    </a:p>
                  </a:txBody>
                  <a:tcPr/>
                </a:tc>
                <a:tc>
                  <a:txBody>
                    <a:bodyPr/>
                    <a:lstStyle/>
                    <a:p>
                      <a:r>
                        <a:rPr lang="nl-NL" dirty="0" smtClean="0"/>
                        <a:t>Toedienen van hormonen</a:t>
                      </a:r>
                      <a:r>
                        <a:rPr lang="nl-NL" baseline="0" dirty="0" smtClean="0"/>
                        <a:t>, bronst opwekken (bronstinductie)</a:t>
                      </a:r>
                      <a:endParaRPr lang="nl-NL" dirty="0"/>
                    </a:p>
                  </a:txBody>
                  <a:tcPr/>
                </a:tc>
                <a:tc>
                  <a:txBody>
                    <a:bodyPr/>
                    <a:lstStyle/>
                    <a:p>
                      <a:r>
                        <a:rPr lang="nl-NL" dirty="0" smtClean="0"/>
                        <a:t>Zowel binnen als buiten normale </a:t>
                      </a:r>
                      <a:r>
                        <a:rPr lang="nl-NL" dirty="0" err="1" smtClean="0"/>
                        <a:t>dekzeizoen</a:t>
                      </a:r>
                      <a:endParaRPr lang="nl-NL" dirty="0"/>
                    </a:p>
                  </a:txBody>
                  <a:tcPr/>
                </a:tc>
                <a:extLst>
                  <a:ext uri="{0D108BD9-81ED-4DB2-BD59-A6C34878D82A}">
                    <a16:rowId xmlns:a16="http://schemas.microsoft.com/office/drawing/2014/main" val="10003"/>
                  </a:ext>
                </a:extLst>
              </a:tr>
              <a:tr h="321028">
                <a:tc>
                  <a:txBody>
                    <a:bodyPr/>
                    <a:lstStyle/>
                    <a:p>
                      <a:r>
                        <a:rPr lang="nl-NL" dirty="0" smtClean="0"/>
                        <a:t>Voor </a:t>
                      </a:r>
                      <a:r>
                        <a:rPr lang="nl-NL" dirty="0" err="1" smtClean="0"/>
                        <a:t>dekseizoen</a:t>
                      </a:r>
                      <a:r>
                        <a:rPr lang="nl-NL" baseline="0" dirty="0" smtClean="0"/>
                        <a:t> bijvoeren</a:t>
                      </a:r>
                      <a:endParaRPr lang="nl-NL" dirty="0"/>
                    </a:p>
                  </a:txBody>
                  <a:tcPr/>
                </a:tc>
                <a:tc>
                  <a:txBody>
                    <a:bodyPr/>
                    <a:lstStyle/>
                    <a:p>
                      <a:r>
                        <a:rPr lang="nl-NL" dirty="0" smtClean="0"/>
                        <a:t>Hele jaar door jonge dieren</a:t>
                      </a:r>
                      <a:endParaRPr lang="nl-NL" dirty="0"/>
                    </a:p>
                  </a:txBody>
                  <a:tcPr/>
                </a:tc>
                <a:tc>
                  <a:txBody>
                    <a:bodyPr/>
                    <a:lstStyle/>
                    <a:p>
                      <a:r>
                        <a:rPr lang="nl-NL" dirty="0" smtClean="0"/>
                        <a:t>Hormoonsponsje</a:t>
                      </a:r>
                      <a:r>
                        <a:rPr lang="nl-NL" baseline="0" dirty="0" smtClean="0"/>
                        <a:t> in vagina</a:t>
                      </a:r>
                      <a:endParaRPr lang="nl-NL" dirty="0"/>
                    </a:p>
                  </a:txBody>
                  <a:tcPr/>
                </a:tc>
                <a:extLst>
                  <a:ext uri="{0D108BD9-81ED-4DB2-BD59-A6C34878D82A}">
                    <a16:rowId xmlns:a16="http://schemas.microsoft.com/office/drawing/2014/main" val="10004"/>
                  </a:ext>
                </a:extLst>
              </a:tr>
              <a:tr h="321028">
                <a:tc>
                  <a:txBody>
                    <a:bodyPr/>
                    <a:lstStyle/>
                    <a:p>
                      <a:r>
                        <a:rPr lang="nl-NL" dirty="0" smtClean="0"/>
                        <a:t>Stijgen</a:t>
                      </a:r>
                      <a:r>
                        <a:rPr lang="nl-NL" baseline="0" dirty="0" smtClean="0"/>
                        <a:t> energieniveau</a:t>
                      </a:r>
                      <a:endParaRPr lang="nl-NL" dirty="0"/>
                    </a:p>
                  </a:txBody>
                  <a:tcPr/>
                </a:tc>
                <a:tc>
                  <a:txBody>
                    <a:bodyPr/>
                    <a:lstStyle/>
                    <a:p>
                      <a:r>
                        <a:rPr lang="nl-NL" dirty="0" smtClean="0"/>
                        <a:t>Tentoonstellingen</a:t>
                      </a:r>
                      <a:endParaRPr lang="nl-NL" dirty="0"/>
                    </a:p>
                  </a:txBody>
                  <a:tcPr/>
                </a:tc>
                <a:tc>
                  <a:txBody>
                    <a:bodyPr/>
                    <a:lstStyle/>
                    <a:p>
                      <a:r>
                        <a:rPr lang="nl-NL" dirty="0" smtClean="0"/>
                        <a:t>Na 12, 13 of 14 dagen verwijderen</a:t>
                      </a:r>
                      <a:endParaRPr lang="nl-NL" dirty="0"/>
                    </a:p>
                  </a:txBody>
                  <a:tcPr/>
                </a:tc>
                <a:extLst>
                  <a:ext uri="{0D108BD9-81ED-4DB2-BD59-A6C34878D82A}">
                    <a16:rowId xmlns:a16="http://schemas.microsoft.com/office/drawing/2014/main" val="10005"/>
                  </a:ext>
                </a:extLst>
              </a:tr>
              <a:tr h="791575">
                <a:tc>
                  <a:txBody>
                    <a:bodyPr/>
                    <a:lstStyle/>
                    <a:p>
                      <a:r>
                        <a:rPr lang="nl-NL" dirty="0" smtClean="0"/>
                        <a:t>Meer eicellen/ grotere worp</a:t>
                      </a:r>
                      <a:endParaRPr lang="nl-NL" dirty="0"/>
                    </a:p>
                  </a:txBody>
                  <a:tcPr/>
                </a:tc>
                <a:tc>
                  <a:txBody>
                    <a:bodyPr/>
                    <a:lstStyle/>
                    <a:p>
                      <a:r>
                        <a:rPr lang="nl-NL" dirty="0" smtClean="0"/>
                        <a:t>Keuringen</a:t>
                      </a:r>
                      <a:endParaRPr lang="nl-NL" dirty="0"/>
                    </a:p>
                  </a:txBody>
                  <a:tcPr/>
                </a:tc>
                <a:tc>
                  <a:txBody>
                    <a:bodyPr/>
                    <a:lstStyle/>
                    <a:p>
                      <a:r>
                        <a:rPr lang="nl-NL" dirty="0" smtClean="0"/>
                        <a:t>Hormooninjectie</a:t>
                      </a:r>
                      <a:r>
                        <a:rPr lang="nl-NL" baseline="0" dirty="0" smtClean="0"/>
                        <a:t> na verwijderen sponsje (niet in normale </a:t>
                      </a:r>
                      <a:r>
                        <a:rPr lang="nl-NL" baseline="0" dirty="0" err="1" smtClean="0"/>
                        <a:t>dekseizoen</a:t>
                      </a:r>
                      <a:r>
                        <a:rPr lang="nl-NL" baseline="0" dirty="0" smtClean="0"/>
                        <a:t>)</a:t>
                      </a:r>
                      <a:endParaRPr lang="nl-NL"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24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err="1" smtClean="0"/>
              <a:t>Fokbegeleiding</a:t>
            </a:r>
            <a:r>
              <a:rPr lang="en-US" sz="4000" dirty="0" smtClean="0"/>
              <a:t> </a:t>
            </a:r>
            <a:r>
              <a:rPr lang="en-US" sz="4000" dirty="0" err="1" smtClean="0"/>
              <a:t>bij</a:t>
            </a:r>
            <a:r>
              <a:rPr lang="en-US" sz="4000" dirty="0" smtClean="0"/>
              <a:t> </a:t>
            </a:r>
            <a:r>
              <a:rPr lang="en-US" sz="4000" dirty="0" err="1" smtClean="0"/>
              <a:t>verschillende</a:t>
            </a:r>
            <a:r>
              <a:rPr lang="en-US" sz="4000" dirty="0" smtClean="0"/>
              <a:t> </a:t>
            </a:r>
            <a:r>
              <a:rPr lang="en-US" sz="4000" dirty="0" err="1" smtClean="0"/>
              <a:t>dieren</a:t>
            </a:r>
            <a:r>
              <a:rPr lang="en-US" sz="4000" dirty="0" smtClean="0"/>
              <a:t> </a:t>
            </a:r>
            <a:endParaRPr lang="nl-NL" sz="4000" dirty="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1. De </a:t>
            </a:r>
            <a:r>
              <a:rPr lang="en-US" dirty="0" err="1"/>
              <a:t>dekking</a:t>
            </a:r>
            <a:endParaRPr lang="nl-NL" dirty="0"/>
          </a:p>
        </p:txBody>
      </p:sp>
      <p:sp>
        <p:nvSpPr>
          <p:cNvPr id="13" name="Tijdelijke aanduiding voor inhoud 2"/>
          <p:cNvSpPr>
            <a:spLocks noGrp="1"/>
          </p:cNvSpPr>
          <p:nvPr>
            <p:ph idx="1"/>
          </p:nvPr>
        </p:nvSpPr>
        <p:spPr>
          <a:xfrm>
            <a:off x="838200" y="1825624"/>
            <a:ext cx="10515600" cy="4530725"/>
          </a:xfrm>
        </p:spPr>
        <p:txBody>
          <a:bodyPr>
            <a:normAutofit/>
          </a:bodyPr>
          <a:lstStyle/>
          <a:p>
            <a:r>
              <a:rPr lang="nl-NL" dirty="0" smtClean="0"/>
              <a:t>Bronst en optimale </a:t>
            </a:r>
            <a:r>
              <a:rPr lang="nl-NL" dirty="0" err="1" smtClean="0"/>
              <a:t>dektijdstip</a:t>
            </a:r>
            <a:r>
              <a:rPr lang="nl-NL" dirty="0" smtClean="0"/>
              <a:t>:</a:t>
            </a:r>
            <a:endParaRPr lang="nl-NL" dirty="0" smtClean="0"/>
          </a:p>
          <a:p>
            <a:pPr lvl="1" indent="-423863">
              <a:buFont typeface="Wingdings" panose="05000000000000000000" pitchFamily="2" charset="2"/>
              <a:buChar char="ü"/>
            </a:pPr>
            <a:r>
              <a:rPr lang="nl-NL" dirty="0" smtClean="0"/>
              <a:t>Juiste paringsmoment van groot belang</a:t>
            </a:r>
          </a:p>
          <a:p>
            <a:pPr lvl="1" indent="-423863">
              <a:buFont typeface="Wingdings" panose="05000000000000000000" pitchFamily="2" charset="2"/>
              <a:buChar char="ü"/>
            </a:pPr>
            <a:r>
              <a:rPr lang="nl-NL" dirty="0" smtClean="0"/>
              <a:t>Vergroot kans op succesvolle bevruchting</a:t>
            </a:r>
          </a:p>
          <a:p>
            <a:pPr lvl="1" indent="-423863">
              <a:buFont typeface="Wingdings" panose="05000000000000000000" pitchFamily="2" charset="2"/>
              <a:buChar char="ü"/>
            </a:pPr>
            <a:r>
              <a:rPr lang="nl-NL" dirty="0" smtClean="0"/>
              <a:t>Bronstdetectie</a:t>
            </a:r>
          </a:p>
          <a:p>
            <a:pPr lvl="1" indent="-423863">
              <a:buFont typeface="Wingdings" panose="05000000000000000000" pitchFamily="2" charset="2"/>
              <a:buChar char="ü"/>
            </a:pPr>
            <a:r>
              <a:rPr lang="nl-NL" dirty="0" smtClean="0"/>
              <a:t>Meerdere malen laten dekken</a:t>
            </a:r>
          </a:p>
          <a:p>
            <a:pPr lvl="1" indent="-423863">
              <a:buFont typeface="Wingdings" panose="05000000000000000000" pitchFamily="2" charset="2"/>
              <a:buChar char="ü"/>
            </a:pPr>
            <a:r>
              <a:rPr lang="nl-NL" dirty="0" smtClean="0"/>
              <a:t>Echo rijpe eicellen bekijken</a:t>
            </a:r>
          </a:p>
          <a:p>
            <a:pPr lvl="1" indent="-423863">
              <a:buFont typeface="Wingdings" panose="05000000000000000000" pitchFamily="2" charset="2"/>
              <a:buChar char="ü"/>
            </a:pPr>
            <a:r>
              <a:rPr lang="nl-NL" dirty="0" smtClean="0"/>
              <a:t>Stappentellers tochtigheid koe</a:t>
            </a:r>
          </a:p>
          <a:p>
            <a:pPr lvl="1" indent="-423863">
              <a:buFont typeface="Wingdings" panose="05000000000000000000" pitchFamily="2" charset="2"/>
              <a:buChar char="ü"/>
            </a:pPr>
            <a:r>
              <a:rPr lang="nl-NL" dirty="0" smtClean="0"/>
              <a:t>Correctie registratie bronst</a:t>
            </a:r>
          </a:p>
          <a:p>
            <a:pPr marL="0" indent="0">
              <a:buNone/>
            </a:pPr>
            <a:endParaRPr lang="nl-NL" dirty="0" smtClean="0"/>
          </a:p>
          <a:p>
            <a:pPr marL="0" indent="0">
              <a:buNone/>
            </a:pPr>
            <a:endParaRPr lang="nl-NL" dirty="0" smtClean="0"/>
          </a:p>
        </p:txBody>
      </p:sp>
    </p:spTree>
    <p:extLst>
      <p:ext uri="{BB962C8B-B14F-4D97-AF65-F5344CB8AC3E}">
        <p14:creationId xmlns:p14="http://schemas.microsoft.com/office/powerpoint/2010/main" val="24740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D616940-A208-4F72-B99D-4BF07C97B8CA}"/>
              </a:ext>
            </a:extLst>
          </p:cNvPr>
          <p:cNvSpPr txBox="1"/>
          <p:nvPr/>
        </p:nvSpPr>
        <p:spPr>
          <a:xfrm>
            <a:off x="769088" y="765544"/>
            <a:ext cx="10653823" cy="2985433"/>
          </a:xfrm>
          <a:prstGeom prst="rect">
            <a:avLst/>
          </a:prstGeom>
          <a:noFill/>
        </p:spPr>
        <p:txBody>
          <a:bodyPr wrap="square" rtlCol="0">
            <a:spAutoFit/>
          </a:bodyPr>
          <a:lstStyle/>
          <a:p>
            <a:pPr algn="ctr"/>
            <a:r>
              <a:rPr lang="nl-NL" sz="6000" dirty="0" smtClean="0">
                <a:latin typeface="Arial" panose="020B0604020202020204" pitchFamily="34" charset="0"/>
                <a:cs typeface="Arial" panose="020B0604020202020204" pitchFamily="34" charset="0"/>
              </a:rPr>
              <a:t>Dit </a:t>
            </a:r>
            <a:r>
              <a:rPr lang="nl-NL" sz="6000" dirty="0" err="1" smtClean="0">
                <a:latin typeface="Arial" panose="020B0604020202020204" pitchFamily="34" charset="0"/>
                <a:cs typeface="Arial" panose="020B0604020202020204" pitchFamily="34" charset="0"/>
              </a:rPr>
              <a:t>lesblok</a:t>
            </a:r>
            <a:endParaRPr lang="nl-NL" sz="24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lvl="2"/>
            <a:endParaRPr lang="nl-NL" sz="2400" dirty="0" smtClean="0">
              <a:latin typeface="Arial" panose="020B0604020202020204" pitchFamily="34" charset="0"/>
              <a:cs typeface="Arial" panose="020B0604020202020204" pitchFamily="34" charset="0"/>
            </a:endParaRPr>
          </a:p>
          <a:p>
            <a:pPr lvl="2"/>
            <a:endParaRPr lang="nl-NL" sz="2400" dirty="0">
              <a:latin typeface="Arial" panose="020B0604020202020204" pitchFamily="34" charset="0"/>
              <a:cs typeface="Arial" panose="020B0604020202020204" pitchFamily="34" charset="0"/>
            </a:endParaRPr>
          </a:p>
          <a:p>
            <a:pPr marL="857250" indent="-857250">
              <a:buFont typeface="Arial" panose="020B0604020202020204" pitchFamily="34" charset="0"/>
              <a:buChar char="•"/>
            </a:pPr>
            <a:r>
              <a:rPr lang="nl-NL" sz="3200" dirty="0">
                <a:latin typeface="Arial" panose="020B0604020202020204" pitchFamily="34" charset="0"/>
                <a:cs typeface="Arial" panose="020B0604020202020204" pitchFamily="34" charset="0"/>
              </a:rPr>
              <a:t>Thema </a:t>
            </a:r>
            <a:r>
              <a:rPr lang="nl-NL" sz="3200" dirty="0" smtClean="0">
                <a:latin typeface="Arial" panose="020B0604020202020204" pitchFamily="34" charset="0"/>
                <a:cs typeface="Arial" panose="020B0604020202020204" pitchFamily="34" charset="0"/>
              </a:rPr>
              <a:t>voortplanting </a:t>
            </a:r>
            <a:r>
              <a:rPr lang="nl-NL" sz="3200" dirty="0" smtClean="0">
                <a:latin typeface="Arial" panose="020B0604020202020204" pitchFamily="34" charset="0"/>
                <a:cs typeface="Arial" panose="020B0604020202020204" pitchFamily="34" charset="0"/>
              </a:rPr>
              <a:t>overige zoogdieren</a:t>
            </a:r>
            <a:endParaRPr lang="nl-NL" sz="3200" dirty="0">
              <a:latin typeface="Arial" panose="020B0604020202020204" pitchFamily="34" charset="0"/>
              <a:cs typeface="Arial" panose="020B0604020202020204" pitchFamily="34" charset="0"/>
            </a:endParaRPr>
          </a:p>
          <a:p>
            <a:pPr marL="1314450" lvl="1" indent="-85725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stretch>
            <a:fillRect/>
          </a:stretch>
        </p:blipFill>
        <p:spPr>
          <a:xfrm>
            <a:off x="3540034" y="3750977"/>
            <a:ext cx="3535680" cy="2651760"/>
          </a:xfrm>
          <a:prstGeom prst="rect">
            <a:avLst/>
          </a:prstGeom>
        </p:spPr>
      </p:pic>
    </p:spTree>
    <p:extLst>
      <p:ext uri="{BB962C8B-B14F-4D97-AF65-F5344CB8AC3E}">
        <p14:creationId xmlns:p14="http://schemas.microsoft.com/office/powerpoint/2010/main" val="277283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630" y="365125"/>
            <a:ext cx="10885170" cy="1325563"/>
          </a:xfrm>
        </p:spPr>
        <p:txBody>
          <a:bodyPr>
            <a:normAutofit/>
          </a:bodyPr>
          <a:lstStyle/>
          <a:p>
            <a:r>
              <a:rPr lang="en-US" sz="4000" dirty="0" smtClean="0"/>
              <a:t>1.5 </a:t>
            </a:r>
            <a:r>
              <a:rPr lang="en-US" sz="4000" dirty="0" err="1" smtClean="0"/>
              <a:t>Fokbegeleiding</a:t>
            </a:r>
            <a:r>
              <a:rPr lang="en-US" sz="4000" dirty="0" smtClean="0"/>
              <a:t> </a:t>
            </a:r>
            <a:r>
              <a:rPr lang="en-US" sz="4000" dirty="0" err="1" smtClean="0"/>
              <a:t>bij</a:t>
            </a:r>
            <a:r>
              <a:rPr lang="en-US" sz="4000" dirty="0" smtClean="0"/>
              <a:t> </a:t>
            </a:r>
            <a:r>
              <a:rPr lang="en-US" sz="4000" dirty="0" err="1" smtClean="0"/>
              <a:t>verschillende</a:t>
            </a:r>
            <a:r>
              <a:rPr lang="en-US" sz="4000" dirty="0" smtClean="0"/>
              <a:t> </a:t>
            </a:r>
            <a:r>
              <a:rPr lang="en-US" sz="4000" dirty="0" err="1" smtClean="0"/>
              <a:t>dieren</a:t>
            </a:r>
            <a:r>
              <a:rPr lang="en-US" sz="4000" dirty="0" smtClean="0"/>
              <a:t> </a:t>
            </a:r>
            <a:endParaRPr lang="nl-NL" sz="4000" dirty="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1. De </a:t>
            </a:r>
            <a:r>
              <a:rPr lang="en-US" dirty="0" err="1"/>
              <a:t>dekking</a:t>
            </a:r>
            <a:endParaRPr lang="nl-NL" dirty="0"/>
          </a:p>
        </p:txBody>
      </p:sp>
      <p:sp>
        <p:nvSpPr>
          <p:cNvPr id="6" name="Rond diagonale hoek rechthoek 5"/>
          <p:cNvSpPr/>
          <p:nvPr/>
        </p:nvSpPr>
        <p:spPr>
          <a:xfrm>
            <a:off x="468630" y="1523786"/>
            <a:ext cx="11212830" cy="1550884"/>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rPr>
              <a:t>Konijn </a:t>
            </a:r>
            <a:r>
              <a:rPr lang="nl-NL" sz="2000" dirty="0" smtClean="0">
                <a:solidFill>
                  <a:schemeClr val="tx1">
                    <a:lumMod val="95000"/>
                    <a:lumOff val="5000"/>
                  </a:schemeClr>
                </a:solidFill>
                <a:latin typeface="Avenir Book"/>
                <a:sym typeface="Wingdings" panose="05000000000000000000" pitchFamily="2" charset="2"/>
              </a:rPr>
              <a:t> </a:t>
            </a:r>
            <a:r>
              <a:rPr lang="nl-NL" sz="2000" dirty="0" err="1" smtClean="0">
                <a:solidFill>
                  <a:schemeClr val="tx1">
                    <a:lumMod val="95000"/>
                    <a:lumOff val="5000"/>
                  </a:schemeClr>
                </a:solidFill>
                <a:latin typeface="Avenir Book"/>
                <a:sym typeface="Wingdings" panose="05000000000000000000" pitchFamily="2" charset="2"/>
              </a:rPr>
              <a:t>Fokrijp</a:t>
            </a:r>
            <a:r>
              <a:rPr lang="nl-NL" sz="2000" dirty="0" smtClean="0">
                <a:solidFill>
                  <a:schemeClr val="tx1">
                    <a:lumMod val="95000"/>
                    <a:lumOff val="5000"/>
                  </a:schemeClr>
                </a:solidFill>
                <a:latin typeface="Avenir Book"/>
                <a:sym typeface="Wingdings" panose="05000000000000000000" pitchFamily="2" charset="2"/>
              </a:rPr>
              <a:t> 6 tot 9 maanden. Klein ras sneller </a:t>
            </a:r>
            <a:r>
              <a:rPr lang="nl-NL" sz="2000" dirty="0" err="1" smtClean="0">
                <a:solidFill>
                  <a:schemeClr val="tx1">
                    <a:lumMod val="95000"/>
                    <a:lumOff val="5000"/>
                  </a:schemeClr>
                </a:solidFill>
                <a:latin typeface="Avenir Book"/>
                <a:sym typeface="Wingdings" panose="05000000000000000000" pitchFamily="2" charset="2"/>
              </a:rPr>
              <a:t>fokrijp</a:t>
            </a:r>
            <a:r>
              <a:rPr lang="nl-NL" sz="2000" dirty="0" smtClean="0">
                <a:solidFill>
                  <a:schemeClr val="tx1">
                    <a:lumMod val="95000"/>
                    <a:lumOff val="5000"/>
                  </a:schemeClr>
                </a:solidFill>
                <a:latin typeface="Avenir Book"/>
                <a:sym typeface="Wingdings" panose="05000000000000000000" pitchFamily="2" charset="2"/>
              </a:rPr>
              <a:t>. Voedster bereid tot dekken makkelijk herkennen aan kleur vulva en bronstverschijnselen. Bij verkleuren vulva dagelijks aanbieden aan rammelaar. Voedster bij rammelaar brengen. Als rammelaar op de kop voedster zit dan hem eraf duwen. Als rammelaar naar achteren of zijdelings van de voedster afvalt is de dekking geslaagd. Haal voedster weg en na 20 minuten weer laten dekken. Eisprong na dekking. </a:t>
            </a:r>
            <a:endParaRPr lang="nl-NL" sz="2000" dirty="0">
              <a:solidFill>
                <a:schemeClr val="tx1">
                  <a:lumMod val="95000"/>
                  <a:lumOff val="5000"/>
                </a:schemeClr>
              </a:solidFill>
              <a:latin typeface="Avenir Book"/>
            </a:endParaRPr>
          </a:p>
        </p:txBody>
      </p:sp>
      <p:sp>
        <p:nvSpPr>
          <p:cNvPr id="7" name="Rond diagonale hoek rechthoek 6"/>
          <p:cNvSpPr/>
          <p:nvPr/>
        </p:nvSpPr>
        <p:spPr>
          <a:xfrm>
            <a:off x="468630" y="3232287"/>
            <a:ext cx="11212830" cy="1489669"/>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rPr>
              <a:t>Cavia </a:t>
            </a:r>
            <a:r>
              <a:rPr lang="nl-NL" sz="2000" dirty="0">
                <a:solidFill>
                  <a:schemeClr val="tx1">
                    <a:lumMod val="95000"/>
                    <a:lumOff val="5000"/>
                  </a:schemeClr>
                </a:solidFill>
                <a:latin typeface="Avenir Book"/>
                <a:sym typeface="Wingdings" panose="05000000000000000000" pitchFamily="2" charset="2"/>
              </a:rPr>
              <a:t> </a:t>
            </a:r>
            <a:r>
              <a:rPr lang="nl-NL" sz="2000" dirty="0" smtClean="0">
                <a:solidFill>
                  <a:schemeClr val="tx1">
                    <a:lumMod val="95000"/>
                    <a:lumOff val="5000"/>
                  </a:schemeClr>
                </a:solidFill>
                <a:latin typeface="Avenir Book"/>
                <a:sym typeface="Wingdings" panose="05000000000000000000" pitchFamily="2" charset="2"/>
              </a:rPr>
              <a:t>Beer met 4 weken geslachtsrijp, zeugjes van 8 tot 10 weken. Beer inzetten op 3 maanden. Zeugje laten dekken bij 750 gram, ongeveer 5 maanden. Zeug eerste dekking niet ouder dan 10 maanden. Berig zeugje loopt om andere cavia’s heen en maakt brommend geluid. Beer loopt brommend achter zeug aan. Beer plaatsen bij zeug(en), 2 á 3 cyclussen laten zitten.</a:t>
            </a:r>
            <a:endParaRPr lang="nl-NL" sz="2000" dirty="0">
              <a:solidFill>
                <a:schemeClr val="tx1">
                  <a:lumMod val="95000"/>
                  <a:lumOff val="5000"/>
                </a:schemeClr>
              </a:solidFill>
              <a:latin typeface="Avenir Book"/>
            </a:endParaRPr>
          </a:p>
        </p:txBody>
      </p:sp>
      <p:sp>
        <p:nvSpPr>
          <p:cNvPr id="9" name="Rond diagonale hoek rechthoek 8"/>
          <p:cNvSpPr/>
          <p:nvPr/>
        </p:nvSpPr>
        <p:spPr>
          <a:xfrm>
            <a:off x="468630" y="4841631"/>
            <a:ext cx="11212830" cy="1395045"/>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smtClean="0">
                <a:solidFill>
                  <a:schemeClr val="tx1">
                    <a:lumMod val="95000"/>
                    <a:lumOff val="5000"/>
                  </a:schemeClr>
                </a:solidFill>
                <a:latin typeface="Avenir Book"/>
                <a:sym typeface="Wingdings" panose="05000000000000000000" pitchFamily="2" charset="2"/>
              </a:rPr>
              <a:t>Hamsters </a:t>
            </a:r>
            <a:r>
              <a:rPr lang="nl-NL" sz="2000" dirty="0" smtClean="0">
                <a:solidFill>
                  <a:schemeClr val="tx1">
                    <a:lumMod val="95000"/>
                    <a:lumOff val="5000"/>
                  </a:schemeClr>
                </a:solidFill>
                <a:latin typeface="Avenir Book"/>
                <a:sym typeface="Wingdings" panose="05000000000000000000" pitchFamily="2" charset="2"/>
              </a:rPr>
              <a:t> Geslachtsrijp op 4 weken. Wachten tot 3 á 4 maanden. Syrische hamster 4 tot 6 maanden. Koppelen op neutraal terrein met schuilmogelijkheden. Kunnen ruzie maken, te erg bijten uit elkaar halen. Koppelen moeilijk bij solitair levende hamsters, dan vrouwtje bij mannetje plaatsen. Bronstig vrouwtje sta-reflex, niet bronstig jaagt ze het mannetje weg.</a:t>
            </a:r>
            <a:endParaRPr lang="nl-NL" sz="2000" dirty="0">
              <a:solidFill>
                <a:schemeClr val="tx1">
                  <a:lumMod val="95000"/>
                  <a:lumOff val="5000"/>
                </a:schemeClr>
              </a:solidFill>
              <a:latin typeface="Avenir Book"/>
            </a:endParaRPr>
          </a:p>
        </p:txBody>
      </p:sp>
    </p:spTree>
    <p:extLst>
      <p:ext uri="{BB962C8B-B14F-4D97-AF65-F5344CB8AC3E}">
        <p14:creationId xmlns:p14="http://schemas.microsoft.com/office/powerpoint/2010/main" val="103749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smtClean="0"/>
              <a:t>Zoek voor een diersoort van de soortenlijst uit hoe je het geslacht bepaalt, noteer zowel primaire als secundaire geslachtskenmerken</a:t>
            </a:r>
          </a:p>
          <a:p>
            <a:pPr marL="342900" indent="-342900">
              <a:buFont typeface="+mj-lt"/>
              <a:buAutoNum type="arabicPeriod"/>
            </a:pPr>
            <a:r>
              <a:rPr lang="nl-NL" dirty="0"/>
              <a:t>Zoek </a:t>
            </a:r>
            <a:r>
              <a:rPr lang="nl-NL" dirty="0" smtClean="0"/>
              <a:t>dezelfde diersoort uit </a:t>
            </a:r>
            <a:r>
              <a:rPr lang="nl-NL" dirty="0"/>
              <a:t>wat het bronstseizoen is en wat voor een bronstcyclus deze soort </a:t>
            </a:r>
            <a:r>
              <a:rPr lang="nl-NL" dirty="0" smtClean="0"/>
              <a:t>heeft</a:t>
            </a:r>
          </a:p>
          <a:p>
            <a:pPr marL="342900" indent="-342900">
              <a:buFont typeface="+mj-lt"/>
              <a:buAutoNum type="arabicPeriod"/>
            </a:pPr>
            <a:r>
              <a:rPr lang="nl-NL" dirty="0" smtClean="0"/>
              <a:t>Zoek voor dezelfde diersoort als bij vraag 1 uit hoe de paring verloopt</a:t>
            </a:r>
          </a:p>
          <a:p>
            <a:pPr marL="342900" indent="-342900">
              <a:buFont typeface="+mj-lt"/>
              <a:buAutoNum type="arabicPeriod"/>
            </a:pPr>
            <a:r>
              <a:rPr lang="nl-NL" dirty="0" smtClean="0"/>
              <a:t>Maak voor dezelfde diersoort een fokbegeleidingsoverzicht zoals op dia 20</a:t>
            </a:r>
          </a:p>
          <a:p>
            <a:pPr marL="0" indent="0">
              <a:buNone/>
            </a:pPr>
            <a:endParaRPr lang="nl-NL" dirty="0"/>
          </a:p>
          <a:p>
            <a:pPr marL="0" indent="0">
              <a:buNone/>
            </a:pPr>
            <a:r>
              <a:rPr lang="nl-NL" dirty="0" smtClean="0"/>
              <a:t>Je hebt de keuze uit een van de volgende soorten: Rund, schaap, geit, varken, ezel, paard, alpaca, stinkdier, wallaby, </a:t>
            </a:r>
            <a:r>
              <a:rPr lang="nl-NL" dirty="0" err="1" smtClean="0"/>
              <a:t>nijlroezet</a:t>
            </a:r>
            <a:r>
              <a:rPr lang="nl-NL" dirty="0" smtClean="0"/>
              <a:t>, witbuikegel, eekhoorn, </a:t>
            </a:r>
            <a:r>
              <a:rPr lang="nl-NL" dirty="0" err="1" smtClean="0"/>
              <a:t>degoe</a:t>
            </a:r>
            <a:r>
              <a:rPr lang="nl-NL" dirty="0" smtClean="0"/>
              <a:t>, chinchilla, </a:t>
            </a:r>
            <a:r>
              <a:rPr lang="nl-NL" dirty="0" err="1" smtClean="0"/>
              <a:t>sugarglider</a:t>
            </a:r>
            <a:r>
              <a:rPr lang="nl-NL" dirty="0" smtClean="0"/>
              <a:t>, muis, rat, gerbil</a:t>
            </a:r>
            <a:endParaRPr lang="nl-NL" dirty="0"/>
          </a:p>
        </p:txBody>
      </p:sp>
    </p:spTree>
    <p:extLst>
      <p:ext uri="{BB962C8B-B14F-4D97-AF65-F5344CB8AC3E}">
        <p14:creationId xmlns:p14="http://schemas.microsoft.com/office/powerpoint/2010/main" val="334317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smtClean="0"/>
              <a:t>De </a:t>
            </a:r>
            <a:r>
              <a:rPr lang="en-US" sz="3600" dirty="0" err="1" smtClean="0"/>
              <a:t>lengte</a:t>
            </a:r>
            <a:r>
              <a:rPr lang="en-US" sz="3600" dirty="0" smtClean="0"/>
              <a:t> van de </a:t>
            </a:r>
            <a:r>
              <a:rPr lang="en-US" sz="3600" dirty="0" err="1" smtClean="0"/>
              <a:t>dracht</a:t>
            </a:r>
            <a:r>
              <a:rPr lang="en-US" sz="3600" dirty="0" smtClean="0"/>
              <a:t> en het </a:t>
            </a:r>
            <a:r>
              <a:rPr lang="en-US" sz="3600" dirty="0" err="1" smtClean="0"/>
              <a:t>aantal</a:t>
            </a:r>
            <a:r>
              <a:rPr lang="en-US" sz="3600" dirty="0"/>
              <a:t> </a:t>
            </a:r>
            <a:r>
              <a:rPr lang="en-US" sz="3600" dirty="0" err="1" smtClean="0"/>
              <a:t>jongen</a:t>
            </a:r>
            <a:endParaRPr lang="nl-NL" sz="3600" b="1" dirty="0"/>
          </a:p>
        </p:txBody>
      </p:sp>
      <p:sp>
        <p:nvSpPr>
          <p:cNvPr id="3" name="Tijdelijke aanduiding voor inhoud 2"/>
          <p:cNvSpPr>
            <a:spLocks noGrp="1"/>
          </p:cNvSpPr>
          <p:nvPr>
            <p:ph idx="1"/>
          </p:nvPr>
        </p:nvSpPr>
        <p:spPr>
          <a:xfrm>
            <a:off x="838200" y="1825625"/>
            <a:ext cx="10515600" cy="4426585"/>
          </a:xfrm>
        </p:spPr>
        <p:txBody>
          <a:bodyPr>
            <a:normAutofit/>
          </a:bodyPr>
          <a:lstStyle/>
          <a:p>
            <a:r>
              <a:rPr lang="nl-NL" dirty="0" smtClean="0"/>
              <a:t>Nestvlieder</a:t>
            </a:r>
          </a:p>
          <a:p>
            <a:r>
              <a:rPr lang="nl-NL" dirty="0" smtClean="0"/>
              <a:t>Nestblijver</a:t>
            </a:r>
          </a:p>
          <a:p>
            <a:r>
              <a:rPr lang="nl-NL" dirty="0" smtClean="0"/>
              <a:t>Dracht nestvlieders duurt langer dan van nestblijvers</a:t>
            </a:r>
          </a:p>
          <a:p>
            <a:r>
              <a:rPr lang="nl-NL" dirty="0" smtClean="0"/>
              <a:t>Bij grote dieren duurt de dracht langer dan bij kleine dieren</a:t>
            </a:r>
          </a:p>
          <a:p>
            <a:r>
              <a:rPr lang="nl-NL" dirty="0" smtClean="0"/>
              <a:t>Bij sommige dieren lengte dracht aanwijzing geslacht jong</a:t>
            </a:r>
          </a:p>
          <a:p>
            <a:r>
              <a:rPr lang="nl-NL" dirty="0" smtClean="0"/>
              <a:t>Aantal jongen is per diersoort verschillend</a:t>
            </a:r>
          </a:p>
          <a:p>
            <a:r>
              <a:rPr lang="nl-NL" dirty="0" err="1" smtClean="0"/>
              <a:t>Unipaar</a:t>
            </a:r>
            <a:r>
              <a:rPr lang="nl-NL" dirty="0" smtClean="0"/>
              <a:t> als dieren maar 1 jong krijgen</a:t>
            </a:r>
          </a:p>
          <a:p>
            <a:r>
              <a:rPr lang="nl-NL" dirty="0" smtClean="0"/>
              <a:t>Multipaar als dieren 2 of meer jongen krijgen</a:t>
            </a:r>
          </a:p>
          <a:p>
            <a:endParaRPr lang="nl-NL" dirty="0"/>
          </a:p>
        </p:txBody>
      </p:sp>
      <p:sp>
        <p:nvSpPr>
          <p:cNvPr id="4" name="Tijdelijke aanduiding voor tekst 3"/>
          <p:cNvSpPr>
            <a:spLocks noGrp="1"/>
          </p:cNvSpPr>
          <p:nvPr>
            <p:ph type="body" sz="quarter" idx="13"/>
          </p:nvPr>
        </p:nvSpPr>
        <p:spPr>
          <a:xfrm>
            <a:off x="838200" y="6356350"/>
            <a:ext cx="3368040" cy="365125"/>
          </a:xfrm>
        </p:spPr>
        <p:txBody>
          <a:bodyPr/>
          <a:lstStyle/>
          <a:p>
            <a:r>
              <a:rPr lang="en-US" dirty="0" err="1" smtClean="0"/>
              <a:t>Natuurlijke</a:t>
            </a:r>
            <a:r>
              <a:rPr lang="en-US" dirty="0" smtClean="0"/>
              <a:t> </a:t>
            </a:r>
            <a:r>
              <a:rPr lang="en-US" dirty="0" err="1"/>
              <a:t>v</a:t>
            </a:r>
            <a:r>
              <a:rPr lang="en-US" dirty="0" err="1" smtClean="0"/>
              <a:t>oortplanting</a:t>
            </a:r>
            <a:r>
              <a:rPr lang="en-US" dirty="0" smtClean="0"/>
              <a:t> </a:t>
            </a:r>
            <a:r>
              <a:rPr lang="en-US" dirty="0" err="1"/>
              <a:t>en</a:t>
            </a:r>
            <a:r>
              <a:rPr lang="en-US" dirty="0"/>
              <a:t> </a:t>
            </a:r>
            <a:r>
              <a:rPr lang="en-US" dirty="0" err="1"/>
              <a:t>anatomie</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Dracht</a:t>
            </a:r>
            <a:r>
              <a:rPr lang="en-US" dirty="0"/>
              <a:t> </a:t>
            </a:r>
            <a:r>
              <a:rPr lang="en-US" dirty="0" err="1"/>
              <a:t>en</a:t>
            </a:r>
            <a:r>
              <a:rPr lang="en-US" dirty="0"/>
              <a:t> </a:t>
            </a:r>
            <a:r>
              <a:rPr lang="en-US" dirty="0" err="1"/>
              <a:t>geboorte</a:t>
            </a:r>
            <a:endParaRPr lang="nl-NL" dirty="0"/>
          </a:p>
        </p:txBody>
      </p:sp>
      <p:sp>
        <p:nvSpPr>
          <p:cNvPr id="8" name="Tekstvak 7"/>
          <p:cNvSpPr txBox="1"/>
          <p:nvPr/>
        </p:nvSpPr>
        <p:spPr>
          <a:xfrm>
            <a:off x="2358390" y="1738650"/>
            <a:ext cx="7623810" cy="369332"/>
          </a:xfrm>
          <a:prstGeom prst="rect">
            <a:avLst/>
          </a:prstGeom>
          <a:noFill/>
        </p:spPr>
        <p:txBody>
          <a:bodyPr wrap="square" rtlCol="0">
            <a:spAutoFit/>
          </a:bodyPr>
          <a:lstStyle/>
          <a:p>
            <a:r>
              <a:rPr lang="nl-NL" dirty="0" smtClean="0">
                <a:solidFill>
                  <a:srgbClr val="1F9BDE"/>
                </a:solidFill>
                <a:latin typeface="Avenir Book"/>
              </a:rPr>
              <a:t>‘Jongen komen compleet ter wereld’</a:t>
            </a:r>
          </a:p>
        </p:txBody>
      </p:sp>
      <p:sp>
        <p:nvSpPr>
          <p:cNvPr id="9" name="Tekstvak 8"/>
          <p:cNvSpPr txBox="1"/>
          <p:nvPr/>
        </p:nvSpPr>
        <p:spPr>
          <a:xfrm>
            <a:off x="2345055" y="2212122"/>
            <a:ext cx="9871710" cy="369332"/>
          </a:xfrm>
          <a:prstGeom prst="rect">
            <a:avLst/>
          </a:prstGeom>
          <a:noFill/>
        </p:spPr>
        <p:txBody>
          <a:bodyPr wrap="square" rtlCol="0">
            <a:spAutoFit/>
          </a:bodyPr>
          <a:lstStyle/>
          <a:p>
            <a:r>
              <a:rPr lang="nl-NL" dirty="0" smtClean="0">
                <a:solidFill>
                  <a:srgbClr val="1F9BDE"/>
                </a:solidFill>
                <a:latin typeface="Avenir Book"/>
              </a:rPr>
              <a:t>‘Dieren worden blind, doof en vaak zonder vacht geboren’</a:t>
            </a:r>
          </a:p>
        </p:txBody>
      </p:sp>
    </p:spTree>
    <p:extLst>
      <p:ext uri="{BB962C8B-B14F-4D97-AF65-F5344CB8AC3E}">
        <p14:creationId xmlns:p14="http://schemas.microsoft.com/office/powerpoint/2010/main" val="186737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1520" y="365126"/>
            <a:ext cx="10847686" cy="984704"/>
          </a:xfrm>
        </p:spPr>
        <p:txBody>
          <a:bodyPr>
            <a:normAutofit/>
          </a:bodyPr>
          <a:lstStyle/>
          <a:p>
            <a:r>
              <a:rPr lang="en-US" sz="3600" dirty="0"/>
              <a:t>4</a:t>
            </a:r>
            <a:r>
              <a:rPr lang="en-US" sz="3600" dirty="0" smtClean="0"/>
              <a:t>.3 De </a:t>
            </a:r>
            <a:r>
              <a:rPr lang="en-US" sz="3600" dirty="0" err="1" smtClean="0"/>
              <a:t>embryonale</a:t>
            </a:r>
            <a:r>
              <a:rPr lang="en-US" sz="3600" dirty="0" smtClean="0"/>
              <a:t> </a:t>
            </a:r>
            <a:r>
              <a:rPr lang="en-US" sz="3600" dirty="0" err="1" smtClean="0"/>
              <a:t>ontwikkeling</a:t>
            </a:r>
            <a:r>
              <a:rPr lang="en-US" sz="3600" dirty="0" smtClean="0"/>
              <a:t> </a:t>
            </a:r>
            <a:r>
              <a:rPr lang="en-US" sz="3600" dirty="0" err="1" smtClean="0"/>
              <a:t>bij</a:t>
            </a:r>
            <a:r>
              <a:rPr lang="en-US" sz="3600" dirty="0"/>
              <a:t> </a:t>
            </a:r>
            <a:r>
              <a:rPr lang="en-US" sz="3600" dirty="0" err="1" smtClean="0"/>
              <a:t>zoogdieren</a:t>
            </a:r>
            <a:endParaRPr lang="nl-NL" sz="3600" dirty="0"/>
          </a:p>
        </p:txBody>
      </p:sp>
      <p:sp>
        <p:nvSpPr>
          <p:cNvPr id="3" name="Tijdelijke aanduiding voor inhoud 2"/>
          <p:cNvSpPr>
            <a:spLocks noGrp="1"/>
          </p:cNvSpPr>
          <p:nvPr>
            <p:ph idx="1"/>
          </p:nvPr>
        </p:nvSpPr>
        <p:spPr>
          <a:xfrm>
            <a:off x="838200" y="1494971"/>
            <a:ext cx="10515600" cy="551543"/>
          </a:xfrm>
        </p:spPr>
        <p:txBody>
          <a:bodyPr>
            <a:normAutofit/>
          </a:bodyPr>
          <a:lstStyle/>
          <a:p>
            <a:r>
              <a:rPr lang="nl-NL" dirty="0" smtClean="0"/>
              <a:t>Ontwikkeling in stappen (hond)</a:t>
            </a:r>
          </a:p>
          <a:p>
            <a:pPr marL="0" indent="0">
              <a:buNone/>
            </a:pPr>
            <a:endParaRPr lang="nl-NL" dirty="0" smtClean="0"/>
          </a:p>
          <a:p>
            <a:pPr marL="0" indent="0">
              <a:buNone/>
            </a:pPr>
            <a:endParaRPr lang="nl-NL" dirty="0" smtClean="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50937"/>
            <a:ext cx="8792029" cy="4100990"/>
          </a:xfrm>
          <a:prstGeom prst="rect">
            <a:avLst/>
          </a:prstGeom>
        </p:spPr>
      </p:pic>
    </p:spTree>
    <p:extLst>
      <p:ext uri="{BB962C8B-B14F-4D97-AF65-F5344CB8AC3E}">
        <p14:creationId xmlns:p14="http://schemas.microsoft.com/office/powerpoint/2010/main" val="1655338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5082" y="815114"/>
            <a:ext cx="8596668" cy="3880773"/>
          </a:xfrm>
        </p:spPr>
        <p:txBody>
          <a:bodyPr>
            <a:normAutofit/>
          </a:bodyPr>
          <a:lstStyle/>
          <a:p>
            <a:r>
              <a:rPr lang="nl-NL" dirty="0" smtClean="0"/>
              <a:t>Placenta of moederkoek en </a:t>
            </a:r>
            <a:r>
              <a:rPr lang="nl-NL" dirty="0" smtClean="0"/>
              <a:t>vruchtvliezen:</a:t>
            </a:r>
            <a:endParaRPr lang="nl-NL" dirty="0" smtClean="0"/>
          </a:p>
          <a:p>
            <a:pPr lvl="1" indent="-423863">
              <a:buFont typeface="Arial" panose="020B0604020202020204" pitchFamily="34" charset="0"/>
              <a:buChar char="•"/>
            </a:pPr>
            <a:r>
              <a:rPr lang="nl-NL" dirty="0" smtClean="0"/>
              <a:t>Placenta beschermt vrucht tijdens dracht</a:t>
            </a:r>
          </a:p>
          <a:p>
            <a:pPr lvl="1" indent="-423863">
              <a:buFont typeface="Arial" panose="020B0604020202020204" pitchFamily="34" charset="0"/>
              <a:buChar char="•"/>
            </a:pPr>
            <a:r>
              <a:rPr lang="nl-NL" dirty="0"/>
              <a:t>V</a:t>
            </a:r>
            <a:r>
              <a:rPr lang="nl-NL" dirty="0" smtClean="0"/>
              <a:t>oorziet vrucht van voedingsstoffen en zuurstof</a:t>
            </a:r>
          </a:p>
          <a:p>
            <a:pPr lvl="1" indent="-423863">
              <a:buFont typeface="Arial" panose="020B0604020202020204" pitchFamily="34" charset="0"/>
              <a:buChar char="•"/>
            </a:pPr>
            <a:r>
              <a:rPr lang="nl-NL" dirty="0" smtClean="0"/>
              <a:t>Produceert progesteron en houdt dracht in stand</a:t>
            </a:r>
          </a:p>
          <a:p>
            <a:pPr lvl="1" indent="-423863">
              <a:buFont typeface="Arial" panose="020B0604020202020204" pitchFamily="34" charset="0"/>
              <a:buChar char="•"/>
            </a:pPr>
            <a:r>
              <a:rPr lang="nl-NL" dirty="0" smtClean="0"/>
              <a:t>Jonge dier verbonden door navelstreng</a:t>
            </a:r>
          </a:p>
          <a:p>
            <a:pPr lvl="1" indent="-423863">
              <a:buFont typeface="Arial" panose="020B0604020202020204" pitchFamily="34" charset="0"/>
              <a:buChar char="•"/>
            </a:pPr>
            <a:r>
              <a:rPr lang="nl-NL" dirty="0" smtClean="0"/>
              <a:t>Pootjesblaas wordt omgeven door waterblaas</a:t>
            </a:r>
          </a:p>
          <a:p>
            <a:pPr lvl="1" indent="-423863">
              <a:buFont typeface="Arial" panose="020B0604020202020204" pitchFamily="34" charset="0"/>
              <a:buChar char="•"/>
            </a:pPr>
            <a:r>
              <a:rPr lang="nl-NL" dirty="0" smtClean="0"/>
              <a:t>Vruchtwater beschermt tegen schokken en stoten</a:t>
            </a:r>
          </a:p>
          <a:p>
            <a:pPr lvl="1" indent="-423863">
              <a:buFont typeface="Arial" panose="020B0604020202020204" pitchFamily="34" charset="0"/>
              <a:buChar char="•"/>
            </a:pPr>
            <a:r>
              <a:rPr lang="nl-NL" dirty="0" smtClean="0"/>
              <a:t>Na geboorte komen placenta en vruchtvliezen naar buiten</a:t>
            </a:r>
          </a:p>
          <a:p>
            <a:pPr lvl="1" indent="-423863">
              <a:buFont typeface="Arial" panose="020B0604020202020204" pitchFamily="34" charset="0"/>
              <a:buChar char="•"/>
            </a:pPr>
            <a:r>
              <a:rPr lang="nl-NL" dirty="0" smtClean="0"/>
              <a:t>Ieder dier een eigen placenta</a:t>
            </a:r>
          </a:p>
          <a:p>
            <a:pPr marL="457200" lvl="1" indent="0">
              <a:buNone/>
            </a:pPr>
            <a:endParaRPr lang="nl-NL" dirty="0" smtClean="0"/>
          </a:p>
          <a:p>
            <a:pPr marL="0" indent="0">
              <a:buNone/>
            </a:pPr>
            <a:endParaRPr lang="nl-NL" dirty="0" smtClean="0"/>
          </a:p>
          <a:p>
            <a:pPr marL="0" indent="0">
              <a:buNone/>
            </a:pPr>
            <a:endParaRPr lang="nl-NL" dirty="0" smtClean="0"/>
          </a:p>
        </p:txBody>
      </p:sp>
      <p:sp>
        <p:nvSpPr>
          <p:cNvPr id="7" name="Tijdelijke aanduiding voor tekst 6"/>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26385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err="1" smtClean="0"/>
              <a:t>Vaststellen</a:t>
            </a:r>
            <a:r>
              <a:rPr lang="en-US" sz="3600" dirty="0" smtClean="0"/>
              <a:t> </a:t>
            </a:r>
            <a:r>
              <a:rPr lang="en-US" sz="3600" dirty="0" smtClean="0"/>
              <a:t>van de </a:t>
            </a:r>
            <a:r>
              <a:rPr lang="en-US" sz="3600" dirty="0" err="1" smtClean="0"/>
              <a:t>dracht</a:t>
            </a:r>
            <a:r>
              <a:rPr lang="en-US" sz="3600" dirty="0" smtClean="0"/>
              <a:t> </a:t>
            </a:r>
            <a:r>
              <a:rPr lang="en-US" sz="3600" dirty="0" err="1" smtClean="0"/>
              <a:t>bij</a:t>
            </a:r>
            <a:r>
              <a:rPr lang="en-US" sz="3600" dirty="0"/>
              <a:t> </a:t>
            </a:r>
            <a:r>
              <a:rPr lang="en-US" sz="3600" dirty="0" err="1" smtClean="0"/>
              <a:t>zoogdieren</a:t>
            </a:r>
            <a:endParaRPr lang="nl-NL" sz="3600" dirty="0"/>
          </a:p>
        </p:txBody>
      </p:sp>
      <p:sp>
        <p:nvSpPr>
          <p:cNvPr id="3" name="Tijdelijke aanduiding voor inhoud 2"/>
          <p:cNvSpPr>
            <a:spLocks noGrp="1"/>
          </p:cNvSpPr>
          <p:nvPr>
            <p:ph idx="1"/>
          </p:nvPr>
        </p:nvSpPr>
        <p:spPr>
          <a:xfrm>
            <a:off x="838200" y="1825625"/>
            <a:ext cx="10515600" cy="4530725"/>
          </a:xfrm>
        </p:spPr>
        <p:txBody>
          <a:bodyPr>
            <a:normAutofit/>
          </a:bodyPr>
          <a:lstStyle/>
          <a:p>
            <a:r>
              <a:rPr lang="nl-NL" dirty="0" smtClean="0"/>
              <a:t>Inzetten cyclus en gedrag van het dier</a:t>
            </a:r>
          </a:p>
          <a:p>
            <a:pPr lvl="1" indent="-419100">
              <a:buFont typeface="Wingdings" panose="05000000000000000000" pitchFamily="2" charset="2"/>
              <a:buChar char="ü"/>
            </a:pPr>
            <a:r>
              <a:rPr lang="nl-NL" dirty="0" smtClean="0"/>
              <a:t>Schouwen</a:t>
            </a:r>
          </a:p>
          <a:p>
            <a:pPr lvl="1" indent="-419100">
              <a:buFont typeface="Wingdings" panose="05000000000000000000" pitchFamily="2" charset="2"/>
              <a:buChar char="ü"/>
            </a:pPr>
            <a:r>
              <a:rPr lang="nl-NL" dirty="0" smtClean="0"/>
              <a:t>Goed letten op gedrag</a:t>
            </a:r>
          </a:p>
          <a:p>
            <a:pPr lvl="1" indent="-419100">
              <a:buFont typeface="Wingdings" panose="05000000000000000000" pitchFamily="2" charset="2"/>
              <a:buChar char="ü"/>
            </a:pPr>
            <a:r>
              <a:rPr lang="nl-NL" dirty="0" smtClean="0"/>
              <a:t>Let op schijndrachtige dieren</a:t>
            </a:r>
          </a:p>
          <a:p>
            <a:r>
              <a:rPr lang="nl-NL" dirty="0" smtClean="0"/>
              <a:t>Palperen</a:t>
            </a:r>
          </a:p>
          <a:p>
            <a:pPr lvl="1" indent="-419100">
              <a:buFont typeface="Wingdings" panose="05000000000000000000" pitchFamily="2" charset="2"/>
              <a:buChar char="ü"/>
            </a:pPr>
            <a:r>
              <a:rPr lang="nl-NL" dirty="0" smtClean="0"/>
              <a:t>Voelen met de hand of je vruchten aantreft</a:t>
            </a:r>
          </a:p>
          <a:p>
            <a:pPr lvl="1" indent="-419100">
              <a:buFont typeface="Wingdings" panose="05000000000000000000" pitchFamily="2" charset="2"/>
              <a:buChar char="ü"/>
            </a:pPr>
            <a:r>
              <a:rPr lang="nl-NL" dirty="0" smtClean="0"/>
              <a:t>Inwendig (grote dieren) en uitwendig</a:t>
            </a:r>
          </a:p>
          <a:p>
            <a:r>
              <a:rPr lang="nl-NL" dirty="0" smtClean="0"/>
              <a:t>Hormonaal onderzoek</a:t>
            </a:r>
          </a:p>
          <a:p>
            <a:pPr lvl="1" indent="-419100">
              <a:buFont typeface="Wingdings" panose="05000000000000000000" pitchFamily="2" charset="2"/>
              <a:buChar char="ü"/>
            </a:pPr>
            <a:r>
              <a:rPr lang="nl-NL" dirty="0" smtClean="0"/>
              <a:t>Progesterononderzoek (niet bij teef)</a:t>
            </a:r>
          </a:p>
          <a:p>
            <a:pPr lvl="1" indent="-419100">
              <a:buFont typeface="Wingdings" panose="05000000000000000000" pitchFamily="2" charset="2"/>
              <a:buChar char="ü"/>
            </a:pPr>
            <a:r>
              <a:rPr lang="nl-NL" dirty="0" smtClean="0"/>
              <a:t>Urine, bloed en melkcontrole</a:t>
            </a:r>
          </a:p>
          <a:p>
            <a:pPr lvl="1" indent="-419100">
              <a:buFont typeface="Wingdings" panose="05000000000000000000" pitchFamily="2" charset="2"/>
              <a:buChar char="ü"/>
            </a:pPr>
            <a:r>
              <a:rPr lang="nl-NL" dirty="0" smtClean="0"/>
              <a:t>Zekerheid van 98%</a:t>
            </a:r>
          </a:p>
          <a:p>
            <a:pPr marL="0" indent="0">
              <a:buNone/>
            </a:pPr>
            <a:endParaRPr lang="nl-NL" dirty="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2. </a:t>
            </a:r>
            <a:r>
              <a:rPr lang="en-US" dirty="0" err="1"/>
              <a:t>Dracht</a:t>
            </a:r>
            <a:r>
              <a:rPr lang="en-US" dirty="0"/>
              <a:t> </a:t>
            </a:r>
            <a:r>
              <a:rPr lang="en-US" dirty="0" err="1"/>
              <a:t>en</a:t>
            </a:r>
            <a:r>
              <a:rPr lang="en-US" dirty="0"/>
              <a:t> </a:t>
            </a:r>
            <a:r>
              <a:rPr lang="en-US" dirty="0" err="1"/>
              <a:t>broed</a:t>
            </a:r>
            <a:endParaRPr lang="nl-NL" dirty="0"/>
          </a:p>
        </p:txBody>
      </p:sp>
    </p:spTree>
    <p:extLst>
      <p:ext uri="{BB962C8B-B14F-4D97-AF65-F5344CB8AC3E}">
        <p14:creationId xmlns:p14="http://schemas.microsoft.com/office/powerpoint/2010/main" val="34230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5503" y="1276985"/>
            <a:ext cx="10515600" cy="4530725"/>
          </a:xfrm>
        </p:spPr>
        <p:txBody>
          <a:bodyPr>
            <a:normAutofit/>
          </a:bodyPr>
          <a:lstStyle/>
          <a:p>
            <a:r>
              <a:rPr lang="nl-NL" dirty="0" smtClean="0"/>
              <a:t>Scannen en röntgenologisch onderzoek</a:t>
            </a:r>
          </a:p>
          <a:p>
            <a:pPr lvl="1" indent="-419100">
              <a:buFont typeface="Wingdings" panose="05000000000000000000" pitchFamily="2" charset="2"/>
              <a:buChar char="ü"/>
            </a:pPr>
            <a:r>
              <a:rPr lang="nl-NL" dirty="0" smtClean="0"/>
              <a:t>Scannen (echo) uitwendig en inwendig</a:t>
            </a:r>
          </a:p>
          <a:p>
            <a:pPr lvl="1" indent="-419100">
              <a:buFont typeface="Wingdings" panose="05000000000000000000" pitchFamily="2" charset="2"/>
              <a:buChar char="ü"/>
            </a:pPr>
            <a:r>
              <a:rPr lang="nl-NL" dirty="0" smtClean="0"/>
              <a:t>Röntgenfoto</a:t>
            </a:r>
          </a:p>
          <a:p>
            <a:pPr marL="266700" lvl="1" indent="0">
              <a:buNone/>
            </a:pPr>
            <a:endParaRPr lang="nl-NL" dirty="0" smtClean="0"/>
          </a:p>
          <a:p>
            <a:r>
              <a:rPr lang="nl-NL" dirty="0" smtClean="0"/>
              <a:t>Verder in de dracht</a:t>
            </a:r>
          </a:p>
          <a:p>
            <a:pPr lvl="1" indent="-419100">
              <a:buFont typeface="Wingdings" panose="05000000000000000000" pitchFamily="2" charset="2"/>
              <a:buChar char="ü"/>
            </a:pPr>
            <a:r>
              <a:rPr lang="nl-NL" dirty="0" smtClean="0"/>
              <a:t>2</a:t>
            </a:r>
            <a:r>
              <a:rPr lang="nl-NL" baseline="30000" dirty="0" smtClean="0"/>
              <a:t>de</a:t>
            </a:r>
            <a:r>
              <a:rPr lang="nl-NL" dirty="0" smtClean="0"/>
              <a:t> helft dracht neemt buikomvang duidelijk toe</a:t>
            </a:r>
          </a:p>
          <a:p>
            <a:pPr lvl="1" indent="-419100">
              <a:buFont typeface="Wingdings" panose="05000000000000000000" pitchFamily="2" charset="2"/>
              <a:buChar char="ü"/>
            </a:pPr>
            <a:r>
              <a:rPr lang="nl-NL" dirty="0" smtClean="0"/>
              <a:t>Herkauwers rechterkant buik</a:t>
            </a:r>
          </a:p>
          <a:p>
            <a:pPr lvl="1" indent="-419100">
              <a:buFont typeface="Wingdings" panose="05000000000000000000" pitchFamily="2" charset="2"/>
              <a:buChar char="ü"/>
            </a:pPr>
            <a:r>
              <a:rPr lang="nl-NL" dirty="0" smtClean="0"/>
              <a:t>Verhoging van lichaamstemperatuur, pols en ademhaling</a:t>
            </a:r>
          </a:p>
          <a:p>
            <a:pPr lvl="1" indent="-419100">
              <a:buFont typeface="Wingdings" panose="05000000000000000000" pitchFamily="2" charset="2"/>
              <a:buChar char="ü"/>
            </a:pPr>
            <a:r>
              <a:rPr lang="nl-NL" dirty="0" smtClean="0"/>
              <a:t>Groei uier of tepels</a:t>
            </a:r>
          </a:p>
          <a:p>
            <a:pPr marL="0" indent="0">
              <a:buNone/>
            </a:pPr>
            <a:endParaRPr lang="nl-NL" dirty="0"/>
          </a:p>
        </p:txBody>
      </p:sp>
    </p:spTree>
    <p:extLst>
      <p:ext uri="{BB962C8B-B14F-4D97-AF65-F5344CB8AC3E}">
        <p14:creationId xmlns:p14="http://schemas.microsoft.com/office/powerpoint/2010/main" val="5882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972800" cy="1171575"/>
          </a:xfrm>
        </p:spPr>
        <p:txBody>
          <a:bodyPr>
            <a:normAutofit/>
          </a:bodyPr>
          <a:lstStyle/>
          <a:p>
            <a:r>
              <a:rPr lang="en-US" sz="3600" dirty="0"/>
              <a:t>2.3 </a:t>
            </a:r>
            <a:r>
              <a:rPr lang="en-US" sz="3600" dirty="0" err="1" smtClean="0"/>
              <a:t>Begeleiden</a:t>
            </a:r>
            <a:r>
              <a:rPr lang="en-US" sz="3600" dirty="0" smtClean="0"/>
              <a:t> </a:t>
            </a:r>
            <a:r>
              <a:rPr lang="en-US" sz="3600" dirty="0"/>
              <a:t>van de </a:t>
            </a:r>
            <a:r>
              <a:rPr lang="en-US" sz="3600" dirty="0" err="1"/>
              <a:t>dracht</a:t>
            </a:r>
            <a:r>
              <a:rPr lang="en-US" sz="3600" dirty="0"/>
              <a:t> </a:t>
            </a:r>
            <a:r>
              <a:rPr lang="en-US" sz="3600" dirty="0" err="1" smtClean="0"/>
              <a:t>bij</a:t>
            </a:r>
            <a:r>
              <a:rPr lang="en-US" sz="3600" dirty="0"/>
              <a:t> </a:t>
            </a:r>
            <a:r>
              <a:rPr lang="en-US" sz="3600" dirty="0" err="1" smtClean="0"/>
              <a:t>gezelschapsdieren</a:t>
            </a:r>
            <a:endParaRPr lang="nl-NL" sz="3600" dirty="0"/>
          </a:p>
        </p:txBody>
      </p:sp>
      <p:sp>
        <p:nvSpPr>
          <p:cNvPr id="3" name="Tijdelijke aanduiding voor inhoud 2"/>
          <p:cNvSpPr>
            <a:spLocks noGrp="1"/>
          </p:cNvSpPr>
          <p:nvPr>
            <p:ph idx="1"/>
          </p:nvPr>
        </p:nvSpPr>
        <p:spPr>
          <a:xfrm>
            <a:off x="838200" y="1690688"/>
            <a:ext cx="10515600" cy="4689476"/>
          </a:xfrm>
        </p:spPr>
        <p:txBody>
          <a:bodyPr>
            <a:normAutofit/>
          </a:bodyPr>
          <a:lstStyle/>
          <a:p>
            <a:r>
              <a:rPr lang="nl-NL" dirty="0" smtClean="0"/>
              <a:t>Drachtlengte</a:t>
            </a:r>
          </a:p>
          <a:p>
            <a:pPr lvl="1" indent="-419100">
              <a:buFont typeface="Wingdings" panose="05000000000000000000" pitchFamily="2" charset="2"/>
              <a:buChar char="ü"/>
            </a:pPr>
            <a:r>
              <a:rPr lang="nl-NL" dirty="0" smtClean="0"/>
              <a:t>Tijdstip dekking nauwkeurig bepalen</a:t>
            </a:r>
          </a:p>
          <a:p>
            <a:pPr lvl="1" indent="-419100">
              <a:buFont typeface="Wingdings" panose="05000000000000000000" pitchFamily="2" charset="2"/>
              <a:buChar char="ü"/>
            </a:pPr>
            <a:r>
              <a:rPr lang="nl-NL" dirty="0" smtClean="0"/>
              <a:t>Afwijkende lengte dracht soms dierenarts ingrijpen</a:t>
            </a:r>
          </a:p>
          <a:p>
            <a:r>
              <a:rPr lang="nl-NL" dirty="0" smtClean="0"/>
              <a:t>Verzorging</a:t>
            </a:r>
          </a:p>
          <a:p>
            <a:pPr lvl="1" indent="-419100">
              <a:buFont typeface="Wingdings" panose="05000000000000000000" pitchFamily="2" charset="2"/>
              <a:buChar char="ü"/>
            </a:pPr>
            <a:r>
              <a:rPr lang="nl-NL" dirty="0"/>
              <a:t>Algemene conditie</a:t>
            </a:r>
          </a:p>
          <a:p>
            <a:pPr lvl="1" indent="-419100">
              <a:buFont typeface="Wingdings" panose="05000000000000000000" pitchFamily="2" charset="2"/>
              <a:buChar char="ü"/>
            </a:pPr>
            <a:r>
              <a:rPr lang="nl-NL" dirty="0"/>
              <a:t>Regelmatig controleren parasieten</a:t>
            </a:r>
          </a:p>
          <a:p>
            <a:pPr lvl="1" indent="-419100">
              <a:buFont typeface="Wingdings" panose="05000000000000000000" pitchFamily="2" charset="2"/>
              <a:buChar char="ü"/>
            </a:pPr>
            <a:r>
              <a:rPr lang="nl-NL" dirty="0"/>
              <a:t>Goede </a:t>
            </a:r>
            <a:r>
              <a:rPr lang="nl-NL" dirty="0" smtClean="0"/>
              <a:t>hygiëne</a:t>
            </a:r>
          </a:p>
          <a:p>
            <a:r>
              <a:rPr lang="nl-NL" dirty="0" smtClean="0"/>
              <a:t>Voeding in relatie tot de dracht</a:t>
            </a:r>
          </a:p>
          <a:p>
            <a:pPr lvl="1" indent="-419100">
              <a:buFont typeface="Wingdings" panose="05000000000000000000" pitchFamily="2" charset="2"/>
              <a:buChar char="ü"/>
            </a:pPr>
            <a:r>
              <a:rPr lang="nl-NL" dirty="0" smtClean="0"/>
              <a:t>Eerste helft dracht geen extra voeding</a:t>
            </a:r>
          </a:p>
          <a:p>
            <a:pPr lvl="1" indent="-419100">
              <a:buFont typeface="Wingdings" panose="05000000000000000000" pitchFamily="2" charset="2"/>
              <a:buChar char="ü"/>
            </a:pPr>
            <a:r>
              <a:rPr lang="nl-NL" dirty="0" smtClean="0"/>
              <a:t>Tweede helft dracht stijgt energiebehoefte</a:t>
            </a:r>
          </a:p>
          <a:p>
            <a:pPr lvl="1" indent="-419100">
              <a:buFont typeface="Wingdings" panose="05000000000000000000" pitchFamily="2" charset="2"/>
              <a:buChar char="ü"/>
            </a:pPr>
            <a:r>
              <a:rPr lang="nl-NL" dirty="0" smtClean="0"/>
              <a:t>Rantsoen nauwkeurig afstemmen i.v.m. complicaties</a:t>
            </a:r>
          </a:p>
          <a:p>
            <a:pPr marL="0" indent="0">
              <a:buNone/>
            </a:pPr>
            <a:endParaRPr lang="nl-NL" dirty="0" smtClean="0"/>
          </a:p>
          <a:p>
            <a:pPr marL="0" indent="0">
              <a:buNone/>
            </a:pPr>
            <a:endParaRPr lang="nl-NL" dirty="0" smtClean="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2. </a:t>
            </a:r>
            <a:r>
              <a:rPr lang="en-US" dirty="0" err="1"/>
              <a:t>Dracht</a:t>
            </a:r>
            <a:r>
              <a:rPr lang="en-US" dirty="0"/>
              <a:t> </a:t>
            </a:r>
            <a:r>
              <a:rPr lang="en-US" dirty="0" err="1"/>
              <a:t>en</a:t>
            </a:r>
            <a:r>
              <a:rPr lang="en-US" dirty="0"/>
              <a:t> </a:t>
            </a:r>
            <a:r>
              <a:rPr lang="en-US" dirty="0" err="1"/>
              <a:t>broed</a:t>
            </a:r>
            <a:endParaRPr lang="nl-NL" dirty="0"/>
          </a:p>
        </p:txBody>
      </p:sp>
    </p:spTree>
    <p:extLst>
      <p:ext uri="{BB962C8B-B14F-4D97-AF65-F5344CB8AC3E}">
        <p14:creationId xmlns:p14="http://schemas.microsoft.com/office/powerpoint/2010/main" val="1814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7571" y="1259614"/>
            <a:ext cx="10515600" cy="4689476"/>
          </a:xfrm>
        </p:spPr>
        <p:txBody>
          <a:bodyPr>
            <a:normAutofit/>
          </a:bodyPr>
          <a:lstStyle/>
          <a:p>
            <a:r>
              <a:rPr lang="nl-NL" dirty="0" smtClean="0"/>
              <a:t>Geboorteomgeving</a:t>
            </a:r>
          </a:p>
          <a:p>
            <a:pPr lvl="1" indent="-419100">
              <a:buFont typeface="Wingdings" panose="05000000000000000000" pitchFamily="2" charset="2"/>
              <a:buChar char="ü"/>
            </a:pPr>
            <a:r>
              <a:rPr lang="nl-NL" dirty="0" smtClean="0"/>
              <a:t>Omgeving waar dier moet werpen</a:t>
            </a:r>
          </a:p>
          <a:p>
            <a:pPr lvl="1" indent="-419100">
              <a:buFont typeface="Wingdings" panose="05000000000000000000" pitchFamily="2" charset="2"/>
              <a:buChar char="ü"/>
            </a:pPr>
            <a:r>
              <a:rPr lang="nl-NL" dirty="0" smtClean="0"/>
              <a:t>Kijken naar wilde soortgenoten</a:t>
            </a:r>
          </a:p>
          <a:p>
            <a:pPr lvl="1" indent="-419100">
              <a:buFont typeface="Wingdings" panose="05000000000000000000" pitchFamily="2" charset="2"/>
              <a:buChar char="ü"/>
            </a:pPr>
            <a:r>
              <a:rPr lang="nl-NL" dirty="0" smtClean="0"/>
              <a:t>Zorg voor rust en geen plotselinge verstoringen</a:t>
            </a:r>
          </a:p>
          <a:p>
            <a:pPr marL="266700" lvl="1" indent="0">
              <a:buNone/>
            </a:pPr>
            <a:endParaRPr lang="nl-NL" dirty="0" smtClean="0"/>
          </a:p>
          <a:p>
            <a:r>
              <a:rPr lang="nl-NL" dirty="0" smtClean="0"/>
              <a:t>Inrichten van de geboorteomgeving</a:t>
            </a:r>
          </a:p>
          <a:p>
            <a:pPr lvl="1" indent="-419100">
              <a:buFont typeface="Wingdings" panose="05000000000000000000" pitchFamily="2" charset="2"/>
              <a:buChar char="ü"/>
            </a:pPr>
            <a:r>
              <a:rPr lang="nl-NL" dirty="0" smtClean="0"/>
              <a:t>Tijdig ideale werpplek maken</a:t>
            </a:r>
            <a:endParaRPr lang="nl-NL" dirty="0"/>
          </a:p>
          <a:p>
            <a:pPr lvl="1" indent="-419100">
              <a:buFont typeface="Wingdings" panose="05000000000000000000" pitchFamily="2" charset="2"/>
              <a:buChar char="ü"/>
            </a:pPr>
            <a:r>
              <a:rPr lang="nl-NL" dirty="0" smtClean="0"/>
              <a:t>Rustig, tochtvrij en optimale temperatuur</a:t>
            </a:r>
            <a:endParaRPr lang="nl-NL" dirty="0"/>
          </a:p>
          <a:p>
            <a:pPr lvl="1" indent="-419100">
              <a:buFont typeface="Wingdings" panose="05000000000000000000" pitchFamily="2" charset="2"/>
              <a:buChar char="ü"/>
            </a:pPr>
            <a:r>
              <a:rPr lang="nl-NL" dirty="0" smtClean="0"/>
              <a:t>Vooraf reinigen en desinfecteren</a:t>
            </a:r>
          </a:p>
          <a:p>
            <a:pPr lvl="1" indent="-419100">
              <a:buFont typeface="Wingdings" panose="05000000000000000000" pitchFamily="2" charset="2"/>
              <a:buChar char="ü"/>
            </a:pPr>
            <a:r>
              <a:rPr lang="nl-NL" dirty="0" smtClean="0"/>
              <a:t>Verschillende werpomgevingen</a:t>
            </a:r>
          </a:p>
          <a:p>
            <a:pPr marL="0" indent="0">
              <a:buNone/>
            </a:pPr>
            <a:endParaRPr lang="nl-NL" dirty="0" smtClean="0"/>
          </a:p>
          <a:p>
            <a:pPr marL="0" indent="0">
              <a:buNone/>
            </a:pPr>
            <a:endParaRPr lang="nl-NL" dirty="0" smtClean="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2. </a:t>
            </a:r>
            <a:r>
              <a:rPr lang="en-US" dirty="0" err="1"/>
              <a:t>Dracht</a:t>
            </a:r>
            <a:r>
              <a:rPr lang="en-US" dirty="0"/>
              <a:t> </a:t>
            </a:r>
            <a:r>
              <a:rPr lang="en-US" dirty="0" err="1"/>
              <a:t>en</a:t>
            </a:r>
            <a:r>
              <a:rPr lang="en-US" dirty="0"/>
              <a:t> </a:t>
            </a:r>
            <a:r>
              <a:rPr lang="en-US" dirty="0" err="1"/>
              <a:t>broed</a:t>
            </a:r>
            <a:endParaRPr lang="nl-NL" dirty="0"/>
          </a:p>
        </p:txBody>
      </p:sp>
    </p:spTree>
    <p:extLst>
      <p:ext uri="{BB962C8B-B14F-4D97-AF65-F5344CB8AC3E}">
        <p14:creationId xmlns:p14="http://schemas.microsoft.com/office/powerpoint/2010/main" val="21626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3251" y="619534"/>
            <a:ext cx="10515600" cy="4689476"/>
          </a:xfrm>
        </p:spPr>
        <p:txBody>
          <a:bodyPr>
            <a:normAutofit/>
          </a:bodyPr>
          <a:lstStyle/>
          <a:p>
            <a:pPr marL="0" indent="0">
              <a:buNone/>
            </a:pPr>
            <a:endParaRPr lang="nl-NL" dirty="0" smtClean="0"/>
          </a:p>
          <a:p>
            <a:pPr marL="0" indent="0">
              <a:buNone/>
            </a:pPr>
            <a:endParaRPr lang="nl-NL" dirty="0" smtClean="0"/>
          </a:p>
        </p:txBody>
      </p:sp>
      <p:sp>
        <p:nvSpPr>
          <p:cNvPr id="7" name="Tijdelijke aanduiding voor inhoud 2"/>
          <p:cNvSpPr txBox="1">
            <a:spLocks/>
          </p:cNvSpPr>
          <p:nvPr/>
        </p:nvSpPr>
        <p:spPr>
          <a:xfrm>
            <a:off x="433251" y="1134394"/>
            <a:ext cx="10774680" cy="4689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charset="2"/>
              <a:buChar char="§"/>
              <a:defRPr sz="2800" b="0" i="0" kern="1200">
                <a:solidFill>
                  <a:schemeClr val="tx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Wingdings" charset="2"/>
              <a:buChar char="§"/>
              <a:defRPr sz="2400" b="0" i="0" kern="1200">
                <a:solidFill>
                  <a:schemeClr val="tx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Wingdings" charset="2"/>
              <a:buChar char="§"/>
              <a:defRPr sz="2000" b="0" i="0" kern="1200">
                <a:solidFill>
                  <a:schemeClr val="tx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Wingdings" charset="2"/>
              <a:buChar char="§"/>
              <a:defRPr sz="1800" b="0" i="0" kern="1200">
                <a:solidFill>
                  <a:schemeClr val="tx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Wingdings" charset="2"/>
              <a:buChar char="§"/>
              <a:defRPr sz="1800" b="0" i="0" kern="1200">
                <a:solidFill>
                  <a:schemeClr val="tx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dirty="0" smtClean="0"/>
              <a:t>Inrichten van de </a:t>
            </a:r>
            <a:r>
              <a:rPr lang="nl-NL" dirty="0" smtClean="0"/>
              <a:t>geboorteomgeving:</a:t>
            </a:r>
            <a:endParaRPr lang="nl-NL" dirty="0" smtClean="0"/>
          </a:p>
          <a:p>
            <a:pPr marL="0" indent="0">
              <a:buFont typeface="Wingdings" charset="2"/>
              <a:buNone/>
            </a:pPr>
            <a:endParaRPr lang="nl-NL" dirty="0" smtClean="0"/>
          </a:p>
          <a:p>
            <a:pPr marL="0" indent="0">
              <a:buFont typeface="Wingdings" charset="2"/>
              <a:buNone/>
            </a:pPr>
            <a:endParaRPr lang="nl-NL" dirty="0" smtClean="0"/>
          </a:p>
        </p:txBody>
      </p:sp>
      <p:graphicFrame>
        <p:nvGraphicFramePr>
          <p:cNvPr id="8" name="Tabel 7"/>
          <p:cNvGraphicFramePr>
            <a:graphicFrameLocks noGrp="1"/>
          </p:cNvGraphicFramePr>
          <p:nvPr>
            <p:extLst>
              <p:ext uri="{D42A27DB-BD31-4B8C-83A1-F6EECF244321}">
                <p14:modId xmlns:p14="http://schemas.microsoft.com/office/powerpoint/2010/main" val="4058047341"/>
              </p:ext>
            </p:extLst>
          </p:nvPr>
        </p:nvGraphicFramePr>
        <p:xfrm>
          <a:off x="772886" y="2310590"/>
          <a:ext cx="7229250" cy="3779520"/>
        </p:xfrm>
        <a:graphic>
          <a:graphicData uri="http://schemas.openxmlformats.org/drawingml/2006/table">
            <a:tbl>
              <a:tblPr firstRow="1" bandRow="1">
                <a:tableStyleId>{5C22544A-7EE6-4342-B048-85BDC9FD1C3A}</a:tableStyleId>
              </a:tblPr>
              <a:tblGrid>
                <a:gridCol w="3614625">
                  <a:extLst>
                    <a:ext uri="{9D8B030D-6E8A-4147-A177-3AD203B41FA5}">
                      <a16:colId xmlns:a16="http://schemas.microsoft.com/office/drawing/2014/main" val="20001"/>
                    </a:ext>
                  </a:extLst>
                </a:gridCol>
                <a:gridCol w="3614625">
                  <a:extLst>
                    <a:ext uri="{9D8B030D-6E8A-4147-A177-3AD203B41FA5}">
                      <a16:colId xmlns:a16="http://schemas.microsoft.com/office/drawing/2014/main" val="20002"/>
                    </a:ext>
                  </a:extLst>
                </a:gridCol>
              </a:tblGrid>
              <a:tr h="370840">
                <a:tc>
                  <a:txBody>
                    <a:bodyPr/>
                    <a:lstStyle/>
                    <a:p>
                      <a:r>
                        <a:rPr lang="nl-NL" dirty="0" smtClean="0"/>
                        <a:t>Konijn</a:t>
                      </a:r>
                      <a:endParaRPr lang="nl-NL" dirty="0"/>
                    </a:p>
                  </a:txBody>
                  <a:tcPr/>
                </a:tc>
                <a:tc>
                  <a:txBody>
                    <a:bodyPr/>
                    <a:lstStyle/>
                    <a:p>
                      <a:r>
                        <a:rPr lang="nl-NL" dirty="0" smtClean="0"/>
                        <a:t>Cavia en hamster</a:t>
                      </a:r>
                      <a:endParaRPr lang="nl-NL" dirty="0"/>
                    </a:p>
                  </a:txBody>
                  <a:tcPr/>
                </a:tc>
                <a:extLst>
                  <a:ext uri="{0D108BD9-81ED-4DB2-BD59-A6C34878D82A}">
                    <a16:rowId xmlns:a16="http://schemas.microsoft.com/office/drawing/2014/main" val="10000"/>
                  </a:ext>
                </a:extLst>
              </a:tr>
              <a:tr h="370840">
                <a:tc>
                  <a:txBody>
                    <a:bodyPr/>
                    <a:lstStyle/>
                    <a:p>
                      <a:r>
                        <a:rPr lang="nl-NL" dirty="0" smtClean="0"/>
                        <a:t>Schoon hok</a:t>
                      </a:r>
                      <a:endParaRPr lang="nl-NL" dirty="0"/>
                    </a:p>
                  </a:txBody>
                  <a:tcPr/>
                </a:tc>
                <a:tc>
                  <a:txBody>
                    <a:bodyPr/>
                    <a:lstStyle/>
                    <a:p>
                      <a:r>
                        <a:rPr lang="nl-NL" dirty="0" smtClean="0"/>
                        <a:t>Weinig eisen</a:t>
                      </a:r>
                      <a:endParaRPr lang="nl-NL" dirty="0"/>
                    </a:p>
                  </a:txBody>
                  <a:tcPr/>
                </a:tc>
                <a:extLst>
                  <a:ext uri="{0D108BD9-81ED-4DB2-BD59-A6C34878D82A}">
                    <a16:rowId xmlns:a16="http://schemas.microsoft.com/office/drawing/2014/main" val="10001"/>
                  </a:ext>
                </a:extLst>
              </a:tr>
              <a:tr h="370840">
                <a:tc>
                  <a:txBody>
                    <a:bodyPr/>
                    <a:lstStyle/>
                    <a:p>
                      <a:r>
                        <a:rPr lang="nl-NL" dirty="0" smtClean="0"/>
                        <a:t>Bodembedekking omwoelen</a:t>
                      </a:r>
                      <a:endParaRPr lang="nl-NL" dirty="0"/>
                    </a:p>
                  </a:txBody>
                  <a:tcPr/>
                </a:tc>
                <a:tc>
                  <a:txBody>
                    <a:bodyPr/>
                    <a:lstStyle/>
                    <a:p>
                      <a:r>
                        <a:rPr lang="nl-NL" dirty="0" smtClean="0"/>
                        <a:t>Geen overbodige attributen</a:t>
                      </a:r>
                      <a:endParaRPr lang="nl-NL" dirty="0"/>
                    </a:p>
                  </a:txBody>
                  <a:tcPr/>
                </a:tc>
                <a:extLst>
                  <a:ext uri="{0D108BD9-81ED-4DB2-BD59-A6C34878D82A}">
                    <a16:rowId xmlns:a16="http://schemas.microsoft.com/office/drawing/2014/main" val="10002"/>
                  </a:ext>
                </a:extLst>
              </a:tr>
              <a:tr h="370840">
                <a:tc>
                  <a:txBody>
                    <a:bodyPr/>
                    <a:lstStyle/>
                    <a:p>
                      <a:r>
                        <a:rPr lang="nl-NL" dirty="0" smtClean="0"/>
                        <a:t>Stro klein bijten</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Cavia geen nest, ondiep kuiltje</a:t>
                      </a:r>
                    </a:p>
                    <a:p>
                      <a:r>
                        <a:rPr lang="nl-NL" dirty="0" smtClean="0"/>
                        <a:t>Hamster</a:t>
                      </a:r>
                      <a:r>
                        <a:rPr lang="nl-NL" baseline="0" dirty="0" smtClean="0"/>
                        <a:t> wel nest (nestmateriaal)</a:t>
                      </a:r>
                      <a:endParaRPr lang="nl-NL" dirty="0"/>
                    </a:p>
                  </a:txBody>
                  <a:tcPr/>
                </a:tc>
                <a:extLst>
                  <a:ext uri="{0D108BD9-81ED-4DB2-BD59-A6C34878D82A}">
                    <a16:rowId xmlns:a16="http://schemas.microsoft.com/office/drawing/2014/main" val="10003"/>
                  </a:ext>
                </a:extLst>
              </a:tr>
              <a:tr h="370840">
                <a:tc>
                  <a:txBody>
                    <a:bodyPr/>
                    <a:lstStyle/>
                    <a:p>
                      <a:r>
                        <a:rPr lang="nl-NL" dirty="0" smtClean="0"/>
                        <a:t>Nest maken (stevig)</a:t>
                      </a:r>
                      <a:endParaRPr lang="nl-NL" dirty="0"/>
                    </a:p>
                  </a:txBody>
                  <a:tcPr/>
                </a:tc>
                <a:tc>
                  <a:txBody>
                    <a:bodyPr/>
                    <a:lstStyle/>
                    <a:p>
                      <a:r>
                        <a:rPr lang="nl-NL" dirty="0" smtClean="0"/>
                        <a:t>Schuilgelegenheid</a:t>
                      </a:r>
                      <a:endParaRPr lang="nl-NL" dirty="0"/>
                    </a:p>
                  </a:txBody>
                  <a:tcPr/>
                </a:tc>
                <a:extLst>
                  <a:ext uri="{0D108BD9-81ED-4DB2-BD59-A6C34878D82A}">
                    <a16:rowId xmlns:a16="http://schemas.microsoft.com/office/drawing/2014/main" val="10004"/>
                  </a:ext>
                </a:extLst>
              </a:tr>
              <a:tr h="370840">
                <a:tc>
                  <a:txBody>
                    <a:bodyPr/>
                    <a:lstStyle/>
                    <a:p>
                      <a:r>
                        <a:rPr lang="nl-NL" dirty="0" smtClean="0"/>
                        <a:t>Eventueel nestkastjes i.v.m. natuurlijke situatie</a:t>
                      </a:r>
                      <a:endParaRPr lang="nl-NL" dirty="0"/>
                    </a:p>
                  </a:txBody>
                  <a:tcPr/>
                </a:tc>
                <a:tc>
                  <a:txBody>
                    <a:bodyPr/>
                    <a:lstStyle/>
                    <a:p>
                      <a:r>
                        <a:rPr lang="nl-NL" dirty="0" smtClean="0"/>
                        <a:t>Kooi schoon 2 tot 3 dagen voor uitgerekende</a:t>
                      </a:r>
                      <a:r>
                        <a:rPr lang="nl-NL" baseline="0" dirty="0" smtClean="0"/>
                        <a:t> datum</a:t>
                      </a:r>
                      <a:endParaRPr lang="nl-NL" dirty="0"/>
                    </a:p>
                  </a:txBody>
                  <a:tcPr/>
                </a:tc>
                <a:extLst>
                  <a:ext uri="{0D108BD9-81ED-4DB2-BD59-A6C34878D82A}">
                    <a16:rowId xmlns:a16="http://schemas.microsoft.com/office/drawing/2014/main" val="10005"/>
                  </a:ext>
                </a:extLst>
              </a:tr>
              <a:tr h="370840">
                <a:tc>
                  <a:txBody>
                    <a:bodyPr/>
                    <a:lstStyle/>
                    <a:p>
                      <a:endParaRPr lang="nl-NL"/>
                    </a:p>
                  </a:txBody>
                  <a:tcPr/>
                </a:tc>
                <a:tc>
                  <a:txBody>
                    <a:bodyPr/>
                    <a:lstStyle/>
                    <a:p>
                      <a:r>
                        <a:rPr lang="nl-NL" dirty="0" smtClean="0"/>
                        <a:t>Bodembedekking</a:t>
                      </a:r>
                      <a:endParaRPr lang="nl-NL" dirty="0"/>
                    </a:p>
                  </a:txBody>
                  <a:tcPr/>
                </a:tc>
                <a:extLst>
                  <a:ext uri="{0D108BD9-81ED-4DB2-BD59-A6C34878D82A}">
                    <a16:rowId xmlns:a16="http://schemas.microsoft.com/office/drawing/2014/main" val="10006"/>
                  </a:ext>
                </a:extLst>
              </a:tr>
              <a:tr h="370840">
                <a:tc>
                  <a:txBody>
                    <a:bodyPr/>
                    <a:lstStyle/>
                    <a:p>
                      <a:endParaRPr lang="nl-NL"/>
                    </a:p>
                  </a:txBody>
                  <a:tcPr/>
                </a:tc>
                <a:tc>
                  <a:txBody>
                    <a:bodyPr/>
                    <a:lstStyle/>
                    <a:p>
                      <a:endParaRPr lang="nl-NL"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890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5568C01-C714-4BE2-83CE-2DADA6858F3A}"/>
              </a:ext>
            </a:extLst>
          </p:cNvPr>
          <p:cNvSpPr txBox="1"/>
          <p:nvPr/>
        </p:nvSpPr>
        <p:spPr>
          <a:xfrm>
            <a:off x="763772" y="318976"/>
            <a:ext cx="10664456" cy="1015663"/>
          </a:xfrm>
          <a:prstGeom prst="rect">
            <a:avLst/>
          </a:prstGeom>
          <a:noFill/>
        </p:spPr>
        <p:txBody>
          <a:bodyPr wrap="square" rtlCol="0">
            <a:spAutoFit/>
          </a:bodyPr>
          <a:lstStyle/>
          <a:p>
            <a:pPr algn="ctr"/>
            <a:r>
              <a:rPr lang="nl-NL" sz="6000" dirty="0" smtClean="0">
                <a:latin typeface="Arial" panose="020B0604020202020204" pitchFamily="34" charset="0"/>
                <a:cs typeface="Arial" panose="020B0604020202020204" pitchFamily="34" charset="0"/>
              </a:rPr>
              <a:t>Voortplanting</a:t>
            </a:r>
            <a:r>
              <a:rPr lang="nl-NL" sz="6000" dirty="0" smtClean="0">
                <a:latin typeface="Arial" panose="020B0604020202020204" pitchFamily="34" charset="0"/>
                <a:cs typeface="Arial" panose="020B0604020202020204" pitchFamily="34" charset="0"/>
              </a:rPr>
              <a:t>?</a:t>
            </a:r>
            <a:endParaRPr lang="nl-NL" sz="6000" dirty="0">
              <a:latin typeface="Arial" panose="020B0604020202020204" pitchFamily="34" charset="0"/>
              <a:cs typeface="Arial" panose="020B0604020202020204" pitchFamily="34" charset="0"/>
            </a:endParaRPr>
          </a:p>
        </p:txBody>
      </p:sp>
      <p:sp>
        <p:nvSpPr>
          <p:cNvPr id="3" name="Tekstvak 2"/>
          <p:cNvSpPr txBox="1"/>
          <p:nvPr/>
        </p:nvSpPr>
        <p:spPr>
          <a:xfrm>
            <a:off x="763773" y="1789611"/>
            <a:ext cx="8367164" cy="3046988"/>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t>Geslachtsbepaling </a:t>
            </a:r>
            <a:r>
              <a:rPr lang="nl-NL" sz="2400" dirty="0" smtClean="0"/>
              <a:t>overige zoogdieren in de praktijk</a:t>
            </a:r>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smtClean="0"/>
              <a:t>Voortplanting </a:t>
            </a:r>
            <a:r>
              <a:rPr lang="nl-NL" sz="2400" dirty="0" smtClean="0"/>
              <a:t>in theorie via LICG-pagina’s en Kenniskiem “Huisvesting van gezelschapsdieren”</a:t>
            </a:r>
          </a:p>
          <a:p>
            <a:pPr marL="342900" indent="-342900">
              <a:buFont typeface="Arial" panose="020B0604020202020204" pitchFamily="34" charset="0"/>
              <a:buChar char="•"/>
            </a:pPr>
            <a:endParaRPr lang="nl-NL" sz="2400" dirty="0" smtClean="0"/>
          </a:p>
          <a:p>
            <a:pPr marL="342900" indent="-342900">
              <a:buFont typeface="Arial" panose="020B0604020202020204" pitchFamily="34" charset="0"/>
              <a:buChar char="•"/>
            </a:pPr>
            <a:r>
              <a:rPr lang="nl-NL" sz="2400" dirty="0" err="1" smtClean="0"/>
              <a:t>Soortspecifieke</a:t>
            </a:r>
            <a:r>
              <a:rPr lang="nl-NL" sz="2400" dirty="0" smtClean="0"/>
              <a:t> huisvesting via LICG-pagina’s, opdracht huisvesting en </a:t>
            </a:r>
            <a:r>
              <a:rPr lang="nl-NL" sz="2400" dirty="0" err="1" smtClean="0"/>
              <a:t>diergroepoverstijgende</a:t>
            </a:r>
            <a:r>
              <a:rPr lang="nl-NL" sz="2400" dirty="0" smtClean="0"/>
              <a:t> opdracht</a:t>
            </a:r>
          </a:p>
          <a:p>
            <a:pPr marL="342900" indent="-342900">
              <a:buFont typeface="Arial" panose="020B0604020202020204" pitchFamily="34" charset="0"/>
              <a:buChar char="•"/>
            </a:pPr>
            <a:endParaRPr lang="nl-NL" sz="2400" dirty="0"/>
          </a:p>
        </p:txBody>
      </p:sp>
      <p:pic>
        <p:nvPicPr>
          <p:cNvPr id="4" name="Afbeelding 3"/>
          <p:cNvPicPr>
            <a:picLocks noChangeAspect="1"/>
          </p:cNvPicPr>
          <p:nvPr/>
        </p:nvPicPr>
        <p:blipFill>
          <a:blip r:embed="rId2"/>
          <a:stretch>
            <a:fillRect/>
          </a:stretch>
        </p:blipFill>
        <p:spPr>
          <a:xfrm>
            <a:off x="914400" y="4643815"/>
            <a:ext cx="2945744" cy="2214185"/>
          </a:xfrm>
          <a:prstGeom prst="rect">
            <a:avLst/>
          </a:prstGeom>
        </p:spPr>
      </p:pic>
      <p:pic>
        <p:nvPicPr>
          <p:cNvPr id="5" name="Afbeelding 4"/>
          <p:cNvPicPr>
            <a:picLocks noChangeAspect="1"/>
          </p:cNvPicPr>
          <p:nvPr/>
        </p:nvPicPr>
        <p:blipFill>
          <a:blip r:embed="rId3"/>
          <a:stretch>
            <a:fillRect/>
          </a:stretch>
        </p:blipFill>
        <p:spPr>
          <a:xfrm>
            <a:off x="4334931" y="4643815"/>
            <a:ext cx="1560461" cy="2080614"/>
          </a:xfrm>
          <a:prstGeom prst="rect">
            <a:avLst/>
          </a:prstGeom>
        </p:spPr>
      </p:pic>
      <p:pic>
        <p:nvPicPr>
          <p:cNvPr id="6" name="Afbeelding 5"/>
          <p:cNvPicPr>
            <a:picLocks noChangeAspect="1"/>
          </p:cNvPicPr>
          <p:nvPr/>
        </p:nvPicPr>
        <p:blipFill>
          <a:blip r:embed="rId4"/>
          <a:stretch>
            <a:fillRect/>
          </a:stretch>
        </p:blipFill>
        <p:spPr>
          <a:xfrm>
            <a:off x="6370180" y="4540891"/>
            <a:ext cx="2911384" cy="2183538"/>
          </a:xfrm>
          <a:prstGeom prst="rect">
            <a:avLst/>
          </a:prstGeom>
        </p:spPr>
      </p:pic>
    </p:spTree>
    <p:extLst>
      <p:ext uri="{BB962C8B-B14F-4D97-AF65-F5344CB8AC3E}">
        <p14:creationId xmlns:p14="http://schemas.microsoft.com/office/powerpoint/2010/main" val="2709678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err="1" smtClean="0"/>
              <a:t>Dracht</a:t>
            </a:r>
            <a:r>
              <a:rPr lang="en-US" sz="4000" dirty="0" smtClean="0"/>
              <a:t> </a:t>
            </a:r>
            <a:r>
              <a:rPr lang="en-US" sz="4000" dirty="0" err="1" smtClean="0"/>
              <a:t>voorkomen</a:t>
            </a:r>
            <a:endParaRPr lang="nl-NL" sz="4000" dirty="0"/>
          </a:p>
        </p:txBody>
      </p:sp>
      <p:sp>
        <p:nvSpPr>
          <p:cNvPr id="3" name="Tijdelijke aanduiding voor inhoud 2"/>
          <p:cNvSpPr>
            <a:spLocks noGrp="1"/>
          </p:cNvSpPr>
          <p:nvPr>
            <p:ph idx="1"/>
          </p:nvPr>
        </p:nvSpPr>
        <p:spPr/>
        <p:txBody>
          <a:bodyPr>
            <a:normAutofit/>
          </a:bodyPr>
          <a:lstStyle/>
          <a:p>
            <a:r>
              <a:rPr lang="nl-NL" dirty="0" smtClean="0"/>
              <a:t>Zoogdieren</a:t>
            </a:r>
          </a:p>
          <a:p>
            <a:pPr lvl="1">
              <a:buFont typeface="Arial" panose="020B0604020202020204" pitchFamily="34" charset="0"/>
              <a:buChar char="•"/>
            </a:pPr>
            <a:r>
              <a:rPr lang="nl-NL" dirty="0" smtClean="0"/>
              <a:t>Niet met oudere of hele jonge dieren</a:t>
            </a:r>
          </a:p>
          <a:p>
            <a:pPr lvl="1">
              <a:buFont typeface="Arial" panose="020B0604020202020204" pitchFamily="34" charset="0"/>
              <a:buChar char="•"/>
            </a:pPr>
            <a:r>
              <a:rPr lang="nl-NL" dirty="0" smtClean="0"/>
              <a:t>Mannetjes en vrouwtjes gescheiden laten leven</a:t>
            </a:r>
          </a:p>
          <a:p>
            <a:pPr lvl="1">
              <a:buFont typeface="Arial" panose="020B0604020202020204" pitchFamily="34" charset="0"/>
              <a:buChar char="•"/>
            </a:pPr>
            <a:r>
              <a:rPr lang="nl-NL" dirty="0" smtClean="0"/>
              <a:t>Toedienen hormoonpreparaten</a:t>
            </a:r>
          </a:p>
          <a:p>
            <a:pPr lvl="1">
              <a:buFont typeface="Arial" panose="020B0604020202020204" pitchFamily="34" charset="0"/>
              <a:buChar char="•"/>
            </a:pPr>
            <a:r>
              <a:rPr lang="nl-NL" dirty="0" smtClean="0"/>
              <a:t>Castratie </a:t>
            </a:r>
            <a:r>
              <a:rPr lang="nl-NL" dirty="0" smtClean="0"/>
              <a:t>(</a:t>
            </a:r>
            <a:r>
              <a:rPr lang="nl-NL" dirty="0" smtClean="0">
                <a:solidFill>
                  <a:schemeClr val="tx1"/>
                </a:solidFill>
              </a:rPr>
              <a:t>of sterilisatie)</a:t>
            </a:r>
            <a:endParaRPr lang="nl-NL" dirty="0" smtClean="0">
              <a:solidFill>
                <a:schemeClr val="tx1"/>
              </a:solidFill>
            </a:endParaRPr>
          </a:p>
          <a:p>
            <a:pPr marL="0" indent="0">
              <a:buNone/>
            </a:pPr>
            <a:endParaRPr lang="nl-NL" dirty="0" smtClean="0"/>
          </a:p>
        </p:txBody>
      </p:sp>
    </p:spTree>
    <p:extLst>
      <p:ext uri="{BB962C8B-B14F-4D97-AF65-F5344CB8AC3E}">
        <p14:creationId xmlns:p14="http://schemas.microsoft.com/office/powerpoint/2010/main" val="276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smtClean="0"/>
              <a:t>Zoek voor een diersoort uit de soortenlijst uit wat de lengte van de dracht is, hoeveel jongen het dier kan krijgen en of de jongen nestvlieders of nestblijvers zijn.</a:t>
            </a:r>
          </a:p>
          <a:p>
            <a:pPr marL="342900" indent="-342900">
              <a:buFont typeface="+mj-lt"/>
              <a:buAutoNum type="arabicPeriod"/>
            </a:pPr>
            <a:r>
              <a:rPr lang="nl-NL" dirty="0" smtClean="0"/>
              <a:t>Zoek voor dezelfde diersoort uit hoe je de dracht kan vaststellen.</a:t>
            </a:r>
          </a:p>
          <a:p>
            <a:pPr marL="342900" indent="-342900">
              <a:buFont typeface="+mj-lt"/>
              <a:buAutoNum type="arabicPeriod"/>
            </a:pPr>
            <a:r>
              <a:rPr lang="nl-NL" dirty="0" smtClean="0"/>
              <a:t>En hoe je de geboorteomgeving het beste kan inrichten.</a:t>
            </a:r>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395436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err="1" smtClean="0"/>
              <a:t>Geboorte</a:t>
            </a:r>
            <a:endParaRPr lang="nl-NL" dirty="0"/>
          </a:p>
        </p:txBody>
      </p:sp>
      <p:sp>
        <p:nvSpPr>
          <p:cNvPr id="3" name="Tijdelijke aanduiding voor inhoud 2"/>
          <p:cNvSpPr>
            <a:spLocks noGrp="1"/>
          </p:cNvSpPr>
          <p:nvPr>
            <p:ph idx="1"/>
          </p:nvPr>
        </p:nvSpPr>
        <p:spPr/>
        <p:txBody>
          <a:bodyPr>
            <a:normAutofit/>
          </a:bodyPr>
          <a:lstStyle/>
          <a:p>
            <a:r>
              <a:rPr lang="nl-NL" dirty="0" smtClean="0"/>
              <a:t>Belang van het herkennen van het </a:t>
            </a:r>
            <a:r>
              <a:rPr lang="nl-NL" dirty="0" smtClean="0"/>
              <a:t>geboorteverloop:</a:t>
            </a:r>
            <a:endParaRPr lang="nl-NL" dirty="0" smtClean="0"/>
          </a:p>
          <a:p>
            <a:pPr lvl="1" indent="-423863">
              <a:buFont typeface="Arial" panose="020B0604020202020204" pitchFamily="34" charset="0"/>
              <a:buChar char="•"/>
            </a:pPr>
            <a:r>
              <a:rPr lang="nl-NL" dirty="0" smtClean="0"/>
              <a:t>Dierverzorger moet weten wanneer de geboorte nadert</a:t>
            </a:r>
          </a:p>
          <a:p>
            <a:pPr lvl="1" indent="-423863">
              <a:buFont typeface="Arial" panose="020B0604020202020204" pitchFamily="34" charset="0"/>
              <a:buChar char="•"/>
            </a:pPr>
            <a:r>
              <a:rPr lang="nl-NL" dirty="0" smtClean="0"/>
              <a:t>Geboorte onder te verdelen in 4 fases:</a:t>
            </a:r>
          </a:p>
          <a:p>
            <a:pPr lvl="2" indent="-431800">
              <a:buFont typeface="Wingdings" panose="05000000000000000000" pitchFamily="2" charset="2"/>
              <a:buChar char="Ø"/>
            </a:pPr>
            <a:r>
              <a:rPr lang="nl-NL" dirty="0"/>
              <a:t>Voorbereidingsfase</a:t>
            </a:r>
          </a:p>
          <a:p>
            <a:pPr lvl="2" indent="-431800">
              <a:buFont typeface="Wingdings" panose="05000000000000000000" pitchFamily="2" charset="2"/>
              <a:buChar char="Ø"/>
            </a:pPr>
            <a:r>
              <a:rPr lang="nl-NL" dirty="0"/>
              <a:t>Ontsluitingsfase</a:t>
            </a:r>
          </a:p>
          <a:p>
            <a:pPr lvl="2" indent="-431800">
              <a:buFont typeface="Wingdings" panose="05000000000000000000" pitchFamily="2" charset="2"/>
              <a:buChar char="Ø"/>
            </a:pPr>
            <a:r>
              <a:rPr lang="nl-NL" dirty="0"/>
              <a:t>Uitdrijvingsfase</a:t>
            </a:r>
          </a:p>
          <a:p>
            <a:pPr lvl="2" indent="-431800">
              <a:buFont typeface="Wingdings" panose="05000000000000000000" pitchFamily="2" charset="2"/>
              <a:buChar char="Ø"/>
            </a:pPr>
            <a:r>
              <a:rPr lang="nl-NL" dirty="0" smtClean="0"/>
              <a:t>Nageboortefase</a:t>
            </a:r>
          </a:p>
          <a:p>
            <a:pPr lvl="1" indent="-423863">
              <a:buFont typeface="Arial" panose="020B0604020202020204" pitchFamily="34" charset="0"/>
              <a:buChar char="•"/>
            </a:pPr>
            <a:r>
              <a:rPr lang="nl-NL" dirty="0" smtClean="0"/>
              <a:t>Soms als 5</a:t>
            </a:r>
            <a:r>
              <a:rPr lang="nl-NL" baseline="30000" dirty="0" smtClean="0"/>
              <a:t>de</a:t>
            </a:r>
            <a:r>
              <a:rPr lang="nl-NL" dirty="0" smtClean="0"/>
              <a:t> fase herstelfase</a:t>
            </a:r>
          </a:p>
          <a:p>
            <a:pPr marL="0" indent="0">
              <a:buNone/>
            </a:pPr>
            <a:endParaRPr lang="nl-NL" dirty="0" smtClean="0"/>
          </a:p>
        </p:txBody>
      </p:sp>
    </p:spTree>
    <p:extLst>
      <p:ext uri="{BB962C8B-B14F-4D97-AF65-F5344CB8AC3E}">
        <p14:creationId xmlns:p14="http://schemas.microsoft.com/office/powerpoint/2010/main" val="100185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geronde rechthoek 6"/>
          <p:cNvSpPr/>
          <p:nvPr/>
        </p:nvSpPr>
        <p:spPr>
          <a:xfrm>
            <a:off x="992777" y="1952088"/>
            <a:ext cx="3108960" cy="100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2400" dirty="0" smtClean="0">
                <a:latin typeface="Avenir Book"/>
              </a:rPr>
              <a:t>Voorbereidingsfase</a:t>
            </a:r>
            <a:endParaRPr lang="nl-NL" sz="2400" dirty="0">
              <a:latin typeface="Avenir Book"/>
            </a:endParaRPr>
          </a:p>
        </p:txBody>
      </p:sp>
      <p:sp>
        <p:nvSpPr>
          <p:cNvPr id="8" name="Afgeronde rechthoek 7"/>
          <p:cNvSpPr/>
          <p:nvPr/>
        </p:nvSpPr>
        <p:spPr>
          <a:xfrm>
            <a:off x="992777" y="3919439"/>
            <a:ext cx="2903220" cy="100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2400" dirty="0" smtClean="0">
                <a:latin typeface="Avenir Book"/>
              </a:rPr>
              <a:t>Ontsluitingsfase</a:t>
            </a:r>
            <a:endParaRPr lang="nl-NL" sz="2400" dirty="0">
              <a:latin typeface="Avenir Book"/>
            </a:endParaRPr>
          </a:p>
        </p:txBody>
      </p:sp>
      <p:sp>
        <p:nvSpPr>
          <p:cNvPr id="9" name="Afgeronde rechthoek 8"/>
          <p:cNvSpPr/>
          <p:nvPr/>
        </p:nvSpPr>
        <p:spPr>
          <a:xfrm>
            <a:off x="5074920" y="1889204"/>
            <a:ext cx="2903220" cy="100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2400" dirty="0" smtClean="0">
                <a:latin typeface="Avenir Book"/>
              </a:rPr>
              <a:t>Uitdrijvingsfase</a:t>
            </a:r>
            <a:endParaRPr lang="nl-NL" sz="2400" dirty="0">
              <a:latin typeface="Avenir Book"/>
            </a:endParaRPr>
          </a:p>
        </p:txBody>
      </p:sp>
      <p:sp>
        <p:nvSpPr>
          <p:cNvPr id="10" name="Afgeronde rechthoek 9"/>
          <p:cNvSpPr/>
          <p:nvPr/>
        </p:nvSpPr>
        <p:spPr>
          <a:xfrm>
            <a:off x="5074920" y="3919439"/>
            <a:ext cx="2903220" cy="100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2400" dirty="0" smtClean="0">
                <a:latin typeface="Avenir Book"/>
              </a:rPr>
              <a:t>Nageboortefase</a:t>
            </a:r>
            <a:endParaRPr lang="nl-NL" sz="2400" dirty="0">
              <a:latin typeface="Avenir Book"/>
            </a:endParaRPr>
          </a:p>
        </p:txBody>
      </p:sp>
      <p:sp>
        <p:nvSpPr>
          <p:cNvPr id="11" name="Afgeronde rechthoek 10"/>
          <p:cNvSpPr/>
          <p:nvPr/>
        </p:nvSpPr>
        <p:spPr>
          <a:xfrm>
            <a:off x="2868930" y="2954795"/>
            <a:ext cx="2903220" cy="1005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2400" dirty="0" smtClean="0">
                <a:latin typeface="Avenir Book"/>
              </a:rPr>
              <a:t>Herstelfase</a:t>
            </a:r>
            <a:endParaRPr lang="nl-NL" sz="2400" dirty="0">
              <a:latin typeface="Avenir Book"/>
            </a:endParaRPr>
          </a:p>
        </p:txBody>
      </p:sp>
    </p:spTree>
    <p:extLst>
      <p:ext uri="{BB962C8B-B14F-4D97-AF65-F5344CB8AC3E}">
        <p14:creationId xmlns:p14="http://schemas.microsoft.com/office/powerpoint/2010/main" val="29571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smtClean="0"/>
              <a:t> </a:t>
            </a:r>
            <a:r>
              <a:rPr lang="en-US" sz="4000" dirty="0" err="1" smtClean="0"/>
              <a:t>Voorbereiding</a:t>
            </a:r>
            <a:r>
              <a:rPr lang="en-US" sz="4000" dirty="0" smtClean="0"/>
              <a:t> </a:t>
            </a:r>
            <a:r>
              <a:rPr lang="en-US" sz="4000" dirty="0" err="1" smtClean="0"/>
              <a:t>vlak</a:t>
            </a:r>
            <a:r>
              <a:rPr lang="en-US" sz="4000" dirty="0" smtClean="0"/>
              <a:t> </a:t>
            </a:r>
            <a:r>
              <a:rPr lang="en-US" sz="4000" dirty="0" err="1" smtClean="0"/>
              <a:t>voor</a:t>
            </a:r>
            <a:r>
              <a:rPr lang="en-US" sz="4000" dirty="0" smtClean="0"/>
              <a:t> de </a:t>
            </a:r>
            <a:r>
              <a:rPr lang="en-US" sz="4000" dirty="0" err="1" smtClean="0"/>
              <a:t>geboorte</a:t>
            </a:r>
            <a:endParaRPr lang="nl-NL" sz="4000" dirty="0"/>
          </a:p>
        </p:txBody>
      </p:sp>
      <p:sp>
        <p:nvSpPr>
          <p:cNvPr id="3" name="Tijdelijke aanduiding voor inhoud 2"/>
          <p:cNvSpPr>
            <a:spLocks noGrp="1"/>
          </p:cNvSpPr>
          <p:nvPr>
            <p:ph idx="1"/>
          </p:nvPr>
        </p:nvSpPr>
        <p:spPr>
          <a:xfrm>
            <a:off x="677334" y="1786436"/>
            <a:ext cx="10515600" cy="4300855"/>
          </a:xfrm>
        </p:spPr>
        <p:txBody>
          <a:bodyPr>
            <a:normAutofit/>
          </a:bodyPr>
          <a:lstStyle/>
          <a:p>
            <a:r>
              <a:rPr lang="nl-NL" dirty="0" smtClean="0"/>
              <a:t>Stress </a:t>
            </a:r>
            <a:r>
              <a:rPr lang="nl-NL" dirty="0" smtClean="0"/>
              <a:t>voorkomen:</a:t>
            </a:r>
            <a:endParaRPr lang="nl-NL" dirty="0" smtClean="0"/>
          </a:p>
          <a:p>
            <a:pPr lvl="1" indent="-423863">
              <a:buFont typeface="Arial" panose="020B0604020202020204" pitchFamily="34" charset="0"/>
              <a:buChar char="•"/>
            </a:pPr>
            <a:r>
              <a:rPr lang="nl-NL" dirty="0" smtClean="0"/>
              <a:t>Afwijkingen bij de geboorte</a:t>
            </a:r>
          </a:p>
          <a:p>
            <a:pPr lvl="1" indent="-423863">
              <a:buFont typeface="Arial" panose="020B0604020202020204" pitchFamily="34" charset="0"/>
              <a:buChar char="•"/>
            </a:pPr>
            <a:r>
              <a:rPr lang="nl-NL" dirty="0" smtClean="0"/>
              <a:t>Onnatuurlijk gedrag</a:t>
            </a:r>
          </a:p>
          <a:p>
            <a:pPr marL="261937" lvl="1" indent="0">
              <a:buNone/>
            </a:pPr>
            <a:endParaRPr lang="nl-NL" dirty="0" smtClean="0"/>
          </a:p>
          <a:p>
            <a:r>
              <a:rPr lang="nl-NL" dirty="0" smtClean="0"/>
              <a:t>Hygiëne:</a:t>
            </a:r>
            <a:endParaRPr lang="nl-NL" dirty="0" smtClean="0"/>
          </a:p>
          <a:p>
            <a:pPr lvl="1" indent="-423863">
              <a:buFont typeface="Arial" panose="020B0604020202020204" pitchFamily="34" charset="0"/>
              <a:buChar char="•"/>
            </a:pPr>
            <a:r>
              <a:rPr lang="nl-NL" dirty="0" smtClean="0"/>
              <a:t>Achterhand goed schoon </a:t>
            </a:r>
          </a:p>
          <a:p>
            <a:pPr lvl="1" indent="-423863">
              <a:buFont typeface="Arial" panose="020B0604020202020204" pitchFamily="34" charset="0"/>
              <a:buChar char="•"/>
            </a:pPr>
            <a:r>
              <a:rPr lang="nl-NL" dirty="0" smtClean="0"/>
              <a:t>Handen, nagels en armen schoon, korte </a:t>
            </a:r>
            <a:r>
              <a:rPr lang="nl-NL" dirty="0" smtClean="0"/>
              <a:t>nagels</a:t>
            </a:r>
          </a:p>
          <a:p>
            <a:pPr lvl="1" indent="-423863">
              <a:buFont typeface="Arial" panose="020B0604020202020204" pitchFamily="34" charset="0"/>
              <a:buChar char="•"/>
            </a:pPr>
            <a:endParaRPr lang="nl-NL" dirty="0"/>
          </a:p>
          <a:p>
            <a:r>
              <a:rPr lang="nl-NL" dirty="0"/>
              <a:t>Instrumentarium en benodigdheden:</a:t>
            </a:r>
          </a:p>
          <a:p>
            <a:pPr lvl="1" indent="-423863">
              <a:buFont typeface="Arial" panose="020B0604020202020204" pitchFamily="34" charset="0"/>
              <a:buChar char="•"/>
            </a:pPr>
            <a:r>
              <a:rPr lang="nl-NL" dirty="0"/>
              <a:t>Hulpmiddelen binnen handbereik</a:t>
            </a:r>
          </a:p>
          <a:p>
            <a:pPr lvl="1" indent="-423863">
              <a:buFont typeface="Arial" panose="020B0604020202020204" pitchFamily="34" charset="0"/>
              <a:buChar char="•"/>
            </a:pPr>
            <a:r>
              <a:rPr lang="nl-NL" dirty="0"/>
              <a:t>Set hulpmiddelen per diersoort verschillend</a:t>
            </a:r>
          </a:p>
          <a:p>
            <a:pPr marL="261937" lvl="1" indent="0">
              <a:buNone/>
            </a:pPr>
            <a:endParaRPr lang="nl-NL" dirty="0" smtClean="0"/>
          </a:p>
          <a:p>
            <a:pPr marL="0" indent="0">
              <a:buNone/>
            </a:pPr>
            <a:endParaRPr lang="nl-NL" dirty="0"/>
          </a:p>
        </p:txBody>
      </p:sp>
    </p:spTree>
    <p:extLst>
      <p:ext uri="{BB962C8B-B14F-4D97-AF65-F5344CB8AC3E}">
        <p14:creationId xmlns:p14="http://schemas.microsoft.com/office/powerpoint/2010/main" val="366819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677334" y="1141686"/>
            <a:ext cx="8596668" cy="3880773"/>
          </a:xfrm>
        </p:spPr>
        <p:txBody>
          <a:bodyPr>
            <a:normAutofit lnSpcReduction="10000"/>
          </a:bodyPr>
          <a:lstStyle/>
          <a:p>
            <a:r>
              <a:rPr lang="nl-NL" dirty="0"/>
              <a:t>Veiligheid:</a:t>
            </a:r>
          </a:p>
          <a:p>
            <a:pPr lvl="1" indent="-423863">
              <a:buFont typeface="Arial" panose="020B0604020202020204" pitchFamily="34" charset="0"/>
              <a:buChar char="•"/>
            </a:pPr>
            <a:r>
              <a:rPr lang="nl-NL" dirty="0"/>
              <a:t>Gedragsverandering bij nadering geboorte</a:t>
            </a:r>
          </a:p>
          <a:p>
            <a:pPr lvl="1" indent="-423863">
              <a:buFont typeface="Arial" panose="020B0604020202020204" pitchFamily="34" charset="0"/>
              <a:buChar char="•"/>
            </a:pPr>
            <a:r>
              <a:rPr lang="nl-NL" dirty="0"/>
              <a:t>Als er geen complicaties zijn dier met rust laten</a:t>
            </a:r>
          </a:p>
          <a:p>
            <a:pPr lvl="1" indent="-423863">
              <a:buFont typeface="Arial" panose="020B0604020202020204" pitchFamily="34" charset="0"/>
              <a:buChar char="•"/>
            </a:pPr>
            <a:r>
              <a:rPr lang="nl-NL" dirty="0"/>
              <a:t>Waakzaam rondom de geboorte op reactie moederdier</a:t>
            </a:r>
          </a:p>
          <a:p>
            <a:endParaRPr lang="nl-NL" dirty="0" smtClean="0"/>
          </a:p>
          <a:p>
            <a:r>
              <a:rPr lang="nl-NL" dirty="0" smtClean="0"/>
              <a:t>Toezicht houden:</a:t>
            </a:r>
            <a:endParaRPr lang="nl-NL" dirty="0" smtClean="0"/>
          </a:p>
          <a:p>
            <a:pPr lvl="1" indent="-423863">
              <a:buFont typeface="Arial" panose="020B0604020202020204" pitchFamily="34" charset="0"/>
              <a:buChar char="•"/>
            </a:pPr>
            <a:r>
              <a:rPr lang="nl-NL" dirty="0" smtClean="0"/>
              <a:t>Veranderingen in gedrag en lichaam</a:t>
            </a:r>
          </a:p>
          <a:p>
            <a:pPr lvl="1" indent="-423863">
              <a:buFont typeface="Arial" panose="020B0604020202020204" pitchFamily="34" charset="0"/>
              <a:buChar char="•"/>
            </a:pPr>
            <a:r>
              <a:rPr lang="nl-NL" dirty="0" smtClean="0"/>
              <a:t>Aanwezigheid bij geboorte voor eventuele complicaties</a:t>
            </a:r>
          </a:p>
          <a:p>
            <a:pPr lvl="1" indent="-423863">
              <a:buFont typeface="Arial" panose="020B0604020202020204" pitchFamily="34" charset="0"/>
              <a:buChar char="•"/>
            </a:pPr>
            <a:r>
              <a:rPr lang="nl-NL" dirty="0" smtClean="0"/>
              <a:t>Laat het dier met rust behalve als ze om aandacht vragen</a:t>
            </a:r>
          </a:p>
          <a:p>
            <a:pPr lvl="1" indent="-423863">
              <a:buFont typeface="Arial" panose="020B0604020202020204" pitchFamily="34" charset="0"/>
              <a:buChar char="•"/>
            </a:pPr>
            <a:r>
              <a:rPr lang="nl-NL" dirty="0" smtClean="0"/>
              <a:t>Schrijf belangrijke zaken op</a:t>
            </a:r>
          </a:p>
          <a:p>
            <a:pPr lvl="1" indent="-423863">
              <a:buFont typeface="Arial" panose="020B0604020202020204" pitchFamily="34" charset="0"/>
              <a:buChar char="•"/>
            </a:pPr>
            <a:r>
              <a:rPr lang="nl-NL" dirty="0" smtClean="0"/>
              <a:t>Telefoonnummer dierenarts binnen handbereik</a:t>
            </a:r>
            <a:endParaRPr lang="nl-NL" dirty="0"/>
          </a:p>
        </p:txBody>
      </p:sp>
    </p:spTree>
    <p:extLst>
      <p:ext uri="{BB962C8B-B14F-4D97-AF65-F5344CB8AC3E}">
        <p14:creationId xmlns:p14="http://schemas.microsoft.com/office/powerpoint/2010/main" val="4060792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4096714142"/>
              </p:ext>
            </p:extLst>
          </p:nvPr>
        </p:nvGraphicFramePr>
        <p:xfrm>
          <a:off x="707572" y="687070"/>
          <a:ext cx="8513856" cy="5669280"/>
        </p:xfrm>
        <a:graphic>
          <a:graphicData uri="http://schemas.openxmlformats.org/drawingml/2006/table">
            <a:tbl>
              <a:tblPr firstRow="1" bandRow="1">
                <a:tableStyleId>{5C22544A-7EE6-4342-B048-85BDC9FD1C3A}</a:tableStyleId>
              </a:tblPr>
              <a:tblGrid>
                <a:gridCol w="2837952">
                  <a:extLst>
                    <a:ext uri="{9D8B030D-6E8A-4147-A177-3AD203B41FA5}">
                      <a16:colId xmlns:a16="http://schemas.microsoft.com/office/drawing/2014/main" val="20001"/>
                    </a:ext>
                  </a:extLst>
                </a:gridCol>
                <a:gridCol w="2837952">
                  <a:extLst>
                    <a:ext uri="{9D8B030D-6E8A-4147-A177-3AD203B41FA5}">
                      <a16:colId xmlns:a16="http://schemas.microsoft.com/office/drawing/2014/main" val="20002"/>
                    </a:ext>
                  </a:extLst>
                </a:gridCol>
                <a:gridCol w="2837952">
                  <a:extLst>
                    <a:ext uri="{9D8B030D-6E8A-4147-A177-3AD203B41FA5}">
                      <a16:colId xmlns:a16="http://schemas.microsoft.com/office/drawing/2014/main" val="20003"/>
                    </a:ext>
                  </a:extLst>
                </a:gridCol>
              </a:tblGrid>
              <a:tr h="346805">
                <a:tc>
                  <a:txBody>
                    <a:bodyPr/>
                    <a:lstStyle/>
                    <a:p>
                      <a:r>
                        <a:rPr lang="nl-NL" dirty="0" smtClean="0"/>
                        <a:t>Konijn,</a:t>
                      </a:r>
                      <a:r>
                        <a:rPr lang="nl-NL" baseline="0" dirty="0" smtClean="0"/>
                        <a:t> cavia en hamster</a:t>
                      </a:r>
                      <a:endParaRPr lang="nl-NL" dirty="0" smtClean="0"/>
                    </a:p>
                  </a:txBody>
                  <a:tcPr/>
                </a:tc>
                <a:tc>
                  <a:txBody>
                    <a:bodyPr/>
                    <a:lstStyle/>
                    <a:p>
                      <a:r>
                        <a:rPr lang="nl-NL" dirty="0" smtClean="0"/>
                        <a:t>Nazorg moeder</a:t>
                      </a:r>
                      <a:endParaRPr lang="nl-NL" dirty="0"/>
                    </a:p>
                  </a:txBody>
                  <a:tcPr/>
                </a:tc>
                <a:tc>
                  <a:txBody>
                    <a:bodyPr/>
                    <a:lstStyle/>
                    <a:p>
                      <a:r>
                        <a:rPr lang="nl-NL" dirty="0" smtClean="0"/>
                        <a:t>Nazorg jong</a:t>
                      </a:r>
                      <a:endParaRPr lang="nl-NL" dirty="0"/>
                    </a:p>
                  </a:txBody>
                  <a:tcPr/>
                </a:tc>
                <a:extLst>
                  <a:ext uri="{0D108BD9-81ED-4DB2-BD59-A6C34878D82A}">
                    <a16:rowId xmlns:a16="http://schemas.microsoft.com/office/drawing/2014/main" val="10000"/>
                  </a:ext>
                </a:extLst>
              </a:tr>
              <a:tr h="598596">
                <a:tc>
                  <a:txBody>
                    <a:bodyPr/>
                    <a:lstStyle/>
                    <a:p>
                      <a:r>
                        <a:rPr lang="nl-NL" dirty="0" smtClean="0"/>
                        <a:t>Geboorte vaak niet waargenomen</a:t>
                      </a:r>
                      <a:endParaRPr lang="nl-NL" dirty="0"/>
                    </a:p>
                  </a:txBody>
                  <a:tcPr/>
                </a:tc>
                <a:tc>
                  <a:txBody>
                    <a:bodyPr/>
                    <a:lstStyle/>
                    <a:p>
                      <a:r>
                        <a:rPr lang="nl-NL" dirty="0" smtClean="0"/>
                        <a:t>Algehele toestand in de gaten houden</a:t>
                      </a:r>
                      <a:endParaRPr lang="nl-NL" dirty="0"/>
                    </a:p>
                  </a:txBody>
                  <a:tcPr/>
                </a:tc>
                <a:tc>
                  <a:txBody>
                    <a:bodyPr/>
                    <a:lstStyle/>
                    <a:p>
                      <a:r>
                        <a:rPr lang="nl-NL" dirty="0" smtClean="0"/>
                        <a:t>Jong uit vlies en verwijder slijm uit bek</a:t>
                      </a:r>
                      <a:endParaRPr lang="nl-NL" dirty="0"/>
                    </a:p>
                  </a:txBody>
                  <a:tcPr/>
                </a:tc>
                <a:extLst>
                  <a:ext uri="{0D108BD9-81ED-4DB2-BD59-A6C34878D82A}">
                    <a16:rowId xmlns:a16="http://schemas.microsoft.com/office/drawing/2014/main" val="10001"/>
                  </a:ext>
                </a:extLst>
              </a:tr>
              <a:tr h="598596">
                <a:tc>
                  <a:txBody>
                    <a:bodyPr/>
                    <a:lstStyle/>
                    <a:p>
                      <a:r>
                        <a:rPr lang="nl-NL" dirty="0" smtClean="0"/>
                        <a:t>Gedrag konijn (nest bouwen)</a:t>
                      </a:r>
                      <a:endParaRPr lang="nl-NL" dirty="0"/>
                    </a:p>
                  </a:txBody>
                  <a:tcPr/>
                </a:tc>
                <a:tc>
                  <a:txBody>
                    <a:bodyPr/>
                    <a:lstStyle/>
                    <a:p>
                      <a:r>
                        <a:rPr lang="nl-NL" dirty="0" smtClean="0"/>
                        <a:t>Erge dorst na</a:t>
                      </a:r>
                      <a:r>
                        <a:rPr lang="nl-NL" baseline="0" dirty="0" smtClean="0"/>
                        <a:t> bevalling</a:t>
                      </a:r>
                      <a:endParaRPr lang="nl-NL" dirty="0"/>
                    </a:p>
                  </a:txBody>
                  <a:tcPr/>
                </a:tc>
                <a:tc>
                  <a:txBody>
                    <a:bodyPr/>
                    <a:lstStyle/>
                    <a:p>
                      <a:r>
                        <a:rPr lang="nl-NL" dirty="0" smtClean="0"/>
                        <a:t>Geen ademhaling plens water over kop of spray</a:t>
                      </a:r>
                      <a:endParaRPr lang="nl-NL" dirty="0"/>
                    </a:p>
                  </a:txBody>
                  <a:tcPr/>
                </a:tc>
                <a:extLst>
                  <a:ext uri="{0D108BD9-81ED-4DB2-BD59-A6C34878D82A}">
                    <a16:rowId xmlns:a16="http://schemas.microsoft.com/office/drawing/2014/main" val="10002"/>
                  </a:ext>
                </a:extLst>
              </a:tr>
              <a:tr h="855137">
                <a:tc>
                  <a:txBody>
                    <a:bodyPr/>
                    <a:lstStyle/>
                    <a:p>
                      <a:r>
                        <a:rPr lang="nl-NL" dirty="0" smtClean="0"/>
                        <a:t>Cavia blijft</a:t>
                      </a:r>
                      <a:r>
                        <a:rPr lang="nl-NL" baseline="0" dirty="0" smtClean="0"/>
                        <a:t> op één plek</a:t>
                      </a:r>
                      <a:endParaRPr lang="nl-NL" dirty="0"/>
                    </a:p>
                  </a:txBody>
                  <a:tcPr/>
                </a:tc>
                <a:tc>
                  <a:txBody>
                    <a:bodyPr/>
                    <a:lstStyle/>
                    <a:p>
                      <a:r>
                        <a:rPr lang="nl-NL" dirty="0" smtClean="0"/>
                        <a:t>Drinkwater lauw</a:t>
                      </a:r>
                      <a:endParaRPr lang="nl-NL" dirty="0"/>
                    </a:p>
                  </a:txBody>
                  <a:tcPr/>
                </a:tc>
                <a:tc>
                  <a:txBody>
                    <a:bodyPr/>
                    <a:lstStyle/>
                    <a:p>
                      <a:r>
                        <a:rPr lang="nl-NL" dirty="0" smtClean="0"/>
                        <a:t>Moeder jong schoonlikken of met stro/handdoek droogwrijven</a:t>
                      </a:r>
                      <a:endParaRPr lang="nl-NL" dirty="0"/>
                    </a:p>
                  </a:txBody>
                  <a:tcPr/>
                </a:tc>
                <a:extLst>
                  <a:ext uri="{0D108BD9-81ED-4DB2-BD59-A6C34878D82A}">
                    <a16:rowId xmlns:a16="http://schemas.microsoft.com/office/drawing/2014/main" val="10003"/>
                  </a:ext>
                </a:extLst>
              </a:tr>
              <a:tr h="598596">
                <a:tc>
                  <a:txBody>
                    <a:bodyPr/>
                    <a:lstStyle/>
                    <a:p>
                      <a:r>
                        <a:rPr lang="nl-NL" dirty="0" smtClean="0"/>
                        <a:t>Hamsters</a:t>
                      </a:r>
                      <a:r>
                        <a:rPr lang="nl-NL" baseline="0" dirty="0" smtClean="0"/>
                        <a:t> werpen vaak ‘s nachts</a:t>
                      </a:r>
                      <a:endParaRPr lang="nl-NL" dirty="0"/>
                    </a:p>
                  </a:txBody>
                  <a:tcPr/>
                </a:tc>
                <a:tc>
                  <a:txBody>
                    <a:bodyPr/>
                    <a:lstStyle/>
                    <a:p>
                      <a:r>
                        <a:rPr lang="nl-NL" dirty="0" smtClean="0"/>
                        <a:t>Nageboorte(s) moet(en) snel loskomen en volledig zijn</a:t>
                      </a:r>
                      <a:endParaRPr lang="nl-NL" dirty="0"/>
                    </a:p>
                  </a:txBody>
                  <a:tcPr/>
                </a:tc>
                <a:tc>
                  <a:txBody>
                    <a:bodyPr/>
                    <a:lstStyle/>
                    <a:p>
                      <a:r>
                        <a:rPr lang="nl-NL" dirty="0" smtClean="0"/>
                        <a:t>Moeder navelstreng doorbijten of doorknippen</a:t>
                      </a:r>
                      <a:endParaRPr lang="nl-NL" dirty="0"/>
                    </a:p>
                  </a:txBody>
                  <a:tcPr/>
                </a:tc>
                <a:extLst>
                  <a:ext uri="{0D108BD9-81ED-4DB2-BD59-A6C34878D82A}">
                    <a16:rowId xmlns:a16="http://schemas.microsoft.com/office/drawing/2014/main" val="10004"/>
                  </a:ext>
                </a:extLst>
              </a:tr>
              <a:tr h="346805">
                <a:tc>
                  <a:txBody>
                    <a:bodyPr/>
                    <a:lstStyle/>
                    <a:p>
                      <a:r>
                        <a:rPr lang="nl-NL" dirty="0" smtClean="0"/>
                        <a:t>Allen bijna nooit hulp nodig</a:t>
                      </a:r>
                      <a:endParaRPr lang="nl-NL" dirty="0"/>
                    </a:p>
                  </a:txBody>
                  <a:tcPr/>
                </a:tc>
                <a:tc>
                  <a:txBody>
                    <a:bodyPr/>
                    <a:lstStyle/>
                    <a:p>
                      <a:r>
                        <a:rPr lang="nl-NL" dirty="0" smtClean="0"/>
                        <a:t>Melkgift op gang komen</a:t>
                      </a:r>
                      <a:endParaRPr lang="nl-NL" dirty="0"/>
                    </a:p>
                  </a:txBody>
                  <a:tcPr/>
                </a:tc>
                <a:tc>
                  <a:txBody>
                    <a:bodyPr/>
                    <a:lstStyle/>
                    <a:p>
                      <a:r>
                        <a:rPr lang="nl-NL" dirty="0" smtClean="0"/>
                        <a:t>Ontsmetten navelstomp</a:t>
                      </a:r>
                      <a:endParaRPr lang="nl-NL" dirty="0"/>
                    </a:p>
                  </a:txBody>
                  <a:tcPr/>
                </a:tc>
                <a:extLst>
                  <a:ext uri="{0D108BD9-81ED-4DB2-BD59-A6C34878D82A}">
                    <a16:rowId xmlns:a16="http://schemas.microsoft.com/office/drawing/2014/main" val="10005"/>
                  </a:ext>
                </a:extLst>
              </a:tr>
              <a:tr h="346805">
                <a:tc>
                  <a:txBody>
                    <a:bodyPr/>
                    <a:lstStyle/>
                    <a:p>
                      <a:r>
                        <a:rPr lang="nl-NL" dirty="0" smtClean="0"/>
                        <a:t>Uitzondering naar dierenarts</a:t>
                      </a:r>
                      <a:endParaRPr lang="nl-NL" dirty="0"/>
                    </a:p>
                  </a:txBody>
                  <a:tcPr/>
                </a:tc>
                <a:tc>
                  <a:txBody>
                    <a:bodyPr/>
                    <a:lstStyle/>
                    <a:p>
                      <a:r>
                        <a:rPr lang="nl-NL" dirty="0" smtClean="0"/>
                        <a:t>Grote worp meer aandacht</a:t>
                      </a:r>
                      <a:endParaRPr lang="nl-NL" dirty="0"/>
                    </a:p>
                  </a:txBody>
                  <a:tcPr/>
                </a:tc>
                <a:tc>
                  <a:txBody>
                    <a:bodyPr/>
                    <a:lstStyle/>
                    <a:p>
                      <a:r>
                        <a:rPr lang="nl-NL" dirty="0" smtClean="0"/>
                        <a:t>Biest drinken (vers)</a:t>
                      </a:r>
                      <a:endParaRPr lang="nl-NL" dirty="0"/>
                    </a:p>
                  </a:txBody>
                  <a:tcPr/>
                </a:tc>
                <a:extLst>
                  <a:ext uri="{0D108BD9-81ED-4DB2-BD59-A6C34878D82A}">
                    <a16:rowId xmlns:a16="http://schemas.microsoft.com/office/drawing/2014/main" val="10006"/>
                  </a:ext>
                </a:extLst>
              </a:tr>
              <a:tr h="346805">
                <a:tc>
                  <a:txBody>
                    <a:bodyPr/>
                    <a:lstStyle/>
                    <a:p>
                      <a:endParaRPr lang="nl-NL" dirty="0"/>
                    </a:p>
                  </a:txBody>
                  <a:tcPr/>
                </a:tc>
                <a:tc>
                  <a:txBody>
                    <a:bodyPr/>
                    <a:lstStyle/>
                    <a:p>
                      <a:endParaRPr lang="nl-NL"/>
                    </a:p>
                  </a:txBody>
                  <a:tcPr/>
                </a:tc>
                <a:tc>
                  <a:txBody>
                    <a:bodyPr/>
                    <a:lstStyle/>
                    <a:p>
                      <a:r>
                        <a:rPr lang="nl-NL" dirty="0" smtClean="0"/>
                        <a:t>Darmpek (eerste ontlasting)</a:t>
                      </a:r>
                      <a:endParaRPr lang="nl-NL"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4765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smtClean="0"/>
              <a:t>Zoek voor een </a:t>
            </a:r>
            <a:r>
              <a:rPr lang="nl-NL" dirty="0"/>
              <a:t>diersoort </a:t>
            </a:r>
            <a:r>
              <a:rPr lang="nl-NL" dirty="0" smtClean="0"/>
              <a:t>uit de soortenlijst uit of deze soort over </a:t>
            </a:r>
            <a:r>
              <a:rPr lang="nl-NL" dirty="0"/>
              <a:t>het algemeen wel (veel of weinig?) of geen hulp nodig bij de geboorte van het jong/de jongen</a:t>
            </a:r>
            <a:r>
              <a:rPr lang="nl-NL" dirty="0" smtClean="0"/>
              <a:t>? </a:t>
            </a:r>
          </a:p>
          <a:p>
            <a:pPr marL="342900" indent="-342900">
              <a:buFont typeface="+mj-lt"/>
              <a:buAutoNum type="arabicPeriod"/>
            </a:pPr>
            <a:r>
              <a:rPr lang="nl-NL" dirty="0" smtClean="0"/>
              <a:t>Beschrijf welke nazorg je voor de diersoort uit vraag 1 aan zowel moeder als jong(en) geeft.</a:t>
            </a:r>
          </a:p>
          <a:p>
            <a:pPr marL="342900" indent="-342900">
              <a:buFont typeface="+mj-lt"/>
              <a:buAutoNum type="arabicPeriod"/>
            </a:pPr>
            <a:endParaRPr lang="nl-NL" dirty="0"/>
          </a:p>
          <a:p>
            <a:pPr marL="0" indent="0">
              <a:buNone/>
            </a:pPr>
            <a:r>
              <a:rPr lang="nl-NL" dirty="0" smtClean="0"/>
              <a:t>Tip: zie dia 36.</a:t>
            </a:r>
            <a:endParaRPr lang="nl-NL" dirty="0"/>
          </a:p>
          <a:p>
            <a:pPr marL="0" indent="0">
              <a:buNone/>
            </a:pPr>
            <a:endParaRPr lang="nl-NL" dirty="0"/>
          </a:p>
          <a:p>
            <a:pPr marL="0" indent="0">
              <a:buNone/>
            </a:pPr>
            <a:r>
              <a:rPr lang="nl-NL" dirty="0"/>
              <a:t>Je hebt de keuze uit een van de volgende soorten: Rund, schaap, geit, varken, ezel, paard, alpaca, stinkdier, wallaby, </a:t>
            </a:r>
            <a:r>
              <a:rPr lang="nl-NL" dirty="0" err="1"/>
              <a:t>nijlroezet</a:t>
            </a:r>
            <a:r>
              <a:rPr lang="nl-NL" dirty="0"/>
              <a:t>, witbuikegel, eekhoorn, </a:t>
            </a:r>
            <a:r>
              <a:rPr lang="nl-NL" dirty="0" err="1"/>
              <a:t>degoe</a:t>
            </a:r>
            <a:r>
              <a:rPr lang="nl-NL" dirty="0"/>
              <a:t>, chinchilla, </a:t>
            </a:r>
            <a:r>
              <a:rPr lang="nl-NL" dirty="0" err="1"/>
              <a:t>sugarglider</a:t>
            </a:r>
            <a:r>
              <a:rPr lang="nl-NL" dirty="0"/>
              <a:t>, muis, rat, gerbil</a:t>
            </a:r>
          </a:p>
          <a:p>
            <a:endParaRPr lang="nl-NL" dirty="0"/>
          </a:p>
        </p:txBody>
      </p:sp>
    </p:spTree>
    <p:extLst>
      <p:ext uri="{BB962C8B-B14F-4D97-AF65-F5344CB8AC3E}">
        <p14:creationId xmlns:p14="http://schemas.microsoft.com/office/powerpoint/2010/main" val="3417613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Stoornissen</a:t>
            </a:r>
            <a:r>
              <a:rPr lang="en-US" dirty="0" smtClean="0"/>
              <a:t> </a:t>
            </a:r>
            <a:r>
              <a:rPr lang="en-US" dirty="0" err="1" smtClean="0"/>
              <a:t>rondom</a:t>
            </a:r>
            <a:r>
              <a:rPr lang="en-US" dirty="0" smtClean="0"/>
              <a:t> de </a:t>
            </a:r>
            <a:r>
              <a:rPr lang="en-US" dirty="0" err="1" smtClean="0"/>
              <a:t>geboorte</a:t>
            </a:r>
            <a:endParaRPr lang="nl-NL" dirty="0"/>
          </a:p>
        </p:txBody>
      </p:sp>
      <p:sp>
        <p:nvSpPr>
          <p:cNvPr id="3" name="Tijdelijke aanduiding voor inhoud 2"/>
          <p:cNvSpPr>
            <a:spLocks noGrp="1"/>
          </p:cNvSpPr>
          <p:nvPr>
            <p:ph idx="1"/>
          </p:nvPr>
        </p:nvSpPr>
        <p:spPr/>
        <p:txBody>
          <a:bodyPr>
            <a:normAutofit/>
          </a:bodyPr>
          <a:lstStyle/>
          <a:p>
            <a:r>
              <a:rPr lang="nl-NL" dirty="0" smtClean="0"/>
              <a:t>Stoornis ligt bij moeder of bij jong</a:t>
            </a:r>
          </a:p>
          <a:p>
            <a:r>
              <a:rPr lang="nl-NL" dirty="0" smtClean="0"/>
              <a:t>Kunnen verschillende oorzaken zijn</a:t>
            </a:r>
          </a:p>
          <a:p>
            <a:r>
              <a:rPr lang="nl-NL" dirty="0" smtClean="0"/>
              <a:t>Kan op problemen na de geboorte</a:t>
            </a:r>
          </a:p>
          <a:p>
            <a:r>
              <a:rPr lang="nl-NL" dirty="0" smtClean="0"/>
              <a:t>Groot jong</a:t>
            </a:r>
          </a:p>
          <a:p>
            <a:pPr lvl="1" indent="-423863">
              <a:buFont typeface="Arial" panose="020B0604020202020204" pitchFamily="34" charset="0"/>
              <a:buChar char="•"/>
            </a:pPr>
            <a:r>
              <a:rPr lang="nl-NL" dirty="0" smtClean="0"/>
              <a:t>Bij kleine worp</a:t>
            </a:r>
          </a:p>
          <a:p>
            <a:pPr lvl="1" indent="-423863">
              <a:buFont typeface="Arial" panose="020B0604020202020204" pitchFamily="34" charset="0"/>
              <a:buChar char="•"/>
            </a:pPr>
            <a:r>
              <a:rPr lang="nl-NL" dirty="0" smtClean="0"/>
              <a:t>Dekking groot mannelijk dier</a:t>
            </a:r>
          </a:p>
          <a:p>
            <a:pPr lvl="1" indent="-423863">
              <a:buFont typeface="Arial" panose="020B0604020202020204" pitchFamily="34" charset="0"/>
              <a:buChar char="•"/>
            </a:pPr>
            <a:r>
              <a:rPr lang="nl-NL" dirty="0" smtClean="0"/>
              <a:t>Jong met waterhoofd</a:t>
            </a:r>
          </a:p>
          <a:p>
            <a:pPr lvl="1" indent="-423863">
              <a:buFont typeface="Arial" panose="020B0604020202020204" pitchFamily="34" charset="0"/>
              <a:buChar char="•"/>
            </a:pPr>
            <a:r>
              <a:rPr lang="nl-NL" dirty="0" smtClean="0"/>
              <a:t>Keizersnede </a:t>
            </a:r>
          </a:p>
        </p:txBody>
      </p:sp>
    </p:spTree>
    <p:extLst>
      <p:ext uri="{BB962C8B-B14F-4D97-AF65-F5344CB8AC3E}">
        <p14:creationId xmlns:p14="http://schemas.microsoft.com/office/powerpoint/2010/main" val="34272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0634" y="1089797"/>
            <a:ext cx="10515600" cy="4486275"/>
          </a:xfrm>
        </p:spPr>
        <p:txBody>
          <a:bodyPr>
            <a:normAutofit/>
          </a:bodyPr>
          <a:lstStyle/>
          <a:p>
            <a:r>
              <a:rPr lang="nl-NL" dirty="0" smtClean="0"/>
              <a:t>Afwijkende liggingen en verlossingen</a:t>
            </a:r>
          </a:p>
          <a:p>
            <a:pPr lvl="1" indent="-423863">
              <a:buFont typeface="Arial" panose="020B0604020202020204" pitchFamily="34" charset="0"/>
              <a:buChar char="•"/>
            </a:pPr>
            <a:r>
              <a:rPr lang="nl-NL" dirty="0" smtClean="0"/>
              <a:t>Ideaal kopligging met gestrekte poten</a:t>
            </a:r>
          </a:p>
          <a:p>
            <a:pPr lvl="1" indent="-423863">
              <a:buFont typeface="Arial" panose="020B0604020202020204" pitchFamily="34" charset="0"/>
              <a:buChar char="•"/>
            </a:pPr>
            <a:r>
              <a:rPr lang="nl-NL" dirty="0" smtClean="0"/>
              <a:t>Verschillende afwijkende liggingen</a:t>
            </a:r>
          </a:p>
          <a:p>
            <a:pPr lvl="1" indent="-423863">
              <a:buFont typeface="Arial" panose="020B0604020202020204" pitchFamily="34" charset="0"/>
              <a:buChar char="•"/>
            </a:pPr>
            <a:r>
              <a:rPr lang="nl-NL" dirty="0" smtClean="0"/>
              <a:t>Komt bij kleine dieren minder vaak voor</a:t>
            </a:r>
          </a:p>
          <a:p>
            <a:pPr lvl="1" indent="-423863">
              <a:buFont typeface="Arial" panose="020B0604020202020204" pitchFamily="34" charset="0"/>
              <a:buChar char="•"/>
            </a:pPr>
            <a:r>
              <a:rPr lang="nl-NL" dirty="0" smtClean="0"/>
              <a:t>Grotere dieren jong inwendig </a:t>
            </a:r>
            <a:r>
              <a:rPr lang="nl-NL" dirty="0" err="1" smtClean="0"/>
              <a:t>repositioneren</a:t>
            </a:r>
            <a:endParaRPr lang="nl-NL" dirty="0" smtClean="0"/>
          </a:p>
          <a:p>
            <a:pPr lvl="1">
              <a:buFont typeface="Arial" panose="020B0604020202020204" pitchFamily="34" charset="0"/>
              <a:buChar char="•"/>
            </a:pPr>
            <a:endParaRPr lang="nl-NL" dirty="0" smtClean="0"/>
          </a:p>
          <a:p>
            <a:r>
              <a:rPr lang="nl-NL" dirty="0" err="1" smtClean="0"/>
              <a:t>Weeënzwakte</a:t>
            </a:r>
            <a:r>
              <a:rPr lang="nl-NL" dirty="0" smtClean="0"/>
              <a:t> en baarmoedertorsie</a:t>
            </a:r>
          </a:p>
          <a:p>
            <a:pPr lvl="1" indent="-423863">
              <a:buFont typeface="Arial" panose="020B0604020202020204" pitchFamily="34" charset="0"/>
              <a:buChar char="•"/>
            </a:pPr>
            <a:r>
              <a:rPr lang="nl-NL" dirty="0" smtClean="0"/>
              <a:t>Weeën te zwak voor geboorte</a:t>
            </a:r>
          </a:p>
          <a:p>
            <a:pPr lvl="1" indent="-423863">
              <a:buFont typeface="Arial" panose="020B0604020202020204" pitchFamily="34" charset="0"/>
              <a:buChar char="•"/>
            </a:pPr>
            <a:r>
              <a:rPr lang="nl-NL" dirty="0" smtClean="0"/>
              <a:t>Verschillende oorzaken zoals onrust</a:t>
            </a:r>
          </a:p>
          <a:p>
            <a:pPr lvl="1" indent="-423863">
              <a:buFont typeface="Arial" panose="020B0604020202020204" pitchFamily="34" charset="0"/>
              <a:buChar char="•"/>
            </a:pPr>
            <a:r>
              <a:rPr lang="nl-NL" dirty="0" smtClean="0"/>
              <a:t>Injectie oxytocine en infuus met calciumoplossing</a:t>
            </a:r>
          </a:p>
          <a:p>
            <a:pPr lvl="1" indent="-423863">
              <a:buFont typeface="Arial" panose="020B0604020202020204" pitchFamily="34" charset="0"/>
              <a:buChar char="•"/>
            </a:pPr>
            <a:r>
              <a:rPr lang="nl-NL" dirty="0" smtClean="0"/>
              <a:t>Baarmoedertorsie is draaiing van de baarmoeder</a:t>
            </a:r>
          </a:p>
          <a:p>
            <a:pPr lvl="1" indent="-423863">
              <a:buFont typeface="Arial" panose="020B0604020202020204" pitchFamily="34" charset="0"/>
              <a:buChar char="•"/>
            </a:pPr>
            <a:r>
              <a:rPr lang="nl-NL" dirty="0" smtClean="0"/>
              <a:t>Bij torsie met spoed naar dierenarts</a:t>
            </a:r>
          </a:p>
        </p:txBody>
      </p:sp>
    </p:spTree>
    <p:extLst>
      <p:ext uri="{BB962C8B-B14F-4D97-AF65-F5344CB8AC3E}">
        <p14:creationId xmlns:p14="http://schemas.microsoft.com/office/powerpoint/2010/main" val="2094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B364BAB-9A2D-4C4F-9345-B12DC22D5805}"/>
              </a:ext>
            </a:extLst>
          </p:cNvPr>
          <p:cNvSpPr txBox="1"/>
          <p:nvPr/>
        </p:nvSpPr>
        <p:spPr>
          <a:xfrm>
            <a:off x="439479" y="210026"/>
            <a:ext cx="11313042" cy="6309420"/>
          </a:xfrm>
          <a:prstGeom prst="rect">
            <a:avLst/>
          </a:prstGeom>
          <a:noFill/>
        </p:spPr>
        <p:txBody>
          <a:bodyPr wrap="square" rtlCol="0">
            <a:spAutoFit/>
          </a:bodyPr>
          <a:lstStyle/>
          <a:p>
            <a:pPr algn="ctr"/>
            <a:r>
              <a:rPr lang="nl-NL" sz="5400" dirty="0">
                <a:latin typeface="Arial" panose="020B0604020202020204" pitchFamily="34" charset="0"/>
                <a:cs typeface="Arial" panose="020B0604020202020204" pitchFamily="34" charset="0"/>
              </a:rPr>
              <a:t>Als Houder van overige zoogdieren heb je kennis over:</a:t>
            </a:r>
          </a:p>
          <a:p>
            <a:pPr algn="ctr"/>
            <a:endParaRPr lang="nl-NL" sz="2400" dirty="0">
              <a:latin typeface="Arial" panose="020B0604020202020204" pitchFamily="34" charset="0"/>
              <a:cs typeface="Arial" panose="020B0604020202020204" pitchFamily="34" charset="0"/>
            </a:endParaRPr>
          </a:p>
          <a:p>
            <a:pPr algn="ctr"/>
            <a:endParaRPr lang="nl-NL" sz="2400" dirty="0">
              <a:latin typeface="Arial" panose="020B0604020202020204" pitchFamily="34" charset="0"/>
              <a:cs typeface="Arial" panose="020B0604020202020204" pitchFamily="34" charset="0"/>
            </a:endParaRPr>
          </a:p>
          <a:p>
            <a:pPr algn="ctr"/>
            <a:r>
              <a:rPr lang="nl-NL" sz="3200" dirty="0">
                <a:latin typeface="Arial" panose="020B0604020202020204" pitchFamily="34" charset="0"/>
                <a:cs typeface="Arial" panose="020B0604020202020204" pitchFamily="34" charset="0"/>
              </a:rPr>
              <a:t>Wet- en regelgeving</a:t>
            </a:r>
          </a:p>
          <a:p>
            <a:pPr algn="ctr"/>
            <a:r>
              <a:rPr lang="nl-NL" sz="3200" dirty="0">
                <a:latin typeface="Arial" panose="020B0604020202020204" pitchFamily="34" charset="0"/>
                <a:cs typeface="Arial" panose="020B0604020202020204" pitchFamily="34" charset="0"/>
              </a:rPr>
              <a:t>Invasieve soorten</a:t>
            </a:r>
          </a:p>
          <a:p>
            <a:pPr algn="ctr"/>
            <a:r>
              <a:rPr lang="nl-NL" sz="3200" dirty="0">
                <a:latin typeface="Arial" panose="020B0604020202020204" pitchFamily="34" charset="0"/>
                <a:cs typeface="Arial" panose="020B0604020202020204" pitchFamily="34" charset="0"/>
              </a:rPr>
              <a:t>Huisvesting</a:t>
            </a:r>
          </a:p>
          <a:p>
            <a:pPr algn="ctr"/>
            <a:r>
              <a:rPr lang="nl-NL" sz="3200" dirty="0">
                <a:latin typeface="Arial" panose="020B0604020202020204" pitchFamily="34" charset="0"/>
                <a:cs typeface="Arial" panose="020B0604020202020204" pitchFamily="34" charset="0"/>
              </a:rPr>
              <a:t>Voeding</a:t>
            </a:r>
          </a:p>
          <a:p>
            <a:pPr algn="ctr"/>
            <a:r>
              <a:rPr lang="nl-NL" sz="3200" b="1" dirty="0">
                <a:latin typeface="Arial" panose="020B0604020202020204" pitchFamily="34" charset="0"/>
                <a:cs typeface="Arial" panose="020B0604020202020204" pitchFamily="34" charset="0"/>
              </a:rPr>
              <a:t>Voortplanting</a:t>
            </a:r>
          </a:p>
          <a:p>
            <a:pPr algn="ctr"/>
            <a:r>
              <a:rPr lang="nl-NL" sz="3200" dirty="0">
                <a:latin typeface="Arial" panose="020B0604020202020204" pitchFamily="34" charset="0"/>
                <a:cs typeface="Arial" panose="020B0604020202020204" pitchFamily="34" charset="0"/>
              </a:rPr>
              <a:t>Gezondheid</a:t>
            </a:r>
          </a:p>
          <a:p>
            <a:pPr algn="ctr"/>
            <a:r>
              <a:rPr lang="nl-NL" sz="3200" dirty="0">
                <a:latin typeface="Arial" panose="020B0604020202020204" pitchFamily="34" charset="0"/>
                <a:cs typeface="Arial" panose="020B0604020202020204" pitchFamily="34" charset="0"/>
              </a:rPr>
              <a:t>Welzijn en gedrag</a:t>
            </a:r>
          </a:p>
          <a:p>
            <a:pPr algn="ct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409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285739"/>
            <a:ext cx="10515600" cy="4835842"/>
          </a:xfrm>
        </p:spPr>
        <p:txBody>
          <a:bodyPr>
            <a:normAutofit/>
          </a:bodyPr>
          <a:lstStyle/>
          <a:p>
            <a:r>
              <a:rPr lang="nl-NL" dirty="0" smtClean="0"/>
              <a:t>Achterblijven van nageboortes</a:t>
            </a:r>
          </a:p>
          <a:p>
            <a:pPr lvl="1" indent="-423863">
              <a:buFont typeface="Arial" panose="020B0604020202020204" pitchFamily="34" charset="0"/>
              <a:buChar char="•"/>
            </a:pPr>
            <a:r>
              <a:rPr lang="nl-NL" dirty="0" smtClean="0"/>
              <a:t>Mag niet in de baarmoeder achterblijven</a:t>
            </a:r>
          </a:p>
          <a:p>
            <a:pPr lvl="1" indent="-423863">
              <a:buFont typeface="Arial" panose="020B0604020202020204" pitchFamily="34" charset="0"/>
              <a:buChar char="•"/>
            </a:pPr>
            <a:r>
              <a:rPr lang="nl-NL" dirty="0" smtClean="0"/>
              <a:t>Kans op infectie, raadplegen dierenarts</a:t>
            </a:r>
          </a:p>
          <a:p>
            <a:pPr lvl="1" indent="-423863">
              <a:buFont typeface="Arial" panose="020B0604020202020204" pitchFamily="34" charset="0"/>
              <a:buChar char="•"/>
            </a:pPr>
            <a:r>
              <a:rPr lang="nl-NL" dirty="0" smtClean="0"/>
              <a:t>Duur van afkomen placenta per dier verschillend </a:t>
            </a:r>
          </a:p>
          <a:p>
            <a:r>
              <a:rPr lang="nl-NL" dirty="0" smtClean="0"/>
              <a:t>Melkklierontsteking</a:t>
            </a:r>
          </a:p>
          <a:p>
            <a:pPr lvl="1" indent="-423863">
              <a:buFont typeface="Arial" panose="020B0604020202020204" pitchFamily="34" charset="0"/>
              <a:buChar char="•"/>
            </a:pPr>
            <a:r>
              <a:rPr lang="nl-NL" dirty="0"/>
              <a:t>Mastitis, uier/tepels warm en oogt rood</a:t>
            </a:r>
          </a:p>
          <a:p>
            <a:pPr lvl="1" indent="-423863">
              <a:buFont typeface="Arial" panose="020B0604020202020204" pitchFamily="34" charset="0"/>
              <a:buChar char="•"/>
            </a:pPr>
            <a:r>
              <a:rPr lang="nl-NL" dirty="0"/>
              <a:t>Antibiotica gebruiken (uierinjector, injectie of oraal</a:t>
            </a:r>
            <a:r>
              <a:rPr lang="nl-NL" dirty="0" smtClean="0"/>
              <a:t>)</a:t>
            </a:r>
          </a:p>
          <a:p>
            <a:r>
              <a:rPr lang="nl-NL" dirty="0" smtClean="0"/>
              <a:t>Melkziekte</a:t>
            </a:r>
          </a:p>
          <a:p>
            <a:pPr lvl="1" indent="-423863">
              <a:buFont typeface="Arial" panose="020B0604020202020204" pitchFamily="34" charset="0"/>
              <a:buChar char="•"/>
            </a:pPr>
            <a:r>
              <a:rPr lang="nl-NL" dirty="0" smtClean="0"/>
              <a:t>Vaak tijdens de melkgift</a:t>
            </a:r>
          </a:p>
          <a:p>
            <a:pPr lvl="1" indent="-423863">
              <a:buFont typeface="Arial" panose="020B0604020202020204" pitchFamily="34" charset="0"/>
              <a:buChar char="•"/>
            </a:pPr>
            <a:r>
              <a:rPr lang="nl-NL" dirty="0" smtClean="0"/>
              <a:t>Moederdier calciumtekort door melkproductie</a:t>
            </a:r>
          </a:p>
          <a:p>
            <a:pPr lvl="1" indent="-423863">
              <a:buFont typeface="Arial" panose="020B0604020202020204" pitchFamily="34" charset="0"/>
              <a:buChar char="•"/>
            </a:pPr>
            <a:r>
              <a:rPr lang="nl-NL" dirty="0" smtClean="0"/>
              <a:t>Moederdier uitgebalanceerd rantsoen aanbieden</a:t>
            </a:r>
          </a:p>
          <a:p>
            <a:pPr lvl="1" indent="-423863">
              <a:buFont typeface="Arial" panose="020B0604020202020204" pitchFamily="34" charset="0"/>
              <a:buChar char="•"/>
            </a:pPr>
            <a:r>
              <a:rPr lang="nl-NL" dirty="0" smtClean="0"/>
              <a:t>Behandeling door injectie met kalkoplossing of calciuminfuus</a:t>
            </a:r>
          </a:p>
        </p:txBody>
      </p:sp>
    </p:spTree>
    <p:extLst>
      <p:ext uri="{BB962C8B-B14F-4D97-AF65-F5344CB8AC3E}">
        <p14:creationId xmlns:p14="http://schemas.microsoft.com/office/powerpoint/2010/main" val="293283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690688"/>
            <a:ext cx="10515600" cy="4835842"/>
          </a:xfrm>
        </p:spPr>
        <p:txBody>
          <a:bodyPr>
            <a:normAutofit/>
          </a:bodyPr>
          <a:lstStyle/>
          <a:p>
            <a:r>
              <a:rPr lang="nl-NL" dirty="0" smtClean="0"/>
              <a:t>Slepende melkziekte</a:t>
            </a:r>
          </a:p>
          <a:p>
            <a:pPr lvl="1" indent="-423863">
              <a:buFont typeface="Arial" panose="020B0604020202020204" pitchFamily="34" charset="0"/>
              <a:buChar char="•"/>
            </a:pPr>
            <a:r>
              <a:rPr lang="nl-NL" dirty="0" smtClean="0"/>
              <a:t>Niet te verwarren met melkziekte</a:t>
            </a:r>
          </a:p>
          <a:p>
            <a:pPr lvl="1" indent="-423863">
              <a:buFont typeface="Arial" panose="020B0604020202020204" pitchFamily="34" charset="0"/>
              <a:buChar char="•"/>
            </a:pPr>
            <a:r>
              <a:rPr lang="nl-NL" dirty="0" smtClean="0"/>
              <a:t>Energietekort bij moederdier (glucose), vaak bij meerlingen</a:t>
            </a:r>
          </a:p>
          <a:p>
            <a:pPr lvl="1" indent="-423863">
              <a:buFont typeface="Arial" panose="020B0604020202020204" pitchFamily="34" charset="0"/>
              <a:buChar char="•"/>
            </a:pPr>
            <a:r>
              <a:rPr lang="nl-NL" dirty="0" smtClean="0"/>
              <a:t>Aceton geur door omzetten vetten en eiwitten in glucose</a:t>
            </a:r>
          </a:p>
          <a:p>
            <a:pPr lvl="1" indent="-423863">
              <a:buFont typeface="Arial" panose="020B0604020202020204" pitchFamily="34" charset="0"/>
              <a:buChar char="•"/>
            </a:pPr>
            <a:r>
              <a:rPr lang="nl-NL" dirty="0" smtClean="0"/>
              <a:t>Gewichtsverlies, kreupel, haarverlies of doffe vacht</a:t>
            </a:r>
          </a:p>
          <a:p>
            <a:pPr lvl="1" indent="-423863">
              <a:buFont typeface="Arial" panose="020B0604020202020204" pitchFamily="34" charset="0"/>
              <a:buChar char="•"/>
            </a:pPr>
            <a:r>
              <a:rPr lang="nl-NL" dirty="0" smtClean="0"/>
              <a:t>Behandelen met glucose-infuus, anders kans op sterfte</a:t>
            </a:r>
          </a:p>
          <a:p>
            <a:pPr marL="261937" lvl="1" indent="0">
              <a:buNone/>
            </a:pPr>
            <a:endParaRPr lang="nl-NL" dirty="0" smtClean="0"/>
          </a:p>
          <a:p>
            <a:r>
              <a:rPr lang="nl-NL" dirty="0" smtClean="0"/>
              <a:t>Baarmoederprolaps</a:t>
            </a:r>
          </a:p>
          <a:p>
            <a:pPr lvl="1" indent="-423863">
              <a:buFont typeface="Arial" panose="020B0604020202020204" pitchFamily="34" charset="0"/>
              <a:buChar char="•"/>
            </a:pPr>
            <a:r>
              <a:rPr lang="nl-NL" dirty="0" smtClean="0"/>
              <a:t>Uitpersen baarmoeder</a:t>
            </a:r>
          </a:p>
          <a:p>
            <a:pPr lvl="1" indent="-423863">
              <a:buFont typeface="Arial" panose="020B0604020202020204" pitchFamily="34" charset="0"/>
              <a:buChar char="•"/>
            </a:pPr>
            <a:r>
              <a:rPr lang="nl-NL" dirty="0" smtClean="0"/>
              <a:t>Snel een dierenarts raadplegen</a:t>
            </a:r>
          </a:p>
          <a:p>
            <a:pPr lvl="1" indent="-423863">
              <a:buFont typeface="Arial" panose="020B0604020202020204" pitchFamily="34" charset="0"/>
              <a:buChar char="•"/>
            </a:pPr>
            <a:r>
              <a:rPr lang="nl-NL" dirty="0" smtClean="0"/>
              <a:t>Baarmoeder schoonmaken, terug duwen en hechten</a:t>
            </a:r>
          </a:p>
        </p:txBody>
      </p:sp>
    </p:spTree>
    <p:extLst>
      <p:ext uri="{BB962C8B-B14F-4D97-AF65-F5344CB8AC3E}">
        <p14:creationId xmlns:p14="http://schemas.microsoft.com/office/powerpoint/2010/main" val="168730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err="1" smtClean="0"/>
              <a:t>Ontwikkeling</a:t>
            </a:r>
            <a:r>
              <a:rPr lang="en-US" sz="4000" dirty="0" smtClean="0"/>
              <a:t> en </a:t>
            </a:r>
            <a:r>
              <a:rPr lang="en-US" sz="4000" dirty="0" err="1" smtClean="0"/>
              <a:t>opfok</a:t>
            </a:r>
            <a:r>
              <a:rPr lang="en-US" sz="4000" dirty="0" smtClean="0"/>
              <a:t> </a:t>
            </a:r>
            <a:r>
              <a:rPr lang="en-US" sz="4000" dirty="0" err="1" smtClean="0"/>
              <a:t>jongen</a:t>
            </a:r>
            <a:endParaRPr lang="nl-NL" sz="4000" dirty="0"/>
          </a:p>
        </p:txBody>
      </p:sp>
      <p:sp>
        <p:nvSpPr>
          <p:cNvPr id="3" name="Tijdelijke aanduiding voor inhoud 2"/>
          <p:cNvSpPr>
            <a:spLocks noGrp="1"/>
          </p:cNvSpPr>
          <p:nvPr>
            <p:ph idx="1"/>
          </p:nvPr>
        </p:nvSpPr>
        <p:spPr>
          <a:xfrm>
            <a:off x="838200" y="2135505"/>
            <a:ext cx="10515600" cy="4220845"/>
          </a:xfrm>
        </p:spPr>
        <p:txBody>
          <a:bodyPr>
            <a:normAutofit/>
          </a:bodyPr>
          <a:lstStyle/>
          <a:p>
            <a:r>
              <a:rPr lang="nl-NL" dirty="0" smtClean="0"/>
              <a:t>Ontwikkeling jonge dieren verschilt per soort</a:t>
            </a:r>
          </a:p>
          <a:p>
            <a:r>
              <a:rPr lang="nl-NL" dirty="0" smtClean="0"/>
              <a:t>Nestblijvers</a:t>
            </a:r>
          </a:p>
          <a:p>
            <a:r>
              <a:rPr lang="nl-NL" dirty="0" smtClean="0"/>
              <a:t>Nestvlieder</a:t>
            </a:r>
          </a:p>
          <a:p>
            <a:r>
              <a:rPr lang="nl-NL" dirty="0" smtClean="0"/>
              <a:t>Schone ruimte, reinigen en ontsmetten</a:t>
            </a:r>
          </a:p>
          <a:p>
            <a:r>
              <a:rPr lang="nl-NL" dirty="0" smtClean="0"/>
              <a:t>Niet te koude grond, tochtvrij en niet in de volle zon</a:t>
            </a:r>
          </a:p>
          <a:p>
            <a:r>
              <a:rPr lang="nl-NL" dirty="0" smtClean="0"/>
              <a:t>Voorkom stress door rust te geven</a:t>
            </a:r>
          </a:p>
          <a:p>
            <a:r>
              <a:rPr lang="nl-NL" dirty="0" smtClean="0"/>
              <a:t>Speciale voeding en preventieve gezondheidszorg</a:t>
            </a:r>
          </a:p>
          <a:p>
            <a:endParaRPr lang="nl-NL" dirty="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Opfok</a:t>
            </a:r>
            <a:r>
              <a:rPr lang="en-US" dirty="0"/>
              <a:t> van </a:t>
            </a:r>
            <a:r>
              <a:rPr lang="en-US" dirty="0" err="1"/>
              <a:t>jonge</a:t>
            </a:r>
            <a:r>
              <a:rPr lang="en-US" dirty="0"/>
              <a:t> </a:t>
            </a:r>
            <a:r>
              <a:rPr lang="en-US" dirty="0" err="1"/>
              <a:t>dieren</a:t>
            </a:r>
            <a:endParaRPr lang="nl-NL" dirty="0"/>
          </a:p>
        </p:txBody>
      </p:sp>
      <p:sp>
        <p:nvSpPr>
          <p:cNvPr id="8" name="Tekstvak 7"/>
          <p:cNvSpPr txBox="1"/>
          <p:nvPr/>
        </p:nvSpPr>
        <p:spPr>
          <a:xfrm>
            <a:off x="2558980" y="2563111"/>
            <a:ext cx="7623810" cy="400110"/>
          </a:xfrm>
          <a:prstGeom prst="rect">
            <a:avLst/>
          </a:prstGeom>
          <a:noFill/>
        </p:spPr>
        <p:txBody>
          <a:bodyPr wrap="square" rtlCol="0">
            <a:spAutoFit/>
          </a:bodyPr>
          <a:lstStyle/>
          <a:p>
            <a:r>
              <a:rPr lang="nl-NL" sz="2000" dirty="0" smtClean="0">
                <a:solidFill>
                  <a:srgbClr val="1F9BDE"/>
                </a:solidFill>
                <a:latin typeface="Avenir Book"/>
              </a:rPr>
              <a:t>‘</a:t>
            </a:r>
            <a:r>
              <a:rPr lang="nl-NL" sz="1400" dirty="0" smtClean="0">
                <a:solidFill>
                  <a:srgbClr val="1F9BDE"/>
                </a:solidFill>
                <a:latin typeface="Avenir Book"/>
              </a:rPr>
              <a:t>Worden hulpeloos geboren, ze zijn kaal en hun oren en ogen gaan pas later open’</a:t>
            </a:r>
          </a:p>
        </p:txBody>
      </p:sp>
      <p:sp>
        <p:nvSpPr>
          <p:cNvPr id="9" name="Tekstvak 8"/>
          <p:cNvSpPr txBox="1"/>
          <p:nvPr/>
        </p:nvSpPr>
        <p:spPr>
          <a:xfrm>
            <a:off x="2558980" y="2968271"/>
            <a:ext cx="7623810" cy="307777"/>
          </a:xfrm>
          <a:prstGeom prst="rect">
            <a:avLst/>
          </a:prstGeom>
          <a:noFill/>
        </p:spPr>
        <p:txBody>
          <a:bodyPr wrap="square" rtlCol="0">
            <a:spAutoFit/>
          </a:bodyPr>
          <a:lstStyle/>
          <a:p>
            <a:r>
              <a:rPr lang="nl-NL" sz="1400" dirty="0" smtClean="0">
                <a:solidFill>
                  <a:srgbClr val="1F9BDE"/>
                </a:solidFill>
                <a:latin typeface="Avenir Book"/>
              </a:rPr>
              <a:t>‘Vrijwel meteen na geboorte kunnen ze lopen, zien en horen’</a:t>
            </a:r>
          </a:p>
        </p:txBody>
      </p:sp>
    </p:spTree>
    <p:extLst>
      <p:ext uri="{BB962C8B-B14F-4D97-AF65-F5344CB8AC3E}">
        <p14:creationId xmlns:p14="http://schemas.microsoft.com/office/powerpoint/2010/main" val="25429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4</a:t>
            </a:r>
            <a:r>
              <a:rPr lang="en-US" sz="4000" dirty="0" smtClean="0"/>
              <a:t>.4 </a:t>
            </a:r>
            <a:r>
              <a:rPr lang="en-US" sz="4000" dirty="0" err="1" smtClean="0"/>
              <a:t>Opfok</a:t>
            </a:r>
            <a:r>
              <a:rPr lang="en-US" sz="4000" dirty="0" smtClean="0"/>
              <a:t> van </a:t>
            </a:r>
            <a:r>
              <a:rPr lang="en-US" sz="4000" dirty="0" err="1" smtClean="0"/>
              <a:t>konijnen</a:t>
            </a:r>
            <a:r>
              <a:rPr lang="en-US" sz="4000" dirty="0" smtClean="0"/>
              <a:t>, </a:t>
            </a:r>
            <a:r>
              <a:rPr lang="en-US" sz="4000" dirty="0" err="1" smtClean="0"/>
              <a:t>cavia’s</a:t>
            </a:r>
            <a:r>
              <a:rPr lang="en-US" sz="4000" dirty="0" smtClean="0"/>
              <a:t> en</a:t>
            </a:r>
            <a:r>
              <a:rPr lang="en-US" sz="4000" dirty="0"/>
              <a:t> </a:t>
            </a:r>
            <a:r>
              <a:rPr lang="en-US" sz="4000" dirty="0" smtClean="0"/>
              <a:t>hamsters</a:t>
            </a:r>
            <a:endParaRPr lang="nl-NL" sz="4000" dirty="0"/>
          </a:p>
        </p:txBody>
      </p:sp>
      <p:sp>
        <p:nvSpPr>
          <p:cNvPr id="4" name="Tijdelijke aanduiding voor tekst 3"/>
          <p:cNvSpPr>
            <a:spLocks noGrp="1"/>
          </p:cNvSpPr>
          <p:nvPr>
            <p:ph type="body" sz="quarter" idx="13"/>
          </p:nvPr>
        </p:nvSpPr>
        <p:spPr/>
        <p:txBody>
          <a:bodyPr/>
          <a:lstStyle/>
          <a:p>
            <a:r>
              <a:rPr lang="en-US" smtClean="0"/>
              <a:t>Begeleiden</a:t>
            </a:r>
            <a:r>
              <a:rPr lang="en-US" dirty="0" smtClean="0"/>
              <a:t> </a:t>
            </a:r>
            <a:r>
              <a:rPr lang="en-US" dirty="0" err="1"/>
              <a:t>voortplanting</a:t>
            </a:r>
            <a:endParaRPr lang="nl-NL" dirty="0"/>
          </a:p>
        </p:txBody>
      </p:sp>
      <p:sp>
        <p:nvSpPr>
          <p:cNvPr id="5" name="Tijdelijke aanduiding voor tekst 4"/>
          <p:cNvSpPr>
            <a:spLocks noGrp="1"/>
          </p:cNvSpPr>
          <p:nvPr>
            <p:ph type="body" sz="quarter" idx="14"/>
          </p:nvPr>
        </p:nvSpPr>
        <p:spPr>
          <a:xfrm>
            <a:off x="8610600" y="6379264"/>
            <a:ext cx="2743200" cy="365125"/>
          </a:xfrm>
        </p:spPr>
        <p:txBody>
          <a:bodyPr/>
          <a:lstStyle/>
          <a:p>
            <a:r>
              <a:rPr lang="en-US" dirty="0"/>
              <a:t>4. </a:t>
            </a:r>
            <a:r>
              <a:rPr lang="en-US" dirty="0" err="1"/>
              <a:t>Opfok</a:t>
            </a:r>
            <a:r>
              <a:rPr lang="en-US" dirty="0"/>
              <a:t> van </a:t>
            </a:r>
            <a:r>
              <a:rPr lang="en-US" dirty="0" err="1"/>
              <a:t>jonge</a:t>
            </a:r>
            <a:r>
              <a:rPr lang="en-US" dirty="0"/>
              <a:t> </a:t>
            </a:r>
            <a:r>
              <a:rPr lang="en-US" dirty="0" err="1"/>
              <a:t>dieren</a:t>
            </a:r>
            <a:endParaRPr lang="nl-NL" dirty="0"/>
          </a:p>
        </p:txBody>
      </p:sp>
      <p:graphicFrame>
        <p:nvGraphicFramePr>
          <p:cNvPr id="9" name="Tabel 8"/>
          <p:cNvGraphicFramePr>
            <a:graphicFrameLocks noGrp="1"/>
          </p:cNvGraphicFramePr>
          <p:nvPr>
            <p:extLst/>
          </p:nvPr>
        </p:nvGraphicFramePr>
        <p:xfrm>
          <a:off x="916305" y="1814971"/>
          <a:ext cx="10359390" cy="3876040"/>
        </p:xfrm>
        <a:graphic>
          <a:graphicData uri="http://schemas.openxmlformats.org/drawingml/2006/table">
            <a:tbl>
              <a:tblPr firstRow="1" bandRow="1">
                <a:tableStyleId>{5C22544A-7EE6-4342-B048-85BDC9FD1C3A}</a:tableStyleId>
              </a:tblPr>
              <a:tblGrid>
                <a:gridCol w="5179695">
                  <a:extLst>
                    <a:ext uri="{9D8B030D-6E8A-4147-A177-3AD203B41FA5}">
                      <a16:colId xmlns:a16="http://schemas.microsoft.com/office/drawing/2014/main" val="20000"/>
                    </a:ext>
                  </a:extLst>
                </a:gridCol>
                <a:gridCol w="5179695">
                  <a:extLst>
                    <a:ext uri="{9D8B030D-6E8A-4147-A177-3AD203B41FA5}">
                      <a16:colId xmlns:a16="http://schemas.microsoft.com/office/drawing/2014/main" val="20001"/>
                    </a:ext>
                  </a:extLst>
                </a:gridCol>
              </a:tblGrid>
              <a:tr h="370840">
                <a:tc>
                  <a:txBody>
                    <a:bodyPr/>
                    <a:lstStyle/>
                    <a:p>
                      <a:r>
                        <a:rPr lang="nl-NL" dirty="0" smtClean="0"/>
                        <a:t>Konijnen</a:t>
                      </a:r>
                      <a:endParaRPr lang="nl-NL" dirty="0"/>
                    </a:p>
                  </a:txBody>
                  <a:tcPr/>
                </a:tc>
                <a:tc>
                  <a:txBody>
                    <a:bodyPr/>
                    <a:lstStyle/>
                    <a:p>
                      <a:r>
                        <a:rPr lang="nl-NL" dirty="0" smtClean="0"/>
                        <a:t>Cavia</a:t>
                      </a:r>
                      <a:r>
                        <a:rPr lang="nl-NL" baseline="0" dirty="0" smtClean="0"/>
                        <a:t> en hamster</a:t>
                      </a:r>
                      <a:endParaRPr lang="nl-NL" dirty="0"/>
                    </a:p>
                  </a:txBody>
                  <a:tcPr/>
                </a:tc>
                <a:extLst>
                  <a:ext uri="{0D108BD9-81ED-4DB2-BD59-A6C34878D82A}">
                    <a16:rowId xmlns:a16="http://schemas.microsoft.com/office/drawing/2014/main" val="10000"/>
                  </a:ext>
                </a:extLst>
              </a:tr>
              <a:tr h="370840">
                <a:tc>
                  <a:txBody>
                    <a:bodyPr/>
                    <a:lstStyle/>
                    <a:p>
                      <a:r>
                        <a:rPr lang="nl-NL" dirty="0" smtClean="0"/>
                        <a:t>Ronde buik dan goed doorvoed</a:t>
                      </a:r>
                      <a:endParaRPr lang="nl-NL" dirty="0"/>
                    </a:p>
                  </a:txBody>
                  <a:tcPr/>
                </a:tc>
                <a:tc>
                  <a:txBody>
                    <a:bodyPr/>
                    <a:lstStyle/>
                    <a:p>
                      <a:r>
                        <a:rPr lang="nl-NL" dirty="0" smtClean="0"/>
                        <a:t>Cavia nestvlieder</a:t>
                      </a:r>
                      <a:endParaRPr lang="nl-NL" dirty="0"/>
                    </a:p>
                  </a:txBody>
                  <a:tcPr/>
                </a:tc>
                <a:extLst>
                  <a:ext uri="{0D108BD9-81ED-4DB2-BD59-A6C34878D82A}">
                    <a16:rowId xmlns:a16="http://schemas.microsoft.com/office/drawing/2014/main" val="10001"/>
                  </a:ext>
                </a:extLst>
              </a:tr>
              <a:tr h="370840">
                <a:tc>
                  <a:txBody>
                    <a:bodyPr/>
                    <a:lstStyle/>
                    <a:p>
                      <a:r>
                        <a:rPr lang="nl-NL" dirty="0" smtClean="0"/>
                        <a:t>Rimpelig en</a:t>
                      </a:r>
                      <a:r>
                        <a:rPr lang="nl-NL" baseline="0" dirty="0" smtClean="0"/>
                        <a:t> onrustig niet goed doorvoed </a:t>
                      </a:r>
                      <a:endParaRPr lang="nl-NL" dirty="0"/>
                    </a:p>
                  </a:txBody>
                  <a:tcPr/>
                </a:tc>
                <a:tc>
                  <a:txBody>
                    <a:bodyPr/>
                    <a:lstStyle/>
                    <a:p>
                      <a:r>
                        <a:rPr lang="nl-NL" dirty="0" smtClean="0"/>
                        <a:t>Na 24 uur al knabbelen aan hooi</a:t>
                      </a:r>
                      <a:endParaRPr lang="nl-NL" dirty="0"/>
                    </a:p>
                  </a:txBody>
                  <a:tcPr/>
                </a:tc>
                <a:extLst>
                  <a:ext uri="{0D108BD9-81ED-4DB2-BD59-A6C34878D82A}">
                    <a16:rowId xmlns:a16="http://schemas.microsoft.com/office/drawing/2014/main" val="10002"/>
                  </a:ext>
                </a:extLst>
              </a:tr>
              <a:tr h="370840">
                <a:tc>
                  <a:txBody>
                    <a:bodyPr/>
                    <a:lstStyle/>
                    <a:p>
                      <a:r>
                        <a:rPr lang="nl-NL" dirty="0" smtClean="0"/>
                        <a:t>Haren moeder in nest voor isolatie</a:t>
                      </a:r>
                      <a:endParaRPr lang="nl-NL" dirty="0"/>
                    </a:p>
                  </a:txBody>
                  <a:tcPr/>
                </a:tc>
                <a:tc>
                  <a:txBody>
                    <a:bodyPr/>
                    <a:lstStyle/>
                    <a:p>
                      <a:r>
                        <a:rPr lang="nl-NL" dirty="0" smtClean="0"/>
                        <a:t>Groei</a:t>
                      </a:r>
                      <a:r>
                        <a:rPr lang="nl-NL" baseline="0" dirty="0" smtClean="0"/>
                        <a:t> in de gaten houden</a:t>
                      </a:r>
                      <a:endParaRPr lang="nl-NL" dirty="0"/>
                    </a:p>
                  </a:txBody>
                  <a:tcPr/>
                </a:tc>
                <a:extLst>
                  <a:ext uri="{0D108BD9-81ED-4DB2-BD59-A6C34878D82A}">
                    <a16:rowId xmlns:a16="http://schemas.microsoft.com/office/drawing/2014/main" val="10003"/>
                  </a:ext>
                </a:extLst>
              </a:tr>
              <a:tr h="370840">
                <a:tc>
                  <a:txBody>
                    <a:bodyPr/>
                    <a:lstStyle/>
                    <a:p>
                      <a:r>
                        <a:rPr lang="nl-NL" dirty="0" smtClean="0"/>
                        <a:t>Ogen open na 10 á 14 dagen</a:t>
                      </a:r>
                      <a:endParaRPr lang="nl-NL" dirty="0"/>
                    </a:p>
                  </a:txBody>
                  <a:tcPr/>
                </a:tc>
                <a:tc>
                  <a:txBody>
                    <a:bodyPr/>
                    <a:lstStyle/>
                    <a:p>
                      <a:r>
                        <a:rPr lang="nl-NL" dirty="0" smtClean="0"/>
                        <a:t>Door moeder warm gehouden</a:t>
                      </a:r>
                      <a:endParaRPr lang="nl-NL" dirty="0"/>
                    </a:p>
                  </a:txBody>
                  <a:tcPr/>
                </a:tc>
                <a:extLst>
                  <a:ext uri="{0D108BD9-81ED-4DB2-BD59-A6C34878D82A}">
                    <a16:rowId xmlns:a16="http://schemas.microsoft.com/office/drawing/2014/main" val="10004"/>
                  </a:ext>
                </a:extLst>
              </a:tr>
              <a:tr h="370840">
                <a:tc>
                  <a:txBody>
                    <a:bodyPr/>
                    <a:lstStyle/>
                    <a:p>
                      <a:r>
                        <a:rPr lang="nl-NL" dirty="0" smtClean="0"/>
                        <a:t>Na 3 weken komen ze uit het nest</a:t>
                      </a:r>
                      <a:endParaRPr lang="nl-NL" dirty="0"/>
                    </a:p>
                  </a:txBody>
                  <a:tcPr/>
                </a:tc>
                <a:tc>
                  <a:txBody>
                    <a:bodyPr/>
                    <a:lstStyle/>
                    <a:p>
                      <a:r>
                        <a:rPr lang="nl-NL" dirty="0" smtClean="0"/>
                        <a:t>Hamster nestblijver</a:t>
                      </a:r>
                      <a:endParaRPr lang="nl-NL" dirty="0"/>
                    </a:p>
                  </a:txBody>
                  <a:tcPr/>
                </a:tc>
                <a:extLst>
                  <a:ext uri="{0D108BD9-81ED-4DB2-BD59-A6C34878D82A}">
                    <a16:rowId xmlns:a16="http://schemas.microsoft.com/office/drawing/2014/main" val="10005"/>
                  </a:ext>
                </a:extLst>
              </a:tr>
              <a:tr h="370840">
                <a:tc>
                  <a:txBody>
                    <a:bodyPr/>
                    <a:lstStyle/>
                    <a:p>
                      <a:r>
                        <a:rPr lang="nl-NL" dirty="0" smtClean="0"/>
                        <a:t>Na 6 weken</a:t>
                      </a:r>
                      <a:r>
                        <a:rPr lang="nl-NL" baseline="0" dirty="0" smtClean="0"/>
                        <a:t> mogen ze gescheiden worden, beter na 8 á 10 weken</a:t>
                      </a:r>
                      <a:endParaRPr lang="nl-NL" dirty="0"/>
                    </a:p>
                  </a:txBody>
                  <a:tcPr/>
                </a:tc>
                <a:tc>
                  <a:txBody>
                    <a:bodyPr/>
                    <a:lstStyle/>
                    <a:p>
                      <a:r>
                        <a:rPr lang="nl-NL" dirty="0" smtClean="0"/>
                        <a:t>Voldoende</a:t>
                      </a:r>
                      <a:r>
                        <a:rPr lang="nl-NL" baseline="0" dirty="0" smtClean="0"/>
                        <a:t> melk dan liggen ze rustig in het nest</a:t>
                      </a:r>
                      <a:endParaRPr lang="nl-NL" dirty="0"/>
                    </a:p>
                  </a:txBody>
                  <a:tcPr/>
                </a:tc>
                <a:extLst>
                  <a:ext uri="{0D108BD9-81ED-4DB2-BD59-A6C34878D82A}">
                    <a16:rowId xmlns:a16="http://schemas.microsoft.com/office/drawing/2014/main" val="10006"/>
                  </a:ext>
                </a:extLst>
              </a:tr>
              <a:tr h="370840">
                <a:tc>
                  <a:txBody>
                    <a:bodyPr/>
                    <a:lstStyle/>
                    <a:p>
                      <a:r>
                        <a:rPr lang="nl-NL" dirty="0" smtClean="0"/>
                        <a:t>Geen verplichting identificatie en registratie</a:t>
                      </a:r>
                      <a:endParaRPr lang="nl-NL" dirty="0"/>
                    </a:p>
                  </a:txBody>
                  <a:tcPr/>
                </a:tc>
                <a:tc>
                  <a:txBody>
                    <a:bodyPr/>
                    <a:lstStyle/>
                    <a:p>
                      <a:r>
                        <a:rPr lang="nl-NL" dirty="0" smtClean="0"/>
                        <a:t>Oren en ogen na 10 á</a:t>
                      </a:r>
                      <a:r>
                        <a:rPr lang="nl-NL" baseline="0" dirty="0" smtClean="0"/>
                        <a:t> 14 dagen open</a:t>
                      </a:r>
                      <a:endParaRPr lang="nl-NL" dirty="0"/>
                    </a:p>
                  </a:txBody>
                  <a:tcPr/>
                </a:tc>
                <a:extLst>
                  <a:ext uri="{0D108BD9-81ED-4DB2-BD59-A6C34878D82A}">
                    <a16:rowId xmlns:a16="http://schemas.microsoft.com/office/drawing/2014/main" val="10007"/>
                  </a:ext>
                </a:extLst>
              </a:tr>
              <a:tr h="370840">
                <a:tc>
                  <a:txBody>
                    <a:bodyPr/>
                    <a:lstStyle/>
                    <a:p>
                      <a:r>
                        <a:rPr lang="nl-NL" dirty="0" smtClean="0"/>
                        <a:t>Oren tatoeëren voor deelname tentoonstellingen</a:t>
                      </a:r>
                      <a:endParaRPr lang="nl-NL" dirty="0"/>
                    </a:p>
                  </a:txBody>
                  <a:tcPr/>
                </a:tc>
                <a:tc>
                  <a:txBody>
                    <a:bodyPr/>
                    <a:lstStyle/>
                    <a:p>
                      <a:r>
                        <a:rPr lang="nl-NL" dirty="0" smtClean="0"/>
                        <a:t>Cavia en hamster na vier weken gespeend</a:t>
                      </a:r>
                      <a:endParaRPr lang="nl-NL"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158081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3143" y="365125"/>
            <a:ext cx="11045371" cy="1325563"/>
          </a:xfrm>
        </p:spPr>
        <p:txBody>
          <a:bodyPr>
            <a:normAutofit/>
          </a:bodyPr>
          <a:lstStyle/>
          <a:p>
            <a:r>
              <a:rPr lang="en-US" sz="4000" dirty="0"/>
              <a:t>4</a:t>
            </a:r>
            <a:r>
              <a:rPr lang="en-US" sz="4000" dirty="0" smtClean="0"/>
              <a:t>.5 </a:t>
            </a:r>
            <a:r>
              <a:rPr lang="en-US" sz="4000" dirty="0" err="1" smtClean="0"/>
              <a:t>Wanneer</a:t>
            </a:r>
            <a:r>
              <a:rPr lang="en-US" sz="4000" dirty="0" smtClean="0"/>
              <a:t> </a:t>
            </a:r>
            <a:r>
              <a:rPr lang="en-US" sz="4000" dirty="0" err="1" smtClean="0"/>
              <a:t>opfokken</a:t>
            </a:r>
            <a:r>
              <a:rPr lang="en-US" sz="4000" dirty="0" smtClean="0"/>
              <a:t> </a:t>
            </a:r>
            <a:r>
              <a:rPr lang="en-US" sz="4000" dirty="0"/>
              <a:t>met </a:t>
            </a:r>
            <a:r>
              <a:rPr lang="en-US" sz="4000" dirty="0" err="1" smtClean="0"/>
              <a:t>moederdier</a:t>
            </a:r>
            <a:r>
              <a:rPr lang="en-US" sz="4000" dirty="0" smtClean="0"/>
              <a:t> </a:t>
            </a:r>
            <a:r>
              <a:rPr lang="en-US" sz="4000" dirty="0" err="1"/>
              <a:t>niet</a:t>
            </a:r>
            <a:r>
              <a:rPr lang="en-US" sz="4000" dirty="0"/>
              <a:t> </a:t>
            </a:r>
            <a:r>
              <a:rPr lang="en-US" sz="4000" dirty="0" err="1"/>
              <a:t>kan</a:t>
            </a:r>
            <a:endParaRPr lang="nl-NL" sz="4000" dirty="0"/>
          </a:p>
        </p:txBody>
      </p:sp>
      <p:sp>
        <p:nvSpPr>
          <p:cNvPr id="3" name="Tijdelijke aanduiding voor inhoud 2"/>
          <p:cNvSpPr>
            <a:spLocks noGrp="1"/>
          </p:cNvSpPr>
          <p:nvPr>
            <p:ph idx="1"/>
          </p:nvPr>
        </p:nvSpPr>
        <p:spPr/>
        <p:txBody>
          <a:bodyPr>
            <a:normAutofit/>
          </a:bodyPr>
          <a:lstStyle/>
          <a:p>
            <a:r>
              <a:rPr lang="nl-NL" dirty="0" smtClean="0"/>
              <a:t>Opfok met behulp van een pleegmoeder</a:t>
            </a:r>
          </a:p>
          <a:p>
            <a:pPr lvl="1" indent="-423863">
              <a:buFont typeface="Arial" panose="020B0604020202020204" pitchFamily="34" charset="0"/>
              <a:buChar char="•"/>
            </a:pPr>
            <a:r>
              <a:rPr lang="nl-NL" dirty="0" smtClean="0"/>
              <a:t>Moederdier gestorven, ziek of te groot nest</a:t>
            </a:r>
          </a:p>
          <a:p>
            <a:pPr lvl="1" indent="-423863">
              <a:buFont typeface="Arial" panose="020B0604020202020204" pitchFamily="34" charset="0"/>
              <a:buChar char="•"/>
            </a:pPr>
            <a:r>
              <a:rPr lang="nl-NL" dirty="0" smtClean="0"/>
              <a:t>Pleegmoeder met eigen jongen of jongen die dood zijn gegaan</a:t>
            </a:r>
          </a:p>
          <a:p>
            <a:pPr lvl="1" indent="-423863">
              <a:buFont typeface="Arial" panose="020B0604020202020204" pitchFamily="34" charset="0"/>
              <a:buChar char="•"/>
            </a:pPr>
            <a:r>
              <a:rPr lang="nl-NL" dirty="0" smtClean="0"/>
              <a:t>Bij acceptatie neemt pleegmoeder jongen over</a:t>
            </a:r>
          </a:p>
          <a:p>
            <a:pPr lvl="1" indent="-423863">
              <a:buFont typeface="Arial" panose="020B0604020202020204" pitchFamily="34" charset="0"/>
              <a:buChar char="•"/>
            </a:pPr>
            <a:r>
              <a:rPr lang="nl-NL" dirty="0" smtClean="0"/>
              <a:t>Jongen ongeveer dezelfde leeftijd</a:t>
            </a:r>
          </a:p>
          <a:p>
            <a:pPr marL="0" indent="0">
              <a:buNone/>
            </a:pPr>
            <a:endParaRPr lang="nl-NL" dirty="0" smtClean="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Opfok</a:t>
            </a:r>
            <a:r>
              <a:rPr lang="en-US" dirty="0"/>
              <a:t> van </a:t>
            </a:r>
            <a:r>
              <a:rPr lang="en-US" dirty="0" err="1"/>
              <a:t>jonge</a:t>
            </a:r>
            <a:r>
              <a:rPr lang="en-US" dirty="0"/>
              <a:t> </a:t>
            </a:r>
            <a:r>
              <a:rPr lang="en-US" dirty="0" err="1"/>
              <a:t>dieren</a:t>
            </a:r>
            <a:endParaRPr lang="nl-NL" dirty="0"/>
          </a:p>
        </p:txBody>
      </p:sp>
    </p:spTree>
    <p:extLst>
      <p:ext uri="{BB962C8B-B14F-4D97-AF65-F5344CB8AC3E}">
        <p14:creationId xmlns:p14="http://schemas.microsoft.com/office/powerpoint/2010/main" val="17010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750867" cy="1325563"/>
          </a:xfrm>
        </p:spPr>
        <p:txBody>
          <a:bodyPr>
            <a:normAutofit/>
          </a:bodyPr>
          <a:lstStyle/>
          <a:p>
            <a:r>
              <a:rPr lang="en-US" sz="3600" dirty="0"/>
              <a:t>4</a:t>
            </a:r>
            <a:r>
              <a:rPr lang="en-US" sz="3600" dirty="0" smtClean="0"/>
              <a:t>.5 </a:t>
            </a:r>
            <a:r>
              <a:rPr lang="en-US" sz="3600" dirty="0" err="1" smtClean="0"/>
              <a:t>Wanneer</a:t>
            </a:r>
            <a:r>
              <a:rPr lang="en-US" sz="3600" dirty="0" smtClean="0"/>
              <a:t> </a:t>
            </a:r>
            <a:r>
              <a:rPr lang="en-US" sz="3600" dirty="0" err="1" smtClean="0"/>
              <a:t>opfokken</a:t>
            </a:r>
            <a:r>
              <a:rPr lang="en-US" sz="3600" dirty="0" smtClean="0"/>
              <a:t> </a:t>
            </a:r>
            <a:r>
              <a:rPr lang="en-US" sz="3600" dirty="0"/>
              <a:t>met </a:t>
            </a:r>
            <a:r>
              <a:rPr lang="en-US" sz="3600" dirty="0" err="1" smtClean="0"/>
              <a:t>moederdier</a:t>
            </a:r>
            <a:r>
              <a:rPr lang="en-US" sz="3600" dirty="0" smtClean="0"/>
              <a:t> </a:t>
            </a:r>
            <a:r>
              <a:rPr lang="en-US" sz="3600" dirty="0" err="1"/>
              <a:t>niet</a:t>
            </a:r>
            <a:r>
              <a:rPr lang="en-US" sz="3600" dirty="0"/>
              <a:t> </a:t>
            </a:r>
            <a:r>
              <a:rPr lang="en-US" sz="3600" dirty="0" err="1"/>
              <a:t>kan</a:t>
            </a:r>
            <a:endParaRPr lang="nl-NL" sz="3600" dirty="0"/>
          </a:p>
        </p:txBody>
      </p:sp>
      <p:sp>
        <p:nvSpPr>
          <p:cNvPr id="3" name="Tijdelijke aanduiding voor inhoud 2"/>
          <p:cNvSpPr>
            <a:spLocks noGrp="1"/>
          </p:cNvSpPr>
          <p:nvPr>
            <p:ph idx="1"/>
          </p:nvPr>
        </p:nvSpPr>
        <p:spPr/>
        <p:txBody>
          <a:bodyPr>
            <a:normAutofit/>
          </a:bodyPr>
          <a:lstStyle/>
          <a:p>
            <a:r>
              <a:rPr lang="nl-NL" dirty="0" smtClean="0"/>
              <a:t>Grootbrengen met de hand of met een melkapparaat</a:t>
            </a:r>
          </a:p>
          <a:p>
            <a:pPr lvl="1" indent="-423863">
              <a:buFont typeface="Arial" panose="020B0604020202020204" pitchFamily="34" charset="0"/>
              <a:buChar char="•"/>
            </a:pPr>
            <a:r>
              <a:rPr lang="nl-NL" dirty="0" smtClean="0"/>
              <a:t>Geen pleegmoeder dan met de hand grootbrengen</a:t>
            </a:r>
          </a:p>
          <a:p>
            <a:pPr lvl="1" indent="-423863">
              <a:buFont typeface="Arial" panose="020B0604020202020204" pitchFamily="34" charset="0"/>
              <a:buChar char="•"/>
            </a:pPr>
            <a:r>
              <a:rPr lang="nl-NL" dirty="0" smtClean="0"/>
              <a:t>Veehouderij gebruikt vaak </a:t>
            </a:r>
            <a:r>
              <a:rPr lang="nl-NL" dirty="0" smtClean="0">
                <a:hlinkClick r:id="rId3"/>
              </a:rPr>
              <a:t>melkapparaat</a:t>
            </a:r>
            <a:endParaRPr lang="nl-NL" dirty="0" smtClean="0"/>
          </a:p>
          <a:p>
            <a:pPr lvl="1" indent="-423863">
              <a:buFont typeface="Arial" panose="020B0604020202020204" pitchFamily="34" charset="0"/>
              <a:buChar char="•"/>
            </a:pPr>
            <a:r>
              <a:rPr lang="nl-NL" dirty="0" smtClean="0"/>
              <a:t>Kunstmelk te verkrijgen bij dierenarts, </a:t>
            </a:r>
            <a:r>
              <a:rPr lang="nl-NL" dirty="0"/>
              <a:t>d</a:t>
            </a:r>
            <a:r>
              <a:rPr lang="nl-NL" dirty="0" smtClean="0"/>
              <a:t>ierenwinkel of voerleverancier</a:t>
            </a:r>
          </a:p>
          <a:p>
            <a:pPr lvl="1" indent="-423863">
              <a:buFont typeface="Arial" panose="020B0604020202020204" pitchFamily="34" charset="0"/>
              <a:buChar char="•"/>
            </a:pPr>
            <a:r>
              <a:rPr lang="nl-NL" dirty="0" smtClean="0"/>
              <a:t>Kunstmelk afgestemd op dier</a:t>
            </a:r>
          </a:p>
          <a:p>
            <a:pPr lvl="1" indent="-423863">
              <a:buFont typeface="Arial" panose="020B0604020202020204" pitchFamily="34" charset="0"/>
              <a:buChar char="•"/>
            </a:pPr>
            <a:r>
              <a:rPr lang="nl-NL" dirty="0" smtClean="0"/>
              <a:t>Dier erg verzwakt gebruik maken van een sonde </a:t>
            </a:r>
          </a:p>
          <a:p>
            <a:pPr marL="0" indent="0">
              <a:buNone/>
            </a:pPr>
            <a:endParaRPr lang="nl-NL" dirty="0" smtClean="0"/>
          </a:p>
        </p:txBody>
      </p:sp>
      <p:sp>
        <p:nvSpPr>
          <p:cNvPr id="4" name="Tijdelijke aanduiding voor tekst 3"/>
          <p:cNvSpPr>
            <a:spLocks noGrp="1"/>
          </p:cNvSpPr>
          <p:nvPr>
            <p:ph type="body" sz="quarter" idx="13"/>
          </p:nvPr>
        </p:nvSpPr>
        <p:spPr/>
        <p:txBody>
          <a:bodyPr/>
          <a:lstStyle/>
          <a:p>
            <a:r>
              <a:rPr lang="en-US" dirty="0" err="1"/>
              <a:t>Begeleiden</a:t>
            </a:r>
            <a:r>
              <a:rPr lang="en-US" dirty="0"/>
              <a:t> </a:t>
            </a:r>
            <a:r>
              <a:rPr lang="en-US" dirty="0" err="1"/>
              <a:t>voortplanting</a:t>
            </a:r>
            <a:endParaRPr lang="nl-NL" dirty="0"/>
          </a:p>
        </p:txBody>
      </p:sp>
      <p:sp>
        <p:nvSpPr>
          <p:cNvPr id="5" name="Tijdelijke aanduiding voor tekst 4"/>
          <p:cNvSpPr>
            <a:spLocks noGrp="1"/>
          </p:cNvSpPr>
          <p:nvPr>
            <p:ph type="body" sz="quarter" idx="14"/>
          </p:nvPr>
        </p:nvSpPr>
        <p:spPr/>
        <p:txBody>
          <a:bodyPr/>
          <a:lstStyle/>
          <a:p>
            <a:r>
              <a:rPr lang="en-US" dirty="0"/>
              <a:t>4. </a:t>
            </a:r>
            <a:r>
              <a:rPr lang="en-US" dirty="0" err="1"/>
              <a:t>Opfok</a:t>
            </a:r>
            <a:r>
              <a:rPr lang="en-US" dirty="0"/>
              <a:t> van </a:t>
            </a:r>
            <a:r>
              <a:rPr lang="en-US" dirty="0" err="1"/>
              <a:t>jonge</a:t>
            </a:r>
            <a:r>
              <a:rPr lang="en-US" dirty="0"/>
              <a:t> </a:t>
            </a:r>
            <a:r>
              <a:rPr lang="en-US" dirty="0" err="1"/>
              <a:t>dieren</a:t>
            </a:r>
            <a:endParaRPr lang="nl-NL" dirty="0"/>
          </a:p>
        </p:txBody>
      </p:sp>
    </p:spTree>
    <p:extLst>
      <p:ext uri="{BB962C8B-B14F-4D97-AF65-F5344CB8AC3E}">
        <p14:creationId xmlns:p14="http://schemas.microsoft.com/office/powerpoint/2010/main" val="24512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lstStyle/>
          <a:p>
            <a:pPr marL="342900" indent="-342900">
              <a:buFont typeface="+mj-lt"/>
              <a:buAutoNum type="arabicPeriod"/>
            </a:pPr>
            <a:r>
              <a:rPr lang="nl-NL" dirty="0"/>
              <a:t>Zoek voor een diersoort uit de soortenlijst uit </a:t>
            </a:r>
            <a:r>
              <a:rPr lang="nl-NL" dirty="0" smtClean="0"/>
              <a:t>hoe je de jongen opfokt, gebruik hierbij als voorbeeld de tabel van dia 41</a:t>
            </a:r>
            <a:endParaRPr lang="nl-NL" dirty="0"/>
          </a:p>
          <a:p>
            <a:pPr marL="342900" indent="-342900">
              <a:buFont typeface="+mj-lt"/>
              <a:buAutoNum type="arabicPeriod"/>
            </a:pPr>
            <a:r>
              <a:rPr lang="nl-NL" dirty="0" smtClean="0"/>
              <a:t>Is </a:t>
            </a:r>
            <a:r>
              <a:rPr lang="nl-NL" dirty="0" err="1" smtClean="0"/>
              <a:t>handopfok</a:t>
            </a:r>
            <a:r>
              <a:rPr lang="nl-NL" dirty="0" smtClean="0"/>
              <a:t> voor de diersoort uit de soortenlijst mogelijk en </a:t>
            </a:r>
            <a:r>
              <a:rPr lang="nl-NL" dirty="0" err="1" smtClean="0"/>
              <a:t>zoja</a:t>
            </a:r>
            <a:r>
              <a:rPr lang="nl-NL" dirty="0" smtClean="0"/>
              <a:t> is dit makkelijk of moeilijk (leg uit!)?</a:t>
            </a:r>
            <a:endParaRPr lang="nl-NL" dirty="0"/>
          </a:p>
          <a:p>
            <a:pPr marL="342900" indent="-342900">
              <a:buFont typeface="+mj-lt"/>
              <a:buAutoNum type="arabicPeriod"/>
            </a:pPr>
            <a:endParaRPr lang="nl-NL" dirty="0"/>
          </a:p>
          <a:p>
            <a:pPr marL="0" indent="0">
              <a:buNone/>
            </a:pPr>
            <a:endParaRPr lang="nl-NL" dirty="0"/>
          </a:p>
          <a:p>
            <a:pPr marL="0" indent="0">
              <a:buNone/>
            </a:pPr>
            <a:r>
              <a:rPr lang="nl-NL" dirty="0"/>
              <a:t>Je hebt de keuze uit een van de volgende soorten: Rund, schaap, geit, varken, ezel, paard, alpaca, stinkdier, wallaby, </a:t>
            </a:r>
            <a:r>
              <a:rPr lang="nl-NL" dirty="0" err="1"/>
              <a:t>nijlroezet</a:t>
            </a:r>
            <a:r>
              <a:rPr lang="nl-NL" dirty="0"/>
              <a:t>, witbuikegel, eekhoorn, </a:t>
            </a:r>
            <a:r>
              <a:rPr lang="nl-NL" dirty="0" err="1"/>
              <a:t>degoe</a:t>
            </a:r>
            <a:r>
              <a:rPr lang="nl-NL" dirty="0"/>
              <a:t>, chinchilla, </a:t>
            </a:r>
            <a:r>
              <a:rPr lang="nl-NL" dirty="0" err="1"/>
              <a:t>sugarglider</a:t>
            </a:r>
            <a:r>
              <a:rPr lang="nl-NL" dirty="0"/>
              <a:t>, muis, rat, gerbil</a:t>
            </a:r>
            <a:endParaRPr lang="nl-NL" dirty="0"/>
          </a:p>
        </p:txBody>
      </p:sp>
    </p:spTree>
    <p:extLst>
      <p:ext uri="{BB962C8B-B14F-4D97-AF65-F5344CB8AC3E}">
        <p14:creationId xmlns:p14="http://schemas.microsoft.com/office/powerpoint/2010/main" val="1096382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ADE8711-BEF4-4157-B6DC-530BD9ECAD81}"/>
              </a:ext>
            </a:extLst>
          </p:cNvPr>
          <p:cNvSpPr txBox="1"/>
          <p:nvPr/>
        </p:nvSpPr>
        <p:spPr>
          <a:xfrm>
            <a:off x="1646274" y="202018"/>
            <a:ext cx="8899451" cy="1015663"/>
          </a:xfrm>
          <a:prstGeom prst="rect">
            <a:avLst/>
          </a:prstGeom>
          <a:noFill/>
        </p:spPr>
        <p:txBody>
          <a:bodyPr wrap="square" rtlCol="0">
            <a:spAutoFit/>
          </a:bodyPr>
          <a:lstStyle/>
          <a:p>
            <a:r>
              <a:rPr lang="nl-NL" sz="6000" dirty="0" smtClean="0">
                <a:latin typeface="Arial" panose="020B0604020202020204" pitchFamily="34" charset="0"/>
                <a:cs typeface="Arial" panose="020B0604020202020204" pitchFamily="34" charset="0"/>
              </a:rPr>
              <a:t>Opdrachten</a:t>
            </a:r>
            <a:endParaRPr lang="nl-NL" sz="6000" dirty="0">
              <a:latin typeface="Arial" panose="020B0604020202020204" pitchFamily="34" charset="0"/>
              <a:cs typeface="Arial" panose="020B0604020202020204" pitchFamily="34" charset="0"/>
            </a:endParaRPr>
          </a:p>
        </p:txBody>
      </p:sp>
      <p:sp>
        <p:nvSpPr>
          <p:cNvPr id="3" name="Tekstvak 2"/>
          <p:cNvSpPr txBox="1"/>
          <p:nvPr/>
        </p:nvSpPr>
        <p:spPr>
          <a:xfrm>
            <a:off x="1293223" y="1894114"/>
            <a:ext cx="7602583" cy="2862322"/>
          </a:xfrm>
          <a:prstGeom prst="rect">
            <a:avLst/>
          </a:prstGeom>
          <a:noFill/>
        </p:spPr>
        <p:txBody>
          <a:bodyPr wrap="square" rtlCol="0">
            <a:spAutoFit/>
          </a:bodyPr>
          <a:lstStyle/>
          <a:p>
            <a:r>
              <a:rPr lang="nl-NL" dirty="0" smtClean="0"/>
              <a:t>Vragen uit deze </a:t>
            </a:r>
            <a:r>
              <a:rPr lang="nl-NL" dirty="0" err="1" smtClean="0"/>
              <a:t>ppt</a:t>
            </a:r>
            <a:r>
              <a:rPr lang="nl-NL" dirty="0" smtClean="0"/>
              <a:t> maken (antwoorden uitwisselen, bewaren)</a:t>
            </a:r>
            <a:endParaRPr lang="nl-NL" dirty="0" smtClean="0"/>
          </a:p>
          <a:p>
            <a:endParaRPr lang="nl-NL" dirty="0" smtClean="0"/>
          </a:p>
          <a:p>
            <a:r>
              <a:rPr lang="nl-NL" dirty="0" smtClean="0"/>
              <a:t>Opdrachten Elektronisch Leerboek Fokkerij</a:t>
            </a:r>
          </a:p>
          <a:p>
            <a:endParaRPr lang="nl-NL" dirty="0"/>
          </a:p>
          <a:p>
            <a:r>
              <a:rPr lang="nl-NL" dirty="0" err="1" smtClean="0"/>
              <a:t>Diergroepoverstijgende</a:t>
            </a:r>
            <a:r>
              <a:rPr lang="nl-NL" dirty="0" smtClean="0"/>
              <a:t> </a:t>
            </a:r>
            <a:r>
              <a:rPr lang="nl-NL" dirty="0" smtClean="0"/>
              <a:t>opdracht, onderdeel </a:t>
            </a:r>
            <a:r>
              <a:rPr lang="nl-NL" dirty="0" smtClean="0"/>
              <a:t>huisvesting</a:t>
            </a:r>
          </a:p>
          <a:p>
            <a:endParaRPr lang="nl-NL" dirty="0"/>
          </a:p>
          <a:p>
            <a:r>
              <a:rPr lang="nl-NL" dirty="0" smtClean="0"/>
              <a:t>Praktijkopdracht geslachtsbepaling</a:t>
            </a:r>
          </a:p>
          <a:p>
            <a:endParaRPr lang="nl-NL" dirty="0" smtClean="0"/>
          </a:p>
          <a:p>
            <a:endParaRPr lang="nl-NL" dirty="0" smtClean="0"/>
          </a:p>
          <a:p>
            <a:endParaRPr lang="nl-NL" dirty="0"/>
          </a:p>
        </p:txBody>
      </p:sp>
    </p:spTree>
    <p:extLst>
      <p:ext uri="{BB962C8B-B14F-4D97-AF65-F5344CB8AC3E}">
        <p14:creationId xmlns:p14="http://schemas.microsoft.com/office/powerpoint/2010/main" val="2914980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04972F9-02F8-4A03-B323-5A3D5B1DA732}"/>
              </a:ext>
            </a:extLst>
          </p:cNvPr>
          <p:cNvSpPr txBox="1"/>
          <p:nvPr/>
        </p:nvSpPr>
        <p:spPr>
          <a:xfrm>
            <a:off x="444795" y="669851"/>
            <a:ext cx="11302410" cy="1877437"/>
          </a:xfrm>
          <a:prstGeom prst="rect">
            <a:avLst/>
          </a:prstGeom>
          <a:noFill/>
        </p:spPr>
        <p:txBody>
          <a:bodyPr wrap="square" rtlCol="0">
            <a:spAutoFit/>
          </a:bodyPr>
          <a:lstStyle/>
          <a:p>
            <a:pPr algn="ctr"/>
            <a:r>
              <a:rPr lang="nl-NL" sz="6000" dirty="0">
                <a:latin typeface="Arial" panose="020B0604020202020204" pitchFamily="34" charset="0"/>
                <a:cs typeface="Arial" panose="020B0604020202020204" pitchFamily="34" charset="0"/>
              </a:rPr>
              <a:t>Afsluiting</a:t>
            </a:r>
            <a:endParaRPr lang="nl-NL" sz="3200" dirty="0">
              <a:latin typeface="Arial" panose="020B0604020202020204" pitchFamily="34" charset="0"/>
              <a:cs typeface="Arial" panose="020B0604020202020204" pitchFamily="34" charset="0"/>
            </a:endParaRPr>
          </a:p>
          <a:p>
            <a:endParaRPr lang="nl-NL" sz="3200" dirty="0">
              <a:latin typeface="Arial" panose="020B0604020202020204" pitchFamily="34" charset="0"/>
              <a:cs typeface="Arial" panose="020B0604020202020204" pitchFamily="34" charset="0"/>
            </a:endParaRPr>
          </a:p>
          <a:p>
            <a:pPr lvl="1"/>
            <a:endParaRPr lang="nl-NL" sz="2400" dirty="0">
              <a:latin typeface="Arial" panose="020B0604020202020204" pitchFamily="34" charset="0"/>
              <a:cs typeface="Arial" panose="020B0604020202020204" pitchFamily="34" charset="0"/>
            </a:endParaRPr>
          </a:p>
        </p:txBody>
      </p:sp>
      <p:pic>
        <p:nvPicPr>
          <p:cNvPr id="7" name="Afbeelding 6"/>
          <p:cNvPicPr>
            <a:picLocks noChangeAspect="1"/>
          </p:cNvPicPr>
          <p:nvPr/>
        </p:nvPicPr>
        <p:blipFill>
          <a:blip r:embed="rId2"/>
          <a:stretch>
            <a:fillRect/>
          </a:stretch>
        </p:blipFill>
        <p:spPr>
          <a:xfrm>
            <a:off x="3053578" y="4467089"/>
            <a:ext cx="2714625" cy="1685925"/>
          </a:xfrm>
          <a:prstGeom prst="rect">
            <a:avLst/>
          </a:prstGeom>
        </p:spPr>
      </p:pic>
      <p:pic>
        <p:nvPicPr>
          <p:cNvPr id="8" name="Afbeelding 7"/>
          <p:cNvPicPr>
            <a:picLocks noChangeAspect="1"/>
          </p:cNvPicPr>
          <p:nvPr/>
        </p:nvPicPr>
        <p:blipFill>
          <a:blip r:embed="rId3"/>
          <a:stretch>
            <a:fillRect/>
          </a:stretch>
        </p:blipFill>
        <p:spPr>
          <a:xfrm>
            <a:off x="958894" y="1839005"/>
            <a:ext cx="2619375" cy="1743075"/>
          </a:xfrm>
          <a:prstGeom prst="rect">
            <a:avLst/>
          </a:prstGeom>
        </p:spPr>
      </p:pic>
      <p:pic>
        <p:nvPicPr>
          <p:cNvPr id="9" name="Afbeelding 8"/>
          <p:cNvPicPr>
            <a:picLocks noChangeAspect="1"/>
          </p:cNvPicPr>
          <p:nvPr/>
        </p:nvPicPr>
        <p:blipFill>
          <a:blip r:embed="rId4"/>
          <a:stretch>
            <a:fillRect/>
          </a:stretch>
        </p:blipFill>
        <p:spPr>
          <a:xfrm>
            <a:off x="6362574" y="2291799"/>
            <a:ext cx="2600325" cy="1762125"/>
          </a:xfrm>
          <a:prstGeom prst="rect">
            <a:avLst/>
          </a:prstGeom>
        </p:spPr>
      </p:pic>
    </p:spTree>
    <p:extLst>
      <p:ext uri="{BB962C8B-B14F-4D97-AF65-F5344CB8AC3E}">
        <p14:creationId xmlns:p14="http://schemas.microsoft.com/office/powerpoint/2010/main" val="356952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122CC10-39B5-44EC-BBF5-A589DD0C25F8}"/>
              </a:ext>
            </a:extLst>
          </p:cNvPr>
          <p:cNvSpPr txBox="1"/>
          <p:nvPr/>
        </p:nvSpPr>
        <p:spPr>
          <a:xfrm>
            <a:off x="287383" y="496388"/>
            <a:ext cx="10437223" cy="4031873"/>
          </a:xfrm>
          <a:prstGeom prst="rect">
            <a:avLst/>
          </a:prstGeom>
          <a:noFill/>
        </p:spPr>
        <p:txBody>
          <a:bodyPr wrap="square" rtlCol="0">
            <a:spAutoFit/>
          </a:bodyPr>
          <a:lstStyle/>
          <a:p>
            <a:r>
              <a:rPr lang="nl-NL" sz="6000" dirty="0" smtClean="0">
                <a:latin typeface="Arial" panose="020B0604020202020204" pitchFamily="34" charset="0"/>
                <a:cs typeface="Arial" panose="020B0604020202020204" pitchFamily="34" charset="0"/>
              </a:rPr>
              <a:t>DV overige zoogdieren</a:t>
            </a:r>
            <a:endParaRPr lang="nl-NL" sz="3200" dirty="0" smtClean="0">
              <a:latin typeface="Arial" panose="020B0604020202020204" pitchFamily="34" charset="0"/>
              <a:cs typeface="Arial" panose="020B0604020202020204" pitchFamily="34" charset="0"/>
            </a:endParaRPr>
          </a:p>
          <a:p>
            <a:endParaRPr lang="nl-NL" sz="3200" dirty="0">
              <a:latin typeface="Arial" panose="020B0604020202020204" pitchFamily="34" charset="0"/>
              <a:cs typeface="Arial" panose="020B0604020202020204" pitchFamily="34" charset="0"/>
            </a:endParaRPr>
          </a:p>
          <a:p>
            <a:r>
              <a:rPr lang="nl-NL" sz="3200" b="1" i="1" dirty="0">
                <a:latin typeface="Arial" panose="020B0604020202020204" pitchFamily="34" charset="0"/>
                <a:cs typeface="Arial" panose="020B0604020202020204" pitchFamily="34" charset="0"/>
              </a:rPr>
              <a:t>Wat je moet </a:t>
            </a:r>
            <a:r>
              <a:rPr lang="nl-NL" sz="3200" b="1" i="1" dirty="0" smtClean="0">
                <a:latin typeface="Arial" panose="020B0604020202020204" pitchFamily="34" charset="0"/>
                <a:cs typeface="Arial" panose="020B0604020202020204" pitchFamily="34" charset="0"/>
              </a:rPr>
              <a:t>weten…</a:t>
            </a:r>
          </a:p>
          <a:p>
            <a:r>
              <a:rPr lang="nl-NL" sz="3200" b="1" dirty="0" smtClean="0">
                <a:latin typeface="Arial" panose="020B0604020202020204" pitchFamily="34" charset="0"/>
                <a:cs typeface="Arial" panose="020B0604020202020204" pitchFamily="34" charset="0"/>
              </a:rPr>
              <a:t> </a:t>
            </a:r>
          </a:p>
          <a:p>
            <a:r>
              <a:rPr lang="nl-NL" sz="3200" b="1" dirty="0" smtClean="0">
                <a:latin typeface="Arial" panose="020B0604020202020204" pitchFamily="34" charset="0"/>
                <a:cs typeface="Arial" panose="020B0604020202020204" pitchFamily="34" charset="0"/>
              </a:rPr>
              <a:t>De </a:t>
            </a:r>
            <a:r>
              <a:rPr lang="nl-NL" sz="3200" b="1" dirty="0">
                <a:latin typeface="Arial" panose="020B0604020202020204" pitchFamily="34" charset="0"/>
                <a:cs typeface="Arial" panose="020B0604020202020204" pitchFamily="34" charset="0"/>
              </a:rPr>
              <a:t>houder van overige </a:t>
            </a:r>
            <a:r>
              <a:rPr lang="nl-NL" sz="3200" b="1" dirty="0" smtClean="0">
                <a:latin typeface="Arial" panose="020B0604020202020204" pitchFamily="34" charset="0"/>
                <a:cs typeface="Arial" panose="020B0604020202020204" pitchFamily="34" charset="0"/>
              </a:rPr>
              <a:t>zoogdieren:</a:t>
            </a:r>
          </a:p>
          <a:p>
            <a:endParaRPr lang="nl-NL" sz="3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nl-NL"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i="1" dirty="0">
                <a:latin typeface="Arial" panose="020B0604020202020204" pitchFamily="34" charset="0"/>
                <a:cs typeface="Arial" panose="020B0604020202020204" pitchFamily="34" charset="0"/>
              </a:rPr>
              <a:t>heeft kennis van de </a:t>
            </a:r>
            <a:r>
              <a:rPr lang="nl-NL" b="1" i="1" dirty="0">
                <a:latin typeface="Arial" panose="020B0604020202020204" pitchFamily="34" charset="0"/>
                <a:cs typeface="Arial" panose="020B0604020202020204" pitchFamily="34" charset="0"/>
              </a:rPr>
              <a:t>voortplanting</a:t>
            </a:r>
            <a:r>
              <a:rPr lang="nl-NL" i="1" dirty="0">
                <a:latin typeface="Arial" panose="020B0604020202020204" pitchFamily="34" charset="0"/>
                <a:cs typeface="Arial" panose="020B0604020202020204" pitchFamily="34" charset="0"/>
              </a:rPr>
              <a:t> van overige zoogdieren en de </a:t>
            </a:r>
            <a:r>
              <a:rPr lang="nl-NL" b="1" i="1" dirty="0">
                <a:latin typeface="Arial" panose="020B0604020202020204" pitchFamily="34" charset="0"/>
                <a:cs typeface="Arial" panose="020B0604020202020204" pitchFamily="34" charset="0"/>
              </a:rPr>
              <a:t>ontwikkeling</a:t>
            </a:r>
            <a:r>
              <a:rPr lang="nl-NL" i="1" dirty="0">
                <a:latin typeface="Arial" panose="020B0604020202020204" pitchFamily="34" charset="0"/>
                <a:cs typeface="Arial" panose="020B0604020202020204" pitchFamily="34" charset="0"/>
              </a:rPr>
              <a:t> vanaf embryo</a:t>
            </a:r>
            <a:endParaRPr lang="nl-NL"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18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ADE8711-BEF4-4157-B6DC-530BD9ECAD81}"/>
              </a:ext>
            </a:extLst>
          </p:cNvPr>
          <p:cNvSpPr txBox="1"/>
          <p:nvPr/>
        </p:nvSpPr>
        <p:spPr>
          <a:xfrm>
            <a:off x="1646274" y="202018"/>
            <a:ext cx="8899451" cy="1015663"/>
          </a:xfrm>
          <a:prstGeom prst="rect">
            <a:avLst/>
          </a:prstGeom>
          <a:noFill/>
        </p:spPr>
        <p:txBody>
          <a:bodyPr wrap="square" rtlCol="0">
            <a:spAutoFit/>
          </a:bodyPr>
          <a:lstStyle/>
          <a:p>
            <a:r>
              <a:rPr lang="nl-NL" sz="6000" dirty="0" smtClean="0">
                <a:latin typeface="Arial" panose="020B0604020202020204" pitchFamily="34" charset="0"/>
                <a:cs typeface="Arial" panose="020B0604020202020204" pitchFamily="34" charset="0"/>
              </a:rPr>
              <a:t>Theorie </a:t>
            </a:r>
            <a:r>
              <a:rPr lang="nl-NL" sz="6000" dirty="0" smtClean="0">
                <a:latin typeface="Arial" panose="020B0604020202020204" pitchFamily="34" charset="0"/>
                <a:cs typeface="Arial" panose="020B0604020202020204" pitchFamily="34" charset="0"/>
              </a:rPr>
              <a:t>Voortplanting</a:t>
            </a:r>
            <a:endParaRPr lang="nl-NL" sz="6000" dirty="0">
              <a:latin typeface="Arial" panose="020B0604020202020204" pitchFamily="34" charset="0"/>
              <a:cs typeface="Arial" panose="020B0604020202020204" pitchFamily="34" charset="0"/>
            </a:endParaRPr>
          </a:p>
        </p:txBody>
      </p:sp>
      <p:sp>
        <p:nvSpPr>
          <p:cNvPr id="3" name="Tekstvak 2"/>
          <p:cNvSpPr txBox="1"/>
          <p:nvPr/>
        </p:nvSpPr>
        <p:spPr>
          <a:xfrm>
            <a:off x="1293223" y="1894114"/>
            <a:ext cx="9065623" cy="3693319"/>
          </a:xfrm>
          <a:prstGeom prst="rect">
            <a:avLst/>
          </a:prstGeom>
          <a:noFill/>
        </p:spPr>
        <p:txBody>
          <a:bodyPr wrap="square" rtlCol="0">
            <a:spAutoFit/>
          </a:bodyPr>
          <a:lstStyle/>
          <a:p>
            <a:r>
              <a:rPr lang="nl-NL" dirty="0" smtClean="0"/>
              <a:t>Kenniskiem </a:t>
            </a:r>
            <a:r>
              <a:rPr lang="nl-NL" dirty="0" smtClean="0"/>
              <a:t>Natuurlijke voortplanting en anatomie</a:t>
            </a:r>
          </a:p>
          <a:p>
            <a:endParaRPr lang="nl-NL" dirty="0"/>
          </a:p>
          <a:p>
            <a:r>
              <a:rPr lang="nl-NL" dirty="0" smtClean="0"/>
              <a:t>Kenniskiem Begeleiden voortplanting</a:t>
            </a:r>
          </a:p>
          <a:p>
            <a:endParaRPr lang="nl-NL" dirty="0" smtClean="0"/>
          </a:p>
          <a:p>
            <a:r>
              <a:rPr lang="nl-NL" dirty="0" smtClean="0"/>
              <a:t>Elektronisch Leerboek Fokkerij</a:t>
            </a:r>
            <a:endParaRPr lang="nl-NL" dirty="0" smtClean="0"/>
          </a:p>
          <a:p>
            <a:endParaRPr lang="nl-NL" dirty="0" smtClean="0"/>
          </a:p>
          <a:p>
            <a:r>
              <a:rPr lang="nl-NL" dirty="0" smtClean="0"/>
              <a:t>LICG-pagina konijnen </a:t>
            </a:r>
            <a:r>
              <a:rPr lang="nl-NL" dirty="0"/>
              <a:t>en knaagdieren: </a:t>
            </a:r>
            <a:r>
              <a:rPr lang="nl-NL" dirty="0">
                <a:hlinkClick r:id="rId2"/>
              </a:rPr>
              <a:t>https://www.licg.nl/konijnen-en-knaagdieren</a:t>
            </a:r>
            <a:r>
              <a:rPr lang="nl-NL" dirty="0" smtClean="0">
                <a:hlinkClick r:id="rId2"/>
              </a:rPr>
              <a:t>/</a:t>
            </a:r>
            <a:endParaRPr lang="nl-NL" dirty="0" smtClean="0"/>
          </a:p>
          <a:p>
            <a:endParaRPr lang="nl-NL" dirty="0" smtClean="0"/>
          </a:p>
          <a:p>
            <a:r>
              <a:rPr lang="nl-NL" dirty="0" smtClean="0"/>
              <a:t>LICG-pagina weidedieren</a:t>
            </a:r>
            <a:r>
              <a:rPr lang="nl-NL" dirty="0"/>
              <a:t>: </a:t>
            </a:r>
            <a:r>
              <a:rPr lang="nl-NL" dirty="0">
                <a:hlinkClick r:id="rId3"/>
              </a:rPr>
              <a:t>https://www.licg.nl/weidedieren</a:t>
            </a:r>
            <a:r>
              <a:rPr lang="nl-NL" dirty="0" smtClean="0">
                <a:hlinkClick r:id="rId3"/>
              </a:rPr>
              <a:t>/</a:t>
            </a:r>
            <a:endParaRPr lang="nl-NL" dirty="0" smtClean="0"/>
          </a:p>
          <a:p>
            <a:endParaRPr lang="nl-NL" dirty="0"/>
          </a:p>
          <a:p>
            <a:r>
              <a:rPr lang="nl-NL" dirty="0" smtClean="0"/>
              <a:t>LICG- pagina </a:t>
            </a:r>
            <a:r>
              <a:rPr lang="nl-NL" dirty="0"/>
              <a:t>overige dieren: </a:t>
            </a:r>
            <a:r>
              <a:rPr lang="nl-NL" dirty="0">
                <a:hlinkClick r:id="rId4"/>
              </a:rPr>
              <a:t>https://www.licg.nl/overige-dieren</a:t>
            </a:r>
            <a:r>
              <a:rPr lang="nl-NL" dirty="0" smtClean="0">
                <a:hlinkClick r:id="rId4"/>
              </a:rPr>
              <a:t>/</a:t>
            </a:r>
            <a:r>
              <a:rPr lang="nl-NL" dirty="0" smtClean="0"/>
              <a:t> </a:t>
            </a:r>
            <a:endParaRPr lang="nl-NL" dirty="0" smtClean="0"/>
          </a:p>
          <a:p>
            <a:endParaRPr lang="nl-NL" dirty="0"/>
          </a:p>
          <a:p>
            <a:r>
              <a:rPr lang="nl-NL" dirty="0" smtClean="0"/>
              <a:t>Deze </a:t>
            </a:r>
            <a:r>
              <a:rPr lang="nl-NL" dirty="0" err="1" smtClean="0"/>
              <a:t>powerpoint</a:t>
            </a:r>
            <a:r>
              <a:rPr lang="nl-NL" dirty="0" smtClean="0"/>
              <a:t> !!!!!</a:t>
            </a:r>
            <a:endParaRPr lang="nl-NL" dirty="0" smtClean="0"/>
          </a:p>
        </p:txBody>
      </p:sp>
    </p:spTree>
    <p:extLst>
      <p:ext uri="{BB962C8B-B14F-4D97-AF65-F5344CB8AC3E}">
        <p14:creationId xmlns:p14="http://schemas.microsoft.com/office/powerpoint/2010/main" val="383563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514" y="365125"/>
            <a:ext cx="11350172" cy="1325563"/>
          </a:xfrm>
        </p:spPr>
        <p:txBody>
          <a:bodyPr>
            <a:normAutofit/>
          </a:bodyPr>
          <a:lstStyle/>
          <a:p>
            <a:r>
              <a:rPr lang="en-US" sz="3600" dirty="0" smtClean="0"/>
              <a:t> </a:t>
            </a:r>
            <a:r>
              <a:rPr lang="en-US" sz="3600" dirty="0" err="1"/>
              <a:t>Anatomie</a:t>
            </a:r>
            <a:r>
              <a:rPr lang="en-US" sz="3600" dirty="0"/>
              <a:t> en </a:t>
            </a:r>
            <a:r>
              <a:rPr lang="en-US" sz="3600" dirty="0" err="1"/>
              <a:t>fysiologie</a:t>
            </a:r>
            <a:r>
              <a:rPr lang="en-US" sz="3600" dirty="0"/>
              <a:t> van </a:t>
            </a:r>
            <a:r>
              <a:rPr lang="en-US" sz="3600" dirty="0" err="1" smtClean="0"/>
              <a:t>voortplantingsorganen</a:t>
            </a:r>
            <a:endParaRPr lang="nl-NL" sz="3600" dirty="0"/>
          </a:p>
        </p:txBody>
      </p:sp>
      <p:sp>
        <p:nvSpPr>
          <p:cNvPr id="3" name="Tijdelijke aanduiding voor inhoud 2"/>
          <p:cNvSpPr>
            <a:spLocks noGrp="1"/>
          </p:cNvSpPr>
          <p:nvPr>
            <p:ph idx="1"/>
          </p:nvPr>
        </p:nvSpPr>
        <p:spPr>
          <a:xfrm>
            <a:off x="838200" y="1825625"/>
            <a:ext cx="10515600" cy="4243705"/>
          </a:xfrm>
        </p:spPr>
        <p:txBody>
          <a:bodyPr>
            <a:normAutofit/>
          </a:bodyPr>
          <a:lstStyle/>
          <a:p>
            <a:r>
              <a:rPr lang="nl-NL" dirty="0" smtClean="0"/>
              <a:t>Geslachtsorganen</a:t>
            </a:r>
          </a:p>
          <a:p>
            <a:pPr lvl="1" indent="-423863">
              <a:buFont typeface="Arial" panose="020B0604020202020204" pitchFamily="34" charset="0"/>
              <a:buChar char="•"/>
            </a:pPr>
            <a:r>
              <a:rPr lang="nl-NL" dirty="0" smtClean="0"/>
              <a:t>Nodig om erfelijk materiaal uit te wisselen</a:t>
            </a:r>
          </a:p>
          <a:p>
            <a:pPr lvl="1" indent="-423863">
              <a:buFont typeface="Arial" panose="020B0604020202020204" pitchFamily="34" charset="0"/>
              <a:buChar char="•"/>
            </a:pPr>
            <a:r>
              <a:rPr lang="nl-NL" dirty="0" smtClean="0"/>
              <a:t>Productie zaadcellen en eicellen</a:t>
            </a:r>
          </a:p>
          <a:p>
            <a:pPr lvl="1" indent="-423863">
              <a:buFont typeface="Arial" panose="020B0604020202020204" pitchFamily="34" charset="0"/>
              <a:buChar char="•"/>
            </a:pPr>
            <a:r>
              <a:rPr lang="nl-NL" dirty="0" smtClean="0"/>
              <a:t>Geboorte primaire geslachtskenmerken zichtbaar</a:t>
            </a:r>
          </a:p>
          <a:p>
            <a:pPr lvl="1" indent="-423863">
              <a:buFont typeface="Arial" panose="020B0604020202020204" pitchFamily="34" charset="0"/>
              <a:buChar char="•"/>
            </a:pPr>
            <a:r>
              <a:rPr lang="nl-NL" dirty="0" smtClean="0"/>
              <a:t>Volwassen, secundaire geslachtskenmerken ontwikkelen</a:t>
            </a:r>
          </a:p>
          <a:p>
            <a:pPr marL="0" indent="0">
              <a:buNone/>
            </a:pPr>
            <a:endParaRPr lang="nl-NL" dirty="0"/>
          </a:p>
        </p:txBody>
      </p:sp>
      <p:sp>
        <p:nvSpPr>
          <p:cNvPr id="4" name="Tijdelijke aanduiding voor tekst 3"/>
          <p:cNvSpPr>
            <a:spLocks noGrp="1"/>
          </p:cNvSpPr>
          <p:nvPr>
            <p:ph type="body" sz="quarter" idx="13"/>
          </p:nvPr>
        </p:nvSpPr>
        <p:spPr>
          <a:xfrm>
            <a:off x="838200" y="6356350"/>
            <a:ext cx="3394166" cy="365125"/>
          </a:xfrm>
        </p:spPr>
        <p:txBody>
          <a:bodyPr/>
          <a:lstStyle/>
          <a:p>
            <a:r>
              <a:rPr lang="en-US" dirty="0" err="1" smtClean="0"/>
              <a:t>Natuurlijke</a:t>
            </a:r>
            <a:r>
              <a:rPr lang="en-US" dirty="0" smtClean="0"/>
              <a:t> </a:t>
            </a:r>
            <a:r>
              <a:rPr lang="en-US" dirty="0" err="1"/>
              <a:t>v</a:t>
            </a:r>
            <a:r>
              <a:rPr lang="en-US" dirty="0" err="1" smtClean="0"/>
              <a:t>oortplanting</a:t>
            </a:r>
            <a:r>
              <a:rPr lang="en-US" dirty="0" smtClean="0"/>
              <a:t> </a:t>
            </a:r>
            <a:r>
              <a:rPr lang="en-US" dirty="0" err="1"/>
              <a:t>en</a:t>
            </a:r>
            <a:r>
              <a:rPr lang="en-US" dirty="0"/>
              <a:t> </a:t>
            </a:r>
            <a:r>
              <a:rPr lang="en-US" dirty="0" err="1"/>
              <a:t>anatomie</a:t>
            </a:r>
            <a:endParaRPr lang="nl-NL" dirty="0"/>
          </a:p>
        </p:txBody>
      </p:sp>
      <p:sp>
        <p:nvSpPr>
          <p:cNvPr id="5" name="Tijdelijke aanduiding voor tekst 4"/>
          <p:cNvSpPr>
            <a:spLocks noGrp="1"/>
          </p:cNvSpPr>
          <p:nvPr>
            <p:ph type="body" sz="quarter" idx="14"/>
          </p:nvPr>
        </p:nvSpPr>
        <p:spPr>
          <a:xfrm>
            <a:off x="7498080" y="6356350"/>
            <a:ext cx="3855720" cy="365125"/>
          </a:xfrm>
        </p:spPr>
        <p:txBody>
          <a:bodyPr>
            <a:noAutofit/>
          </a:bodyPr>
          <a:lstStyle/>
          <a:p>
            <a:r>
              <a:rPr lang="en-US" dirty="0"/>
              <a:t>2. </a:t>
            </a:r>
            <a:r>
              <a:rPr lang="en-US" dirty="0" err="1"/>
              <a:t>Anatomie</a:t>
            </a:r>
            <a:r>
              <a:rPr lang="en-US" dirty="0"/>
              <a:t> </a:t>
            </a:r>
            <a:r>
              <a:rPr lang="en-US" dirty="0" err="1"/>
              <a:t>en</a:t>
            </a:r>
            <a:r>
              <a:rPr lang="en-US" dirty="0"/>
              <a:t> </a:t>
            </a:r>
            <a:r>
              <a:rPr lang="en-US" dirty="0" err="1"/>
              <a:t>fysiologie</a:t>
            </a:r>
            <a:r>
              <a:rPr lang="en-US" dirty="0"/>
              <a:t> van de </a:t>
            </a:r>
            <a:r>
              <a:rPr lang="en-US" dirty="0" err="1"/>
              <a:t>geslachtsorganen</a:t>
            </a:r>
            <a:endParaRPr lang="nl-NL" dirty="0"/>
          </a:p>
        </p:txBody>
      </p:sp>
    </p:spTree>
    <p:extLst>
      <p:ext uri="{BB962C8B-B14F-4D97-AF65-F5344CB8AC3E}">
        <p14:creationId xmlns:p14="http://schemas.microsoft.com/office/powerpoint/2010/main" val="243118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0447" y="966651"/>
            <a:ext cx="11053354" cy="5102680"/>
          </a:xfrm>
        </p:spPr>
        <p:txBody>
          <a:bodyPr>
            <a:normAutofit/>
          </a:bodyPr>
          <a:lstStyle/>
          <a:p>
            <a:r>
              <a:rPr lang="nl-NL" dirty="0" smtClean="0"/>
              <a:t>Mannelijk voortplantingsorgaan zoogdieren</a:t>
            </a:r>
          </a:p>
          <a:p>
            <a:pPr marL="0" indent="0">
              <a:buNone/>
            </a:pP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134" y="2470883"/>
            <a:ext cx="5309722" cy="3885467"/>
          </a:xfrm>
          <a:prstGeom prst="rect">
            <a:avLst/>
          </a:prstGeom>
        </p:spPr>
      </p:pic>
      <p:sp>
        <p:nvSpPr>
          <p:cNvPr id="7" name="Rechthoekige toelichting 6"/>
          <p:cNvSpPr/>
          <p:nvPr/>
        </p:nvSpPr>
        <p:spPr>
          <a:xfrm>
            <a:off x="594797" y="5551240"/>
            <a:ext cx="1676400" cy="1143000"/>
          </a:xfrm>
          <a:prstGeom prst="wedgeRectCallout">
            <a:avLst>
              <a:gd name="adj1" fmla="val 152154"/>
              <a:gd name="adj2" fmla="val -2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Teelballen produceren zaadcellen en testosteron</a:t>
            </a:r>
            <a:endParaRPr lang="nl-NL" dirty="0"/>
          </a:p>
        </p:txBody>
      </p:sp>
      <p:sp>
        <p:nvSpPr>
          <p:cNvPr id="8" name="Rechthoekige toelichting 7"/>
          <p:cNvSpPr/>
          <p:nvPr/>
        </p:nvSpPr>
        <p:spPr>
          <a:xfrm>
            <a:off x="300446" y="3453496"/>
            <a:ext cx="2087880" cy="1920240"/>
          </a:xfrm>
          <a:prstGeom prst="wedgeRectCallout">
            <a:avLst>
              <a:gd name="adj1" fmla="val 105117"/>
              <a:gd name="adj2" fmla="val 690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Balzak hierin zitten de teelballen. Balzak buiten het lichaam i.v.m. temperatuur</a:t>
            </a:r>
            <a:endParaRPr lang="nl-NL" dirty="0"/>
          </a:p>
        </p:txBody>
      </p:sp>
      <p:sp>
        <p:nvSpPr>
          <p:cNvPr id="9" name="Rechthoekige toelichting 8"/>
          <p:cNvSpPr/>
          <p:nvPr/>
        </p:nvSpPr>
        <p:spPr>
          <a:xfrm>
            <a:off x="302623" y="1591560"/>
            <a:ext cx="1905000" cy="1452086"/>
          </a:xfrm>
          <a:prstGeom prst="wedgeRectCallout">
            <a:avLst>
              <a:gd name="adj1" fmla="val 120681"/>
              <a:gd name="adj2" fmla="val 1941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Bijballen verantwoordelijk voor de rijping en opslag zaadcellen</a:t>
            </a:r>
            <a:endParaRPr lang="nl-NL" dirty="0"/>
          </a:p>
        </p:txBody>
      </p:sp>
      <p:sp>
        <p:nvSpPr>
          <p:cNvPr id="10" name="Rechthoekige toelichting 9"/>
          <p:cNvSpPr/>
          <p:nvPr/>
        </p:nvSpPr>
        <p:spPr>
          <a:xfrm>
            <a:off x="9098280" y="2628900"/>
            <a:ext cx="2255520" cy="1645920"/>
          </a:xfrm>
          <a:prstGeom prst="wedgeRectCallout">
            <a:avLst>
              <a:gd name="adj1" fmla="val -147016"/>
              <a:gd name="adj2" fmla="val 22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Geslachtsklieren  (prostaat, </a:t>
            </a:r>
            <a:r>
              <a:rPr lang="nl-NL" dirty="0" err="1" smtClean="0"/>
              <a:t>cowperse</a:t>
            </a:r>
            <a:r>
              <a:rPr lang="nl-NL" dirty="0" smtClean="0"/>
              <a:t> klieren, zaadblaasjes) voegen vocht aan de zaadcellen toe</a:t>
            </a:r>
            <a:endParaRPr lang="nl-NL" dirty="0"/>
          </a:p>
        </p:txBody>
      </p:sp>
      <p:sp>
        <p:nvSpPr>
          <p:cNvPr id="11" name="Rechthoekige toelichting 10"/>
          <p:cNvSpPr/>
          <p:nvPr/>
        </p:nvSpPr>
        <p:spPr>
          <a:xfrm>
            <a:off x="8629650" y="4960620"/>
            <a:ext cx="1908810" cy="1243647"/>
          </a:xfrm>
          <a:prstGeom prst="wedgeRectCallout">
            <a:avLst>
              <a:gd name="adj1" fmla="val -134605"/>
              <a:gd name="adj2" fmla="val 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Penis zorgt voor de koppeling tussen man en vrouw</a:t>
            </a:r>
            <a:endParaRPr lang="nl-NL" dirty="0"/>
          </a:p>
        </p:txBody>
      </p:sp>
    </p:spTree>
    <p:extLst>
      <p:ext uri="{BB962C8B-B14F-4D97-AF65-F5344CB8AC3E}">
        <p14:creationId xmlns:p14="http://schemas.microsoft.com/office/powerpoint/2010/main" val="93516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25625"/>
            <a:ext cx="10515600" cy="4243705"/>
          </a:xfrm>
        </p:spPr>
        <p:txBody>
          <a:bodyPr>
            <a:normAutofit/>
          </a:bodyPr>
          <a:lstStyle/>
          <a:p>
            <a:r>
              <a:rPr lang="nl-NL" dirty="0" smtClean="0"/>
              <a:t>Verschillen mannelijk </a:t>
            </a:r>
            <a:r>
              <a:rPr lang="nl-NL" dirty="0" smtClean="0"/>
              <a:t>geslachtsorgaan:</a:t>
            </a:r>
          </a:p>
          <a:p>
            <a:pPr marL="0" indent="0">
              <a:buNone/>
            </a:pPr>
            <a:endParaRPr lang="nl-NL" dirty="0" smtClean="0"/>
          </a:p>
          <a:p>
            <a:pPr lvl="1" indent="-423863">
              <a:buFont typeface="Arial" panose="020B0604020202020204" pitchFamily="34" charset="0"/>
              <a:buChar char="•"/>
            </a:pPr>
            <a:r>
              <a:rPr lang="nl-NL" dirty="0" smtClean="0"/>
              <a:t>Sommige dieren penis schacht door middel van een spier (</a:t>
            </a:r>
            <a:r>
              <a:rPr lang="nl-NL" dirty="0" err="1" smtClean="0"/>
              <a:t>fibro</a:t>
            </a:r>
            <a:r>
              <a:rPr lang="nl-NL" dirty="0" smtClean="0"/>
              <a:t>-elastische penis) </a:t>
            </a:r>
          </a:p>
          <a:p>
            <a:pPr lvl="1" indent="-423863">
              <a:buFont typeface="Arial" panose="020B0604020202020204" pitchFamily="34" charset="0"/>
              <a:buChar char="•"/>
            </a:pPr>
            <a:r>
              <a:rPr lang="nl-NL" dirty="0" smtClean="0"/>
              <a:t>Andere penis langer en dikker door zwellichaam (</a:t>
            </a:r>
            <a:r>
              <a:rPr lang="nl-NL" dirty="0" err="1" smtClean="0"/>
              <a:t>musculo</a:t>
            </a:r>
            <a:r>
              <a:rPr lang="nl-NL" dirty="0" smtClean="0"/>
              <a:t>-vasculaire penis)</a:t>
            </a:r>
          </a:p>
          <a:p>
            <a:pPr lvl="1" indent="-423863">
              <a:buFont typeface="Arial" panose="020B0604020202020204" pitchFamily="34" charset="0"/>
              <a:buChar char="•"/>
            </a:pPr>
            <a:r>
              <a:rPr lang="nl-NL" dirty="0" smtClean="0"/>
              <a:t>Hengst </a:t>
            </a:r>
            <a:r>
              <a:rPr lang="nl-NL" dirty="0" smtClean="0"/>
              <a:t>heeft een dubbele voorhuid</a:t>
            </a:r>
          </a:p>
          <a:p>
            <a:pPr lvl="1" indent="-423863">
              <a:buFont typeface="Arial" panose="020B0604020202020204" pitchFamily="34" charset="0"/>
              <a:buChar char="•"/>
            </a:pPr>
            <a:r>
              <a:rPr lang="nl-NL" dirty="0" smtClean="0"/>
              <a:t>Beer (varken) voorhuid een klier die berengeur afgeeft</a:t>
            </a:r>
          </a:p>
          <a:p>
            <a:pPr marL="0" indent="0">
              <a:buNone/>
            </a:pPr>
            <a:endParaRPr lang="nl-NL" dirty="0"/>
          </a:p>
        </p:txBody>
      </p:sp>
    </p:spTree>
    <p:extLst>
      <p:ext uri="{BB962C8B-B14F-4D97-AF65-F5344CB8AC3E}">
        <p14:creationId xmlns:p14="http://schemas.microsoft.com/office/powerpoint/2010/main" val="13441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4E6DE7D47EF74BA8117F275DD6646B" ma:contentTypeVersion="13" ma:contentTypeDescription="Een nieuw document maken." ma:contentTypeScope="" ma:versionID="456f376afc22b020d6ae130bca1bba11">
  <xsd:schema xmlns:xsd="http://www.w3.org/2001/XMLSchema" xmlns:xs="http://www.w3.org/2001/XMLSchema" xmlns:p="http://schemas.microsoft.com/office/2006/metadata/properties" xmlns:ns3="9d1d01d2-f310-4d62-ab5b-250d88bb387d" xmlns:ns4="603f7ce1-a766-4f0a-a4fe-fc4c6dbce532" targetNamespace="http://schemas.microsoft.com/office/2006/metadata/properties" ma:root="true" ma:fieldsID="58c454b6ef12ceecb07b0572cee526b3" ns3:_="" ns4:_="">
    <xsd:import namespace="9d1d01d2-f310-4d62-ab5b-250d88bb387d"/>
    <xsd:import namespace="603f7ce1-a766-4f0a-a4fe-fc4c6dbce5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d01d2-f310-4d62-ab5b-250d88bb3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f7ce1-a766-4f0a-a4fe-fc4c6dbce53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5A5D4B-B312-45BF-97E1-D4D870D4BD24}">
  <ds:schemaRefs>
    <ds:schemaRef ds:uri="http://schemas.microsoft.com/office/infopath/2007/PartnerControls"/>
    <ds:schemaRef ds:uri="9d1d01d2-f310-4d62-ab5b-250d88bb387d"/>
    <ds:schemaRef ds:uri="603f7ce1-a766-4f0a-a4fe-fc4c6dbce532"/>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BFB2EB64-3036-436B-B9AC-38FD52E48660}">
  <ds:schemaRefs>
    <ds:schemaRef ds:uri="http://schemas.microsoft.com/sharepoint/v3/contenttype/forms"/>
  </ds:schemaRefs>
</ds:datastoreItem>
</file>

<file path=customXml/itemProps3.xml><?xml version="1.0" encoding="utf-8"?>
<ds:datastoreItem xmlns:ds="http://schemas.openxmlformats.org/officeDocument/2006/customXml" ds:itemID="{2DC2DB84-821C-467D-A88F-F9F29C919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d01d2-f310-4d62-ab5b-250d88bb387d"/>
    <ds:schemaRef ds:uri="603f7ce1-a766-4f0a-a4fe-fc4c6dbce5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3539</TotalTime>
  <Words>2844</Words>
  <Application>Microsoft Office PowerPoint</Application>
  <PresentationFormat>Breedbeeld</PresentationFormat>
  <Paragraphs>522</Paragraphs>
  <Slides>48</Slides>
  <Notes>36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48</vt:i4>
      </vt:variant>
    </vt:vector>
  </HeadingPairs>
  <TitlesOfParts>
    <vt:vector size="56" baseType="lpstr">
      <vt:lpstr>Arial</vt:lpstr>
      <vt:lpstr>Avenir Book</vt:lpstr>
      <vt:lpstr>Calibri</vt:lpstr>
      <vt:lpstr>DIN Condensed</vt:lpstr>
      <vt:lpstr>Trebuchet MS</vt:lpstr>
      <vt:lpstr>Wingdings</vt:lpstr>
      <vt:lpstr>Wingdings 3</vt:lpstr>
      <vt:lpstr>Facet</vt:lpstr>
      <vt:lpstr>Diersoortverdieping overige zoogdieren</vt:lpstr>
      <vt:lpstr>PowerPoint-presentatie</vt:lpstr>
      <vt:lpstr>PowerPoint-presentatie</vt:lpstr>
      <vt:lpstr>PowerPoint-presentatie</vt:lpstr>
      <vt:lpstr>PowerPoint-presentatie</vt:lpstr>
      <vt:lpstr>PowerPoint-presentatie</vt:lpstr>
      <vt:lpstr> Anatomie en fysiologie van voortplantingsorganen</vt:lpstr>
      <vt:lpstr>PowerPoint-presentatie</vt:lpstr>
      <vt:lpstr>PowerPoint-presentatie</vt:lpstr>
      <vt:lpstr>PowerPoint-presentatie</vt:lpstr>
      <vt:lpstr>PowerPoint-presentatie</vt:lpstr>
      <vt:lpstr>Bronstseizoen en bronstcyclus</vt:lpstr>
      <vt:lpstr>PowerPoint-presentatie</vt:lpstr>
      <vt:lpstr>Bronstcyclus konijn, cavia en hamster</vt:lpstr>
      <vt:lpstr>Paring en bevruchting</vt:lpstr>
      <vt:lpstr> Konijn</vt:lpstr>
      <vt:lpstr>3.6 Cavia en hamster</vt:lpstr>
      <vt:lpstr>Voortplanting kunstmatig beïnvloeden</vt:lpstr>
      <vt:lpstr>Fokbegeleiding bij verschillende dieren </vt:lpstr>
      <vt:lpstr>1.5 Fokbegeleiding bij verschillende dieren </vt:lpstr>
      <vt:lpstr>Vragen</vt:lpstr>
      <vt:lpstr>De lengte van de dracht en het aantal jongen</vt:lpstr>
      <vt:lpstr>4.3 De embryonale ontwikkeling bij zoogdieren</vt:lpstr>
      <vt:lpstr>PowerPoint-presentatie</vt:lpstr>
      <vt:lpstr>Vaststellen van de dracht bij zoogdieren</vt:lpstr>
      <vt:lpstr>PowerPoint-presentatie</vt:lpstr>
      <vt:lpstr>2.3 Begeleiden van de dracht bij gezelschapsdieren</vt:lpstr>
      <vt:lpstr>PowerPoint-presentatie</vt:lpstr>
      <vt:lpstr>PowerPoint-presentatie</vt:lpstr>
      <vt:lpstr>Dracht voorkomen</vt:lpstr>
      <vt:lpstr>Vragen</vt:lpstr>
      <vt:lpstr>Geboorte</vt:lpstr>
      <vt:lpstr>PowerPoint-presentatie</vt:lpstr>
      <vt:lpstr> Voorbereiding vlak voor de geboorte</vt:lpstr>
      <vt:lpstr>PowerPoint-presentatie</vt:lpstr>
      <vt:lpstr>PowerPoint-presentatie</vt:lpstr>
      <vt:lpstr>Vragen</vt:lpstr>
      <vt:lpstr>Stoornissen rondom de geboorte</vt:lpstr>
      <vt:lpstr>PowerPoint-presentatie</vt:lpstr>
      <vt:lpstr>PowerPoint-presentatie</vt:lpstr>
      <vt:lpstr>PowerPoint-presentatie</vt:lpstr>
      <vt:lpstr>Ontwikkeling en opfok jongen</vt:lpstr>
      <vt:lpstr>4.4 Opfok van konijnen, cavia’s en hamsters</vt:lpstr>
      <vt:lpstr>4.5 Wanneer opfokken met moederdier niet kan</vt:lpstr>
      <vt:lpstr>4.5 Wanneer opfokken met moederdier niet kan</vt:lpstr>
      <vt:lpstr>Vragen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overige zoogdieren Theorie</dc:title>
  <dc:creator>Jeroen Brauckmann</dc:creator>
  <cp:lastModifiedBy>Sophie Witschge</cp:lastModifiedBy>
  <cp:revision>63</cp:revision>
  <dcterms:created xsi:type="dcterms:W3CDTF">2018-05-01T19:15:17Z</dcterms:created>
  <dcterms:modified xsi:type="dcterms:W3CDTF">2020-06-18T12:36:10Z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0x010100BB4E6DE7D47EF74BA8117F275DD6646B</vt:lpwstr>
  </property>
</Properties>
</file>