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93" r:id="rId34"/>
    <p:sldId id="292" r:id="rId35"/>
    <p:sldId id="294" r:id="rId36"/>
    <p:sldId id="295" r:id="rId37"/>
    <p:sldId id="291" r:id="rId38"/>
    <p:sldId id="287" r:id="rId3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16B2D-0DC8-4175-BB58-2860B4F66BB7}" type="datetimeFigureOut">
              <a:rPr lang="nl-NL" smtClean="0"/>
              <a:t>15-6-2020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48179-6505-40B1-9C4C-34C0B433FB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1446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854DD-03FC-4CF3-92D8-4D5D250D20C1}" type="slidenum">
              <a:rPr lang="nl-NL" smtClean="0">
                <a:solidFill>
                  <a:prstClr val="black"/>
                </a:solidFill>
              </a:rPr>
              <a:pPr/>
              <a:t>8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51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854DD-03FC-4CF3-92D8-4D5D250D20C1}" type="slidenum">
              <a:rPr lang="nl-NL" smtClean="0">
                <a:solidFill>
                  <a:prstClr val="black"/>
                </a:solidFill>
              </a:rPr>
              <a:pPr/>
              <a:t>28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76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854DD-03FC-4CF3-92D8-4D5D250D20C1}" type="slidenum">
              <a:rPr lang="nl-NL" smtClean="0">
                <a:solidFill>
                  <a:prstClr val="black"/>
                </a:solidFill>
              </a:rPr>
              <a:pPr/>
              <a:t>29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76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854DD-03FC-4CF3-92D8-4D5D250D20C1}" type="slidenum">
              <a:rPr lang="nl-NL" smtClean="0">
                <a:solidFill>
                  <a:prstClr val="black"/>
                </a:solidFill>
              </a:rPr>
              <a:pPr/>
              <a:t>30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76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Zie de</a:t>
            </a:r>
            <a:r>
              <a:rPr lang="nl-NL" baseline="0" dirty="0"/>
              <a:t> tekening in het werkboek om het evenwicht visueel te maken voor uw leerlingen.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854DD-03FC-4CF3-92D8-4D5D250D20C1}" type="slidenum">
              <a:rPr lang="nl-NL" smtClean="0">
                <a:solidFill>
                  <a:prstClr val="black"/>
                </a:solidFill>
              </a:rPr>
              <a:pPr/>
              <a:t>31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76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854DD-03FC-4CF3-92D8-4D5D250D20C1}" type="slidenum">
              <a:rPr lang="nl-NL" smtClean="0">
                <a:solidFill>
                  <a:prstClr val="black"/>
                </a:solidFill>
              </a:rPr>
              <a:pPr/>
              <a:t>32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76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854DD-03FC-4CF3-92D8-4D5D250D20C1}" type="slidenum">
              <a:rPr lang="nl-NL" smtClean="0">
                <a:solidFill>
                  <a:prstClr val="black"/>
                </a:solidFill>
              </a:rPr>
              <a:pPr/>
              <a:t>33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76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854DD-03FC-4CF3-92D8-4D5D250D20C1}" type="slidenum">
              <a:rPr lang="nl-NL" smtClean="0">
                <a:solidFill>
                  <a:prstClr val="black"/>
                </a:solidFill>
              </a:rPr>
              <a:pPr/>
              <a:t>34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76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854DD-03FC-4CF3-92D8-4D5D250D20C1}" type="slidenum">
              <a:rPr lang="nl-NL" smtClean="0">
                <a:solidFill>
                  <a:prstClr val="black"/>
                </a:solidFill>
              </a:rPr>
              <a:pPr/>
              <a:t>35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76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854DD-03FC-4CF3-92D8-4D5D250D20C1}" type="slidenum">
              <a:rPr lang="nl-NL" smtClean="0">
                <a:solidFill>
                  <a:prstClr val="black"/>
                </a:solidFill>
              </a:rPr>
              <a:pPr/>
              <a:t>36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767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854DD-03FC-4CF3-92D8-4D5D250D20C1}" type="slidenum">
              <a:rPr lang="nl-NL" smtClean="0">
                <a:solidFill>
                  <a:prstClr val="black"/>
                </a:solidFill>
              </a:rPr>
              <a:pPr/>
              <a:t>37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76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grijze</a:t>
            </a:r>
            <a:r>
              <a:rPr lang="nl-NL" baseline="0" dirty="0"/>
              <a:t> pijl = stroomrichting ijs</a:t>
            </a:r>
            <a:br>
              <a:rPr lang="nl-NL" baseline="0" dirty="0"/>
            </a:br>
            <a:r>
              <a:rPr lang="nl-NL" baseline="0" dirty="0"/>
              <a:t>blauwe pijl = stroomrichting rivieren</a:t>
            </a:r>
            <a:br>
              <a:rPr lang="nl-NL" baseline="0" dirty="0"/>
            </a:br>
            <a:r>
              <a:rPr lang="nl-NL" baseline="0" dirty="0"/>
              <a:t>wit = ijs</a:t>
            </a:r>
            <a:br>
              <a:rPr lang="nl-NL" baseline="0" dirty="0"/>
            </a:br>
            <a:r>
              <a:rPr lang="nl-NL" baseline="0" dirty="0"/>
              <a:t>bruin = stuwwal / keileemkop</a:t>
            </a:r>
            <a:br>
              <a:rPr lang="nl-NL" baseline="0" dirty="0"/>
            </a:br>
            <a:r>
              <a:rPr lang="nl-NL" baseline="0" dirty="0"/>
              <a:t>geel = riviervlakte</a:t>
            </a:r>
            <a:br>
              <a:rPr lang="nl-NL" baseline="0" dirty="0"/>
            </a:br>
            <a:r>
              <a:rPr lang="nl-NL" baseline="0" dirty="0"/>
              <a:t>groen = gebied boven 10 m</a:t>
            </a:r>
          </a:p>
          <a:p>
            <a:endParaRPr lang="nl-NL" baseline="0" dirty="0"/>
          </a:p>
          <a:p>
            <a:r>
              <a:rPr lang="nl-NL" baseline="0" dirty="0"/>
              <a:t>De foto is van een keileemkop op Texel.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854DD-03FC-4CF3-92D8-4D5D250D20C1}" type="slidenum">
              <a:rPr lang="nl-NL" smtClean="0">
                <a:solidFill>
                  <a:prstClr val="black"/>
                </a:solidFill>
              </a:rPr>
              <a:pPr/>
              <a:t>14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65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grijze</a:t>
            </a:r>
            <a:r>
              <a:rPr lang="nl-NL" baseline="0" dirty="0"/>
              <a:t> pijl = stroomrichting ijs</a:t>
            </a:r>
            <a:br>
              <a:rPr lang="nl-NL" baseline="0" dirty="0"/>
            </a:br>
            <a:r>
              <a:rPr lang="nl-NL" baseline="0" dirty="0"/>
              <a:t>blauwe pijl = stroomrichting rivieren</a:t>
            </a:r>
            <a:br>
              <a:rPr lang="nl-NL" baseline="0" dirty="0"/>
            </a:br>
            <a:r>
              <a:rPr lang="nl-NL" baseline="0" dirty="0"/>
              <a:t>wit = ijs</a:t>
            </a:r>
            <a:br>
              <a:rPr lang="nl-NL" baseline="0" dirty="0"/>
            </a:br>
            <a:r>
              <a:rPr lang="nl-NL" baseline="0" dirty="0"/>
              <a:t>bruin = stuwwal / keileemkop</a:t>
            </a:r>
            <a:br>
              <a:rPr lang="nl-NL" baseline="0" dirty="0"/>
            </a:br>
            <a:r>
              <a:rPr lang="nl-NL" baseline="0" dirty="0"/>
              <a:t>geel = riviervlakte</a:t>
            </a:r>
            <a:br>
              <a:rPr lang="nl-NL" baseline="0" dirty="0"/>
            </a:br>
            <a:r>
              <a:rPr lang="nl-NL" baseline="0" dirty="0"/>
              <a:t>groen = gebied boven 10 m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854DD-03FC-4CF3-92D8-4D5D250D20C1}" type="slidenum">
              <a:rPr lang="nl-NL" smtClean="0">
                <a:solidFill>
                  <a:prstClr val="black"/>
                </a:solidFill>
              </a:rPr>
              <a:pPr/>
              <a:t>15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65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Zie de Grote</a:t>
            </a:r>
            <a:r>
              <a:rPr lang="nl-NL" baseline="0" dirty="0"/>
              <a:t> Bosatlas voor een beter beeld van de verspreiding van dekzand en löss over Nederland.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854DD-03FC-4CF3-92D8-4D5D250D20C1}" type="slidenum">
              <a:rPr lang="nl-NL" smtClean="0">
                <a:solidFill>
                  <a:prstClr val="black"/>
                </a:solidFill>
              </a:rPr>
              <a:pPr/>
              <a:t>17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774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tekeningen</a:t>
            </a:r>
            <a:r>
              <a:rPr lang="nl-NL" baseline="0" dirty="0"/>
              <a:t> zijn uiteraard enigszins overdreven, maar ze maken het wip-effect wel wat beter voor te stellen voor leerlingen. U kunt ook een (digitale) kaart pakken en daarop pijlen intekenen. Een kaart met daarop het ijs tot aan de HUN-lijn en een kaart zonder dat ijs maakt het wellicht nog duidelijker.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854DD-03FC-4CF3-92D8-4D5D250D20C1}" type="slidenum">
              <a:rPr lang="nl-NL" smtClean="0">
                <a:solidFill>
                  <a:prstClr val="black"/>
                </a:solidFill>
              </a:rPr>
              <a:pPr/>
              <a:t>18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903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Geel =</a:t>
            </a:r>
            <a:r>
              <a:rPr lang="nl-NL" baseline="0" dirty="0"/>
              <a:t> duinen</a:t>
            </a:r>
            <a:br>
              <a:rPr lang="nl-NL" baseline="0" dirty="0"/>
            </a:br>
            <a:r>
              <a:rPr lang="nl-NL" baseline="0" dirty="0"/>
              <a:t>Paars = oude zeeklei</a:t>
            </a:r>
            <a:br>
              <a:rPr lang="nl-NL" baseline="0" dirty="0"/>
            </a:br>
            <a:r>
              <a:rPr lang="nl-NL" baseline="0" dirty="0"/>
              <a:t>Blauwe pijlen = eb en vloed</a:t>
            </a:r>
            <a:br>
              <a:rPr lang="nl-NL" baseline="0" dirty="0"/>
            </a:br>
            <a:r>
              <a:rPr lang="nl-NL" baseline="0" dirty="0"/>
              <a:t>Groen = veenmoeras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854DD-03FC-4CF3-92D8-4D5D250D20C1}" type="slidenum">
              <a:rPr lang="nl-NL" smtClean="0">
                <a:solidFill>
                  <a:prstClr val="black"/>
                </a:solidFill>
              </a:rPr>
              <a:pPr/>
              <a:t>22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3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Op de foto:</a:t>
            </a:r>
            <a:r>
              <a:rPr lang="nl-NL" baseline="0" dirty="0"/>
              <a:t> terpdorp Hogebeintum (8,8 m)</a:t>
            </a:r>
          </a:p>
          <a:p>
            <a:r>
              <a:rPr lang="nl-NL" baseline="0" dirty="0"/>
              <a:t>De oranje terpen zijn het oudst, de witte het jongst (zie de legenda van figuur 15 in het lesboek).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854DD-03FC-4CF3-92D8-4D5D250D20C1}" type="slidenum">
              <a:rPr lang="nl-NL" smtClean="0">
                <a:solidFill>
                  <a:prstClr val="black"/>
                </a:solidFill>
              </a:rPr>
              <a:pPr/>
              <a:t>25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76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854DD-03FC-4CF3-92D8-4D5D250D20C1}" type="slidenum">
              <a:rPr lang="nl-NL" smtClean="0">
                <a:solidFill>
                  <a:prstClr val="black"/>
                </a:solidFill>
              </a:rPr>
              <a:pPr/>
              <a:t>26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76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854DD-03FC-4CF3-92D8-4D5D250D20C1}" type="slidenum">
              <a:rPr lang="nl-NL" smtClean="0">
                <a:solidFill>
                  <a:prstClr val="black"/>
                </a:solidFill>
              </a:rPr>
              <a:pPr/>
              <a:t>27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76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15-6-2020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7969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15-6-2020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4449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15-6-2020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449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15-6-2020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22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15-6-2020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801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15-6-2020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225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15-6-2020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00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15-6-2020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826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15-6-2020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667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15-6-2020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163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15-6-2020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28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15-6-2020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86893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15-6-2020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94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15-6-2020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092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15-6-2020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9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15-6-2020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77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15-6-2020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481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15-6-2020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4210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15-6-2020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2735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15-6-2020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4616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15-6-2020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5294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15-6-2020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399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1AC5C-7A70-4D48-A33C-639DB426D6A5}" type="datetimeFigureOut">
              <a:rPr lang="nl-NL" smtClean="0"/>
              <a:t>15-6-2020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B3A19-DF7A-4570-AC33-1656990BA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848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1AC5C-7A70-4D48-A33C-639DB426D6A5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15-6-2020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B3A19-DF7A-4570-AC33-1656990BA14E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9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062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§1 Dynamiek op de wadden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Een </a:t>
            </a:r>
            <a:r>
              <a:rPr lang="nl-NL" sz="2200" b="1" dirty="0" err="1">
                <a:solidFill>
                  <a:prstClr val="black"/>
                </a:solidFill>
              </a:rPr>
              <a:t>waddeneiland</a:t>
            </a:r>
            <a:endParaRPr lang="nl-NL" sz="2200" b="1" dirty="0">
              <a:solidFill>
                <a:prstClr val="black"/>
              </a:solidFill>
            </a:endParaRPr>
          </a:p>
          <a:p>
            <a:endParaRPr lang="nl-NL" sz="2200" b="1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</a:rPr>
              <a:t>Op de hogere, drogere delen van het strand 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lage duintjes: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stap 1: door de wind waait zand op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stap 2: het blijft liggen achter een obstakel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stap 3: strandduintjes groeien aaneen tot duinenrij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stap 4: aan zeekant gebeurt hetzelfde weer bij voldoende aanvoer van zand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Breed duingebied met: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</a:t>
            </a:r>
            <a:r>
              <a:rPr lang="nl-NL" sz="2200" i="1" dirty="0">
                <a:solidFill>
                  <a:prstClr val="black"/>
                </a:solidFill>
                <a:sym typeface="Wingdings" panose="05000000000000000000" pitchFamily="2" charset="2"/>
              </a:rPr>
              <a:t>jonge duinen: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  + hoger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  + dichter bij zee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</a:t>
            </a:r>
            <a:r>
              <a:rPr lang="nl-NL" sz="2200" i="1" dirty="0">
                <a:solidFill>
                  <a:prstClr val="black"/>
                </a:solidFill>
                <a:sym typeface="Wingdings" panose="05000000000000000000" pitchFamily="2" charset="2"/>
              </a:rPr>
              <a:t>oude duinen: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  + lager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  + verder van zee </a:t>
            </a:r>
            <a:endParaRPr lang="nl-NL" sz="2200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664" y="3645024"/>
            <a:ext cx="4896544" cy="295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571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§1 Dynamiek op de wadden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Een </a:t>
            </a:r>
            <a:r>
              <a:rPr lang="nl-NL" sz="2200" b="1" dirty="0" err="1">
                <a:solidFill>
                  <a:prstClr val="black"/>
                </a:solidFill>
              </a:rPr>
              <a:t>waddeneiland</a:t>
            </a:r>
            <a:endParaRPr lang="nl-NL" sz="2200" b="1" dirty="0">
              <a:solidFill>
                <a:prstClr val="black"/>
              </a:solidFill>
            </a:endParaRPr>
          </a:p>
          <a:p>
            <a:endParaRPr lang="nl-NL" sz="1200" b="1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</a:rPr>
              <a:t>Aan de waddenkant van het eiland ligt een kwelder.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kwelder</a:t>
            </a:r>
            <a:r>
              <a:rPr lang="nl-NL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=</a:t>
            </a:r>
            <a:r>
              <a:rPr lang="nl-NL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begroeid stuk land dat direct grenst aan zee en alleen bij hoge vloed (storm, springtij) overstroomt.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De zee laat steeds een laagje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slib achter.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steeds hogere ligging ten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opzichte van zee.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Een </a:t>
            </a: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slenk</a:t>
            </a:r>
            <a:r>
              <a:rPr lang="nl-NL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voert het water af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naar zee.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i="1" dirty="0">
                <a:solidFill>
                  <a:prstClr val="black"/>
                </a:solidFill>
                <a:sym typeface="Wingdings" panose="05000000000000000000" pitchFamily="2" charset="2"/>
              </a:rPr>
              <a:t>Vroeger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: inpoldering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i="1" dirty="0">
                <a:solidFill>
                  <a:prstClr val="black"/>
                </a:solidFill>
                <a:sym typeface="Wingdings" panose="05000000000000000000" pitchFamily="2" charset="2"/>
              </a:rPr>
              <a:t>Nu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: beschermd natuurgebied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nl-NL" sz="2200" b="1" dirty="0">
                <a:solidFill>
                  <a:schemeClr val="tx2"/>
                </a:solidFill>
                <a:sym typeface="Wingdings" panose="05000000000000000000" pitchFamily="2" charset="2"/>
              </a:rPr>
              <a:t>Landaanwinningswerken </a:t>
            </a:r>
            <a:r>
              <a:rPr lang="nl-NL" sz="2200" dirty="0">
                <a:sym typeface="Wingdings" pitchFamily="2" charset="2"/>
              </a:rPr>
              <a:t> kustlijn verschuift zeewaarts</a:t>
            </a:r>
            <a:endParaRPr lang="nl-NL" sz="2200" b="1" dirty="0">
              <a:sym typeface="Wingdings" panose="05000000000000000000" pitchFamily="2" charset="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85" b="17200"/>
          <a:stretch/>
        </p:blipFill>
        <p:spPr bwMode="auto">
          <a:xfrm>
            <a:off x="4283968" y="2708920"/>
            <a:ext cx="4700409" cy="32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00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§2 Sporen uit de ijstijd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Het Pleistoceen</a:t>
            </a:r>
          </a:p>
          <a:p>
            <a:endParaRPr lang="nl-NL" sz="2200" b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prstClr val="black"/>
                </a:solidFill>
              </a:rPr>
              <a:t>De kracht van het landijs heeft Nederland tijdens het </a:t>
            </a:r>
            <a:r>
              <a:rPr lang="nl-NL" sz="2200" b="1" dirty="0">
                <a:solidFill>
                  <a:srgbClr val="1F497D"/>
                </a:solidFill>
              </a:rPr>
              <a:t>Pleistoceen</a:t>
            </a:r>
            <a:r>
              <a:rPr lang="nl-NL" sz="2200" dirty="0">
                <a:solidFill>
                  <a:prstClr val="black"/>
                </a:solidFill>
              </a:rPr>
              <a:t> gevormd.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</a:rPr>
              <a:t>Het Pleistoceen had afwisselend: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- </a:t>
            </a:r>
            <a:r>
              <a:rPr lang="nl-NL" sz="2200" i="1" dirty="0">
                <a:solidFill>
                  <a:prstClr val="black"/>
                </a:solidFill>
              </a:rPr>
              <a:t>koudere perioden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nl-NL" sz="2200" b="1" dirty="0">
                <a:solidFill>
                  <a:prstClr val="black"/>
                </a:solidFill>
                <a:sym typeface="Wingdings" panose="05000000000000000000" pitchFamily="2" charset="2"/>
              </a:rPr>
              <a:t>ijstijden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 / </a:t>
            </a:r>
            <a:r>
              <a:rPr lang="nl-NL" sz="2200" b="1" dirty="0">
                <a:solidFill>
                  <a:prstClr val="black"/>
                </a:solidFill>
                <a:sym typeface="Wingdings" panose="05000000000000000000" pitchFamily="2" charset="2"/>
              </a:rPr>
              <a:t>glacialen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</a:t>
            </a:r>
            <a:r>
              <a:rPr lang="nl-NL" sz="2200" i="1" dirty="0">
                <a:solidFill>
                  <a:prstClr val="black"/>
                </a:solidFill>
                <a:sym typeface="Wingdings" panose="05000000000000000000" pitchFamily="2" charset="2"/>
              </a:rPr>
              <a:t>warmere perioden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tussenijstijd / </a:t>
            </a:r>
            <a:r>
              <a:rPr lang="nl-NL" sz="2200" b="1" dirty="0">
                <a:solidFill>
                  <a:prstClr val="black"/>
                </a:solidFill>
                <a:sym typeface="Wingdings" panose="05000000000000000000" pitchFamily="2" charset="2"/>
              </a:rPr>
              <a:t>interglaciaal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Tijdens een ijstijd: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veel neerslag valt als sneeuw 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+ </a:t>
            </a:r>
            <a:r>
              <a:rPr lang="nl-NL" sz="2200" b="1" dirty="0">
                <a:solidFill>
                  <a:prstClr val="black"/>
                </a:solidFill>
                <a:sym typeface="Wingdings" panose="05000000000000000000" pitchFamily="2" charset="2"/>
              </a:rPr>
              <a:t>landijs 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groeit aan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= lage zeespiegel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= zich uitbreidende </a:t>
            </a:r>
            <a:r>
              <a:rPr lang="nl-NL" sz="2200" b="1" dirty="0">
                <a:solidFill>
                  <a:prstClr val="black"/>
                </a:solidFill>
                <a:sym typeface="Wingdings" panose="05000000000000000000" pitchFamily="2" charset="2"/>
              </a:rPr>
              <a:t>gletsjers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Scandinavië naar Nederland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endParaRPr lang="nl-NL" sz="22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058" y="2780928"/>
            <a:ext cx="4612942" cy="295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059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§2 Sporen uit de ijstijd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Rivierenland</a:t>
            </a:r>
          </a:p>
          <a:p>
            <a:endParaRPr lang="nl-NL" sz="1200" b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Het koude klimaat tijdens de ijstijden van het Pleistoceen veroorzaakte grote schommelingen in het </a:t>
            </a:r>
            <a:r>
              <a:rPr lang="nl-NL" sz="2200" b="1" dirty="0">
                <a:solidFill>
                  <a:prstClr val="black"/>
                </a:solidFill>
                <a:sym typeface="Wingdings" panose="05000000000000000000" pitchFamily="2" charset="2"/>
              </a:rPr>
              <a:t>regiem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 van de Nederlandse rivieren.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i="1" dirty="0">
                <a:solidFill>
                  <a:prstClr val="black"/>
                </a:solidFill>
                <a:sym typeface="Wingdings" panose="05000000000000000000" pitchFamily="2" charset="2"/>
              </a:rPr>
              <a:t>Zomer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: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breed door veel smeltwater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rivierbeddingen raakten verstopt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vlechtende rivier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groot gebied met grind en zand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  </a:t>
            </a: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puinwaaier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i="1" dirty="0">
                <a:solidFill>
                  <a:prstClr val="black"/>
                </a:solidFill>
                <a:sym typeface="Wingdings" panose="05000000000000000000" pitchFamily="2" charset="2"/>
              </a:rPr>
              <a:t>Winter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: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bijna droog door lage temperaturen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endParaRPr lang="nl-NL" sz="2200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420888"/>
            <a:ext cx="3240359" cy="416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285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§2 Sporen uit de ijstijd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Oprukkend ijs</a:t>
            </a:r>
          </a:p>
          <a:p>
            <a:endParaRPr lang="nl-NL" sz="1200" b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In de </a:t>
            </a:r>
            <a:r>
              <a:rPr lang="nl-NL" sz="2200" dirty="0" err="1">
                <a:solidFill>
                  <a:prstClr val="black"/>
                </a:solidFill>
                <a:sym typeface="Wingdings" panose="05000000000000000000" pitchFamily="2" charset="2"/>
              </a:rPr>
              <a:t>Saale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-ijstijd bereikte het Scandinavische landijs de noordelijke helft van Nederland in twee fasen: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1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Fase 1: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lijn Texel – Coevorden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</a:t>
            </a: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keileem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 in Noord- en Oost-Nederland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</a:t>
            </a: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keileemkoppen</a:t>
            </a:r>
            <a:endParaRPr lang="nl-NL" sz="2200" dirty="0">
              <a:solidFill>
                <a:srgbClr val="1F497D"/>
              </a:solidFill>
              <a:sym typeface="Wingdings" panose="05000000000000000000" pitchFamily="2" charset="2"/>
            </a:endParaRPr>
          </a:p>
          <a:p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endParaRPr lang="nl-NL" sz="2200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88" y="2492896"/>
            <a:ext cx="4061817" cy="396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8"/>
          <a:stretch/>
        </p:blipFill>
        <p:spPr bwMode="auto">
          <a:xfrm>
            <a:off x="107504" y="4048910"/>
            <a:ext cx="4553804" cy="241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113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§2 Sporen uit de ijstijd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Oprukkend ijs</a:t>
            </a:r>
          </a:p>
          <a:p>
            <a:endParaRPr lang="nl-NL" sz="1200" b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In de </a:t>
            </a:r>
            <a:r>
              <a:rPr lang="nl-NL" sz="2200" dirty="0" err="1">
                <a:solidFill>
                  <a:prstClr val="black"/>
                </a:solidFill>
                <a:sym typeface="Wingdings" panose="05000000000000000000" pitchFamily="2" charset="2"/>
              </a:rPr>
              <a:t>Saale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-ijstijd bereikte het Scandinavische landijs de noordelijke helft van Nederland in twee fasen: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1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Fase 2: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lijn Haarlem – Utrecht – Nijmegen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rand van ijs bestond uit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  </a:t>
            </a: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tongbekkens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kracht van ijs vormde </a:t>
            </a: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stuwwallen</a:t>
            </a:r>
            <a:br>
              <a:rPr lang="nl-NL" sz="2200" b="1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i="1" dirty="0">
                <a:solidFill>
                  <a:prstClr val="black"/>
                </a:solidFill>
                <a:sym typeface="Wingdings" panose="05000000000000000000" pitchFamily="2" charset="2"/>
              </a:rPr>
              <a:t> diepste punt: 125 m onder NAP </a:t>
            </a:r>
            <a:br>
              <a:rPr lang="nl-NL" sz="2200" i="1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i="1" dirty="0">
                <a:solidFill>
                  <a:prstClr val="black"/>
                </a:solidFill>
                <a:sym typeface="Wingdings" panose="05000000000000000000" pitchFamily="2" charset="2"/>
              </a:rPr>
              <a:t> hoogste punt: 100 m boven NAP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Einde fase 2: </a:t>
            </a:r>
            <a:r>
              <a:rPr lang="nl-NL" sz="2200" i="1" dirty="0">
                <a:solidFill>
                  <a:prstClr val="black"/>
                </a:solidFill>
                <a:sym typeface="Wingdings" panose="05000000000000000000" pitchFamily="2" charset="2"/>
              </a:rPr>
              <a:t>Eem-interglaciaal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warmer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Noordzee loopt weer vol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lijkt op Holoceen (huidige periode)</a:t>
            </a:r>
            <a:endParaRPr lang="nl-NL" sz="2200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5"/>
          <a:stretch/>
        </p:blipFill>
        <p:spPr bwMode="auto">
          <a:xfrm>
            <a:off x="4860032" y="2054950"/>
            <a:ext cx="4053963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346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§2 Sporen uit de ijstijd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b="1" dirty="0">
              <a:solidFill>
                <a:prstClr val="black"/>
              </a:solidFill>
            </a:endParaRPr>
          </a:p>
          <a:p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endParaRPr lang="nl-NL" sz="2200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8" y="1174667"/>
            <a:ext cx="8388424" cy="529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171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§2 Sporen uit de ijstijd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Poolwoestijn</a:t>
            </a:r>
          </a:p>
          <a:p>
            <a:endParaRPr lang="nl-NL" sz="2200" b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In de laatste ijstijd veranderde Nederland in een poolwoestijn.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Nauwelijks begroeiing  veel zand verplaatst door de wind.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Veel van dit zand bedekte de Pleistocene ondergrond  </a:t>
            </a: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dekzand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Löss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 is lichter en kwam daardoor verder landinwaarts terecht: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Limburgse heuvels, België, Duitsland.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De Rijn en de Maas speelden een grote rol in het landschap.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endParaRPr lang="nl-NL" sz="2200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239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§3 De wadden in het Holoceen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Stijgende zeespiegel</a:t>
            </a:r>
          </a:p>
          <a:p>
            <a:endParaRPr lang="nl-NL" sz="1200" b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prstClr val="black"/>
                </a:solidFill>
              </a:rPr>
              <a:t>Tijdens het </a:t>
            </a:r>
            <a:r>
              <a:rPr lang="nl-NL" sz="2200" b="1" dirty="0">
                <a:solidFill>
                  <a:srgbClr val="1F497D"/>
                </a:solidFill>
              </a:rPr>
              <a:t>Holoceen</a:t>
            </a:r>
            <a:r>
              <a:rPr lang="nl-NL" sz="2200" dirty="0">
                <a:solidFill>
                  <a:prstClr val="black"/>
                </a:solidFill>
              </a:rPr>
              <a:t> warmde het klimaat snel op waardoor: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- het landijs smolt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-  de zeespiegel steeg 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de Noordzee liep weer vol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de kustlijn verschoof landinwaarts  </a:t>
            </a: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transgressie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1200" b="1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Stijgende zeespiegel door smeltend landijs en bodemdaling: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landijs in Scandinavië was erg dik en zwaar  bodem ingedrukt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door smelten ijs komt aardkorst weer iets omhoog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door stijging in Scandinavië bodemdaling in Noord-Nederland  wip</a:t>
            </a:r>
            <a:endParaRPr lang="nl-NL" sz="2200" dirty="0">
              <a:solidFill>
                <a:prstClr val="black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79512" y="5805263"/>
            <a:ext cx="1368152" cy="46623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2123728" y="5623431"/>
            <a:ext cx="1368152" cy="6480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5504656" y="5623431"/>
            <a:ext cx="1368152" cy="6480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7380312" y="5805263"/>
            <a:ext cx="1368152" cy="46624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79512" y="627459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prstClr val="black"/>
                </a:solidFill>
              </a:rPr>
              <a:t>Scandinavië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504656" y="627459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prstClr val="black"/>
                </a:solidFill>
              </a:rPr>
              <a:t>Scandinavië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2123728" y="628603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prstClr val="black"/>
                </a:solidFill>
              </a:rPr>
              <a:t>Noord-NL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7350795" y="628603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prstClr val="black"/>
                </a:solidFill>
              </a:rPr>
              <a:t>Noord-NL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1115616" y="4869165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prstClr val="black"/>
                </a:solidFill>
              </a:rPr>
              <a:t>Pleistoceen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6545753" y="487904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prstClr val="black"/>
                </a:solidFill>
              </a:rPr>
              <a:t>Holoceen</a:t>
            </a:r>
          </a:p>
        </p:txBody>
      </p:sp>
      <p:cxnSp>
        <p:nvCxnSpPr>
          <p:cNvPr id="15" name="Rechte verbindingslijn met pijl 14"/>
          <p:cNvCxnSpPr>
            <a:endCxn id="4" idx="0"/>
          </p:cNvCxnSpPr>
          <p:nvPr/>
        </p:nvCxnSpPr>
        <p:spPr>
          <a:xfrm>
            <a:off x="863588" y="5334730"/>
            <a:ext cx="0" cy="47053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/>
          <p:cNvCxnSpPr/>
          <p:nvPr/>
        </p:nvCxnSpPr>
        <p:spPr>
          <a:xfrm>
            <a:off x="8064388" y="5334730"/>
            <a:ext cx="0" cy="47053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/>
          <p:cNvCxnSpPr>
            <a:stCxn id="5" idx="0"/>
          </p:cNvCxnSpPr>
          <p:nvPr/>
        </p:nvCxnSpPr>
        <p:spPr>
          <a:xfrm flipV="1">
            <a:off x="2807804" y="5063714"/>
            <a:ext cx="0" cy="559717"/>
          </a:xfrm>
          <a:prstGeom prst="straightConnector1">
            <a:avLst/>
          </a:prstGeom>
          <a:ln w="762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/>
          <p:cNvCxnSpPr/>
          <p:nvPr/>
        </p:nvCxnSpPr>
        <p:spPr>
          <a:xfrm flipV="1">
            <a:off x="6188732" y="5053831"/>
            <a:ext cx="0" cy="561799"/>
          </a:xfrm>
          <a:prstGeom prst="straightConnector1">
            <a:avLst/>
          </a:prstGeom>
          <a:ln w="762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903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§3 De wadden in het Holoceen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7308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Bodemdaling + afsmelten ijs = </a:t>
            </a:r>
            <a:r>
              <a:rPr lang="nl-NL" sz="2200" b="1" dirty="0">
                <a:solidFill>
                  <a:prstClr val="black"/>
                </a:solidFill>
                <a:sym typeface="Wingdings" panose="05000000000000000000" pitchFamily="2" charset="2"/>
              </a:rPr>
              <a:t>relatieve zeespiegelstijging</a:t>
            </a:r>
            <a:endParaRPr lang="nl-NL" sz="2200" b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51660"/>
            <a:ext cx="3989809" cy="463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42" y="2530063"/>
            <a:ext cx="4394258" cy="330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074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Natuurkrachten in Nederland</a:t>
            </a:r>
          </a:p>
        </p:txBody>
      </p:sp>
    </p:spTree>
    <p:extLst>
      <p:ext uri="{BB962C8B-B14F-4D97-AF65-F5344CB8AC3E}">
        <p14:creationId xmlns:p14="http://schemas.microsoft.com/office/powerpoint/2010/main" val="3198767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§3 De wadden in het Holoceen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200" b="1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</a:rPr>
              <a:t>Stijgende zeespiegel zorgde voor nattere omstandigheden in Nederland:</a:t>
            </a:r>
          </a:p>
          <a:p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r>
              <a:rPr lang="nl-NL" sz="2200" dirty="0">
                <a:solidFill>
                  <a:prstClr val="black"/>
                </a:solidFill>
              </a:rPr>
              <a:t>     stijging zeespiegel 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hoger </a:t>
            </a:r>
            <a:r>
              <a:rPr lang="nl-NL" sz="2200" b="1" dirty="0">
                <a:solidFill>
                  <a:prstClr val="black"/>
                </a:solidFill>
                <a:sym typeface="Wingdings" panose="05000000000000000000" pitchFamily="2" charset="2"/>
              </a:rPr>
              <a:t>grondwaterpeil 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moeras  </a:t>
            </a:r>
            <a:r>
              <a:rPr lang="nl-NL" sz="2200" b="1" dirty="0">
                <a:solidFill>
                  <a:prstClr val="black"/>
                </a:solidFill>
                <a:sym typeface="Wingdings" panose="05000000000000000000" pitchFamily="2" charset="2"/>
              </a:rPr>
              <a:t>veen</a:t>
            </a:r>
          </a:p>
          <a:p>
            <a:endParaRPr lang="nl-NL" sz="2200" b="1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Dit veen heet </a:t>
            </a: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basisveen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: eerste laag ontstaan in Holoceen.</a:t>
            </a:r>
            <a:endParaRPr lang="nl-NL" sz="2200" b="1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endParaRPr lang="nl-NL" sz="2200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81248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200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§3 De wadden in het Holoceen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Waddenkust </a:t>
            </a:r>
            <a:br>
              <a:rPr lang="nl-NL" sz="2200" b="1" dirty="0">
                <a:solidFill>
                  <a:prstClr val="black"/>
                </a:solidFill>
              </a:rPr>
            </a:br>
            <a:r>
              <a:rPr lang="nl-NL" sz="2200" b="1" i="1" dirty="0">
                <a:solidFill>
                  <a:prstClr val="black"/>
                </a:solidFill>
              </a:rPr>
              <a:t>periode: 6.000 jaar geleden</a:t>
            </a:r>
          </a:p>
          <a:p>
            <a:endParaRPr lang="nl-NL" sz="2200" b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Er</a:t>
            </a:r>
            <a:r>
              <a:rPr lang="nl-NL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ontstonden </a:t>
            </a:r>
            <a:r>
              <a:rPr lang="nl-NL" sz="2200" b="1" dirty="0">
                <a:solidFill>
                  <a:prstClr val="black"/>
                </a:solidFill>
                <a:sym typeface="Wingdings" panose="05000000000000000000" pitchFamily="2" charset="2"/>
              </a:rPr>
              <a:t>strandwallen 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toen er een einde kwam aan de transgressie.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Strandwallen worden duinen: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stap 1: evenwijdig aan de kust lopen zandbanken niet meer onder water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stap 2: de wind neemt het droge zand mee naar de kust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stap 3: daar waait het op tot duinen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oude duinen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b="1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endParaRPr lang="nl-NL" sz="2200" b="1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endParaRPr lang="nl-NL" sz="2200" dirty="0">
              <a:solidFill>
                <a:prstClr val="black"/>
              </a:solidFill>
            </a:endParaRPr>
          </a:p>
        </p:txBody>
      </p:sp>
      <p:sp>
        <p:nvSpPr>
          <p:cNvPr id="6" name="Vrije vorm 5"/>
          <p:cNvSpPr/>
          <p:nvPr/>
        </p:nvSpPr>
        <p:spPr>
          <a:xfrm>
            <a:off x="147484" y="6191011"/>
            <a:ext cx="2064774" cy="209812"/>
          </a:xfrm>
          <a:custGeom>
            <a:avLst/>
            <a:gdLst>
              <a:gd name="connsiteX0" fmla="*/ 0 w 2064774"/>
              <a:gd name="connsiteY0" fmla="*/ 209789 h 209812"/>
              <a:gd name="connsiteX1" fmla="*/ 339213 w 2064774"/>
              <a:gd name="connsiteY1" fmla="*/ 3312 h 209812"/>
              <a:gd name="connsiteX2" fmla="*/ 678426 w 2064774"/>
              <a:gd name="connsiteY2" fmla="*/ 209789 h 209812"/>
              <a:gd name="connsiteX3" fmla="*/ 1061884 w 2064774"/>
              <a:gd name="connsiteY3" fmla="*/ 18060 h 209812"/>
              <a:gd name="connsiteX4" fmla="*/ 1386348 w 2064774"/>
              <a:gd name="connsiteY4" fmla="*/ 195041 h 209812"/>
              <a:gd name="connsiteX5" fmla="*/ 1814051 w 2064774"/>
              <a:gd name="connsiteY5" fmla="*/ 3312 h 209812"/>
              <a:gd name="connsiteX6" fmla="*/ 2064774 w 2064774"/>
              <a:gd name="connsiteY6" fmla="*/ 91802 h 209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4774" h="209812">
                <a:moveTo>
                  <a:pt x="0" y="209789"/>
                </a:moveTo>
                <a:cubicBezTo>
                  <a:pt x="113071" y="106550"/>
                  <a:pt x="226142" y="3312"/>
                  <a:pt x="339213" y="3312"/>
                </a:cubicBezTo>
                <a:cubicBezTo>
                  <a:pt x="452284" y="3312"/>
                  <a:pt x="557981" y="207331"/>
                  <a:pt x="678426" y="209789"/>
                </a:cubicBezTo>
                <a:cubicBezTo>
                  <a:pt x="798871" y="212247"/>
                  <a:pt x="943897" y="20518"/>
                  <a:pt x="1061884" y="18060"/>
                </a:cubicBezTo>
                <a:cubicBezTo>
                  <a:pt x="1179871" y="15602"/>
                  <a:pt x="1260987" y="197499"/>
                  <a:pt x="1386348" y="195041"/>
                </a:cubicBezTo>
                <a:cubicBezTo>
                  <a:pt x="1511709" y="192583"/>
                  <a:pt x="1700980" y="20518"/>
                  <a:pt x="1814051" y="3312"/>
                </a:cubicBezTo>
                <a:cubicBezTo>
                  <a:pt x="1927122" y="-13894"/>
                  <a:pt x="1995948" y="38954"/>
                  <a:pt x="2064774" y="918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Vrije vorm 6"/>
          <p:cNvSpPr/>
          <p:nvPr/>
        </p:nvSpPr>
        <p:spPr>
          <a:xfrm>
            <a:off x="2109019" y="6061268"/>
            <a:ext cx="1194620" cy="383777"/>
          </a:xfrm>
          <a:custGeom>
            <a:avLst/>
            <a:gdLst>
              <a:gd name="connsiteX0" fmla="*/ 0 w 1194620"/>
              <a:gd name="connsiteY0" fmla="*/ 383777 h 383777"/>
              <a:gd name="connsiteX1" fmla="*/ 353962 w 1194620"/>
              <a:gd name="connsiteY1" fmla="*/ 319 h 383777"/>
              <a:gd name="connsiteX2" fmla="*/ 1194620 w 1194620"/>
              <a:gd name="connsiteY2" fmla="*/ 310035 h 38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4620" h="383777">
                <a:moveTo>
                  <a:pt x="0" y="383777"/>
                </a:moveTo>
                <a:cubicBezTo>
                  <a:pt x="77429" y="198193"/>
                  <a:pt x="154859" y="12609"/>
                  <a:pt x="353962" y="319"/>
                </a:cubicBezTo>
                <a:cubicBezTo>
                  <a:pt x="553065" y="-11971"/>
                  <a:pt x="1103672" y="334616"/>
                  <a:pt x="1194620" y="310035"/>
                </a:cubicBezTo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8" name="Vrije vorm 7"/>
          <p:cNvSpPr/>
          <p:nvPr/>
        </p:nvSpPr>
        <p:spPr>
          <a:xfrm>
            <a:off x="3244645" y="6282724"/>
            <a:ext cx="1047136" cy="88579"/>
          </a:xfrm>
          <a:custGeom>
            <a:avLst/>
            <a:gdLst>
              <a:gd name="connsiteX0" fmla="*/ 0 w 1047136"/>
              <a:gd name="connsiteY0" fmla="*/ 88579 h 88579"/>
              <a:gd name="connsiteX1" fmla="*/ 58994 w 1047136"/>
              <a:gd name="connsiteY1" fmla="*/ 73831 h 88579"/>
              <a:gd name="connsiteX2" fmla="*/ 294968 w 1047136"/>
              <a:gd name="connsiteY2" fmla="*/ 89 h 88579"/>
              <a:gd name="connsiteX3" fmla="*/ 530942 w 1047136"/>
              <a:gd name="connsiteY3" fmla="*/ 59082 h 88579"/>
              <a:gd name="connsiteX4" fmla="*/ 855407 w 1047136"/>
              <a:gd name="connsiteY4" fmla="*/ 89 h 88579"/>
              <a:gd name="connsiteX5" fmla="*/ 1047136 w 1047136"/>
              <a:gd name="connsiteY5" fmla="*/ 44334 h 88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7136" h="88579">
                <a:moveTo>
                  <a:pt x="0" y="88579"/>
                </a:moveTo>
                <a:cubicBezTo>
                  <a:pt x="4916" y="88579"/>
                  <a:pt x="9833" y="88579"/>
                  <a:pt x="58994" y="73831"/>
                </a:cubicBezTo>
                <a:cubicBezTo>
                  <a:pt x="108155" y="59083"/>
                  <a:pt x="216310" y="2547"/>
                  <a:pt x="294968" y="89"/>
                </a:cubicBezTo>
                <a:cubicBezTo>
                  <a:pt x="373626" y="-2369"/>
                  <a:pt x="437536" y="59082"/>
                  <a:pt x="530942" y="59082"/>
                </a:cubicBezTo>
                <a:cubicBezTo>
                  <a:pt x="624348" y="59082"/>
                  <a:pt x="769375" y="2547"/>
                  <a:pt x="855407" y="89"/>
                </a:cubicBezTo>
                <a:cubicBezTo>
                  <a:pt x="941439" y="-2369"/>
                  <a:pt x="1000433" y="46792"/>
                  <a:pt x="1047136" y="4433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cxnSp>
        <p:nvCxnSpPr>
          <p:cNvPr id="10" name="Rechte verbindingslijn 9"/>
          <p:cNvCxnSpPr>
            <a:stCxn id="8" idx="5"/>
          </p:cNvCxnSpPr>
          <p:nvPr/>
        </p:nvCxnSpPr>
        <p:spPr>
          <a:xfrm flipV="1">
            <a:off x="4291781" y="6191012"/>
            <a:ext cx="2080419" cy="13604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Vrije vorm 12"/>
          <p:cNvSpPr/>
          <p:nvPr/>
        </p:nvSpPr>
        <p:spPr>
          <a:xfrm>
            <a:off x="6327058" y="5529553"/>
            <a:ext cx="2109019" cy="738512"/>
          </a:xfrm>
          <a:custGeom>
            <a:avLst/>
            <a:gdLst>
              <a:gd name="connsiteX0" fmla="*/ 0 w 2109019"/>
              <a:gd name="connsiteY0" fmla="*/ 738512 h 738512"/>
              <a:gd name="connsiteX1" fmla="*/ 988142 w 2109019"/>
              <a:gd name="connsiteY1" fmla="*/ 1092 h 738512"/>
              <a:gd name="connsiteX2" fmla="*/ 2109019 w 2109019"/>
              <a:gd name="connsiteY2" fmla="*/ 561531 h 73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9019" h="738512">
                <a:moveTo>
                  <a:pt x="0" y="738512"/>
                </a:moveTo>
                <a:cubicBezTo>
                  <a:pt x="318319" y="384550"/>
                  <a:pt x="636639" y="30589"/>
                  <a:pt x="988142" y="1092"/>
                </a:cubicBezTo>
                <a:cubicBezTo>
                  <a:pt x="1339645" y="-28405"/>
                  <a:pt x="2030361" y="549241"/>
                  <a:pt x="2109019" y="561531"/>
                </a:cubicBezTo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cxnSp>
        <p:nvCxnSpPr>
          <p:cNvPr id="25" name="Rechte verbindingslijn met pijl 24"/>
          <p:cNvCxnSpPr/>
          <p:nvPr/>
        </p:nvCxnSpPr>
        <p:spPr>
          <a:xfrm>
            <a:off x="755576" y="6061268"/>
            <a:ext cx="1353443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met pijl 26"/>
          <p:cNvCxnSpPr/>
          <p:nvPr/>
        </p:nvCxnSpPr>
        <p:spPr>
          <a:xfrm flipV="1">
            <a:off x="2585884" y="5529553"/>
            <a:ext cx="1338044" cy="50681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met pijl 28"/>
          <p:cNvCxnSpPr/>
          <p:nvPr/>
        </p:nvCxnSpPr>
        <p:spPr>
          <a:xfrm flipV="1">
            <a:off x="4139952" y="5199887"/>
            <a:ext cx="1338044" cy="25340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met pijl 30"/>
          <p:cNvCxnSpPr/>
          <p:nvPr/>
        </p:nvCxnSpPr>
        <p:spPr>
          <a:xfrm>
            <a:off x="5630396" y="5211025"/>
            <a:ext cx="1751171" cy="2422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" name="Tekstvak 2050"/>
          <p:cNvSpPr txBox="1"/>
          <p:nvPr/>
        </p:nvSpPr>
        <p:spPr>
          <a:xfrm rot="20944511">
            <a:off x="3997484" y="4835767"/>
            <a:ext cx="1149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</a:rPr>
              <a:t>wind</a:t>
            </a:r>
          </a:p>
        </p:txBody>
      </p:sp>
      <p:sp>
        <p:nvSpPr>
          <p:cNvPr id="36" name="Tekstvak 35"/>
          <p:cNvSpPr txBox="1"/>
          <p:nvPr/>
        </p:nvSpPr>
        <p:spPr>
          <a:xfrm>
            <a:off x="1036253" y="552955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</a:rPr>
              <a:t>water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359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§3 De wadden in het Holoceen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b="1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De strandwallen werden onderbroken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door </a:t>
            </a:r>
            <a:r>
              <a:rPr lang="nl-NL" sz="2200" b="1" dirty="0">
                <a:solidFill>
                  <a:prstClr val="black"/>
                </a:solidFill>
                <a:sym typeface="Wingdings" panose="05000000000000000000" pitchFamily="2" charset="2"/>
              </a:rPr>
              <a:t>zeegaten 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waardoor er achter de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oude duinen een getijgebied ontstond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waar zeeklei bezonk  </a:t>
            </a: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oude zeeklei</a:t>
            </a:r>
            <a:endParaRPr lang="nl-NL" sz="2200" dirty="0">
              <a:solidFill>
                <a:srgbClr val="1F497D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200" b="1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endParaRPr lang="nl-NL" sz="2200" dirty="0">
              <a:solidFill>
                <a:prstClr val="black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1259633" y="3068961"/>
            <a:ext cx="360040" cy="172819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1274151" y="5157192"/>
            <a:ext cx="360040" cy="142706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cxnSp>
        <p:nvCxnSpPr>
          <p:cNvPr id="11" name="Rechte verbindingslijn met pijl 10"/>
          <p:cNvCxnSpPr/>
          <p:nvPr/>
        </p:nvCxnSpPr>
        <p:spPr>
          <a:xfrm flipH="1">
            <a:off x="335858" y="4941627"/>
            <a:ext cx="635742" cy="0"/>
          </a:xfrm>
          <a:prstGeom prst="straightConnector1">
            <a:avLst/>
          </a:prstGeom>
          <a:ln w="762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Vrije vorm 14"/>
          <p:cNvSpPr/>
          <p:nvPr/>
        </p:nvSpPr>
        <p:spPr>
          <a:xfrm>
            <a:off x="0" y="5414318"/>
            <a:ext cx="1112148" cy="209812"/>
          </a:xfrm>
          <a:custGeom>
            <a:avLst/>
            <a:gdLst>
              <a:gd name="connsiteX0" fmla="*/ 0 w 2064774"/>
              <a:gd name="connsiteY0" fmla="*/ 209789 h 209812"/>
              <a:gd name="connsiteX1" fmla="*/ 339213 w 2064774"/>
              <a:gd name="connsiteY1" fmla="*/ 3312 h 209812"/>
              <a:gd name="connsiteX2" fmla="*/ 678426 w 2064774"/>
              <a:gd name="connsiteY2" fmla="*/ 209789 h 209812"/>
              <a:gd name="connsiteX3" fmla="*/ 1061884 w 2064774"/>
              <a:gd name="connsiteY3" fmla="*/ 18060 h 209812"/>
              <a:gd name="connsiteX4" fmla="*/ 1386348 w 2064774"/>
              <a:gd name="connsiteY4" fmla="*/ 195041 h 209812"/>
              <a:gd name="connsiteX5" fmla="*/ 1814051 w 2064774"/>
              <a:gd name="connsiteY5" fmla="*/ 3312 h 209812"/>
              <a:gd name="connsiteX6" fmla="*/ 2064774 w 2064774"/>
              <a:gd name="connsiteY6" fmla="*/ 91802 h 209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4774" h="209812">
                <a:moveTo>
                  <a:pt x="0" y="209789"/>
                </a:moveTo>
                <a:cubicBezTo>
                  <a:pt x="113071" y="106550"/>
                  <a:pt x="226142" y="3312"/>
                  <a:pt x="339213" y="3312"/>
                </a:cubicBezTo>
                <a:cubicBezTo>
                  <a:pt x="452284" y="3312"/>
                  <a:pt x="557981" y="207331"/>
                  <a:pt x="678426" y="209789"/>
                </a:cubicBezTo>
                <a:cubicBezTo>
                  <a:pt x="798871" y="212247"/>
                  <a:pt x="943897" y="20518"/>
                  <a:pt x="1061884" y="18060"/>
                </a:cubicBezTo>
                <a:cubicBezTo>
                  <a:pt x="1179871" y="15602"/>
                  <a:pt x="1260987" y="197499"/>
                  <a:pt x="1386348" y="195041"/>
                </a:cubicBezTo>
                <a:cubicBezTo>
                  <a:pt x="1511709" y="192583"/>
                  <a:pt x="1700980" y="20518"/>
                  <a:pt x="1814051" y="3312"/>
                </a:cubicBezTo>
                <a:cubicBezTo>
                  <a:pt x="1927122" y="-13894"/>
                  <a:pt x="1995948" y="38954"/>
                  <a:pt x="2064774" y="918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16" name="Vrije vorm 15"/>
          <p:cNvSpPr/>
          <p:nvPr/>
        </p:nvSpPr>
        <p:spPr>
          <a:xfrm>
            <a:off x="0" y="6343411"/>
            <a:ext cx="1112148" cy="209812"/>
          </a:xfrm>
          <a:custGeom>
            <a:avLst/>
            <a:gdLst>
              <a:gd name="connsiteX0" fmla="*/ 0 w 2064774"/>
              <a:gd name="connsiteY0" fmla="*/ 209789 h 209812"/>
              <a:gd name="connsiteX1" fmla="*/ 339213 w 2064774"/>
              <a:gd name="connsiteY1" fmla="*/ 3312 h 209812"/>
              <a:gd name="connsiteX2" fmla="*/ 678426 w 2064774"/>
              <a:gd name="connsiteY2" fmla="*/ 209789 h 209812"/>
              <a:gd name="connsiteX3" fmla="*/ 1061884 w 2064774"/>
              <a:gd name="connsiteY3" fmla="*/ 18060 h 209812"/>
              <a:gd name="connsiteX4" fmla="*/ 1386348 w 2064774"/>
              <a:gd name="connsiteY4" fmla="*/ 195041 h 209812"/>
              <a:gd name="connsiteX5" fmla="*/ 1814051 w 2064774"/>
              <a:gd name="connsiteY5" fmla="*/ 3312 h 209812"/>
              <a:gd name="connsiteX6" fmla="*/ 2064774 w 2064774"/>
              <a:gd name="connsiteY6" fmla="*/ 91802 h 209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4774" h="209812">
                <a:moveTo>
                  <a:pt x="0" y="209789"/>
                </a:moveTo>
                <a:cubicBezTo>
                  <a:pt x="113071" y="106550"/>
                  <a:pt x="226142" y="3312"/>
                  <a:pt x="339213" y="3312"/>
                </a:cubicBezTo>
                <a:cubicBezTo>
                  <a:pt x="452284" y="3312"/>
                  <a:pt x="557981" y="207331"/>
                  <a:pt x="678426" y="209789"/>
                </a:cubicBezTo>
                <a:cubicBezTo>
                  <a:pt x="798871" y="212247"/>
                  <a:pt x="943897" y="20518"/>
                  <a:pt x="1061884" y="18060"/>
                </a:cubicBezTo>
                <a:cubicBezTo>
                  <a:pt x="1179871" y="15602"/>
                  <a:pt x="1260987" y="197499"/>
                  <a:pt x="1386348" y="195041"/>
                </a:cubicBezTo>
                <a:cubicBezTo>
                  <a:pt x="1511709" y="192583"/>
                  <a:pt x="1700980" y="20518"/>
                  <a:pt x="1814051" y="3312"/>
                </a:cubicBezTo>
                <a:cubicBezTo>
                  <a:pt x="1927122" y="-13894"/>
                  <a:pt x="1995948" y="38954"/>
                  <a:pt x="2064774" y="918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17" name="Vrije vorm 16"/>
          <p:cNvSpPr/>
          <p:nvPr/>
        </p:nvSpPr>
        <p:spPr>
          <a:xfrm>
            <a:off x="1" y="3929862"/>
            <a:ext cx="1259632" cy="209812"/>
          </a:xfrm>
          <a:custGeom>
            <a:avLst/>
            <a:gdLst>
              <a:gd name="connsiteX0" fmla="*/ 0 w 2064774"/>
              <a:gd name="connsiteY0" fmla="*/ 209789 h 209812"/>
              <a:gd name="connsiteX1" fmla="*/ 339213 w 2064774"/>
              <a:gd name="connsiteY1" fmla="*/ 3312 h 209812"/>
              <a:gd name="connsiteX2" fmla="*/ 678426 w 2064774"/>
              <a:gd name="connsiteY2" fmla="*/ 209789 h 209812"/>
              <a:gd name="connsiteX3" fmla="*/ 1061884 w 2064774"/>
              <a:gd name="connsiteY3" fmla="*/ 18060 h 209812"/>
              <a:gd name="connsiteX4" fmla="*/ 1386348 w 2064774"/>
              <a:gd name="connsiteY4" fmla="*/ 195041 h 209812"/>
              <a:gd name="connsiteX5" fmla="*/ 1814051 w 2064774"/>
              <a:gd name="connsiteY5" fmla="*/ 3312 h 209812"/>
              <a:gd name="connsiteX6" fmla="*/ 2064774 w 2064774"/>
              <a:gd name="connsiteY6" fmla="*/ 91802 h 209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4774" h="209812">
                <a:moveTo>
                  <a:pt x="0" y="209789"/>
                </a:moveTo>
                <a:cubicBezTo>
                  <a:pt x="113071" y="106550"/>
                  <a:pt x="226142" y="3312"/>
                  <a:pt x="339213" y="3312"/>
                </a:cubicBezTo>
                <a:cubicBezTo>
                  <a:pt x="452284" y="3312"/>
                  <a:pt x="557981" y="207331"/>
                  <a:pt x="678426" y="209789"/>
                </a:cubicBezTo>
                <a:cubicBezTo>
                  <a:pt x="798871" y="212247"/>
                  <a:pt x="943897" y="20518"/>
                  <a:pt x="1061884" y="18060"/>
                </a:cubicBezTo>
                <a:cubicBezTo>
                  <a:pt x="1179871" y="15602"/>
                  <a:pt x="1260987" y="197499"/>
                  <a:pt x="1386348" y="195041"/>
                </a:cubicBezTo>
                <a:cubicBezTo>
                  <a:pt x="1511709" y="192583"/>
                  <a:pt x="1700980" y="20518"/>
                  <a:pt x="1814051" y="3312"/>
                </a:cubicBezTo>
                <a:cubicBezTo>
                  <a:pt x="1927122" y="-13894"/>
                  <a:pt x="1995948" y="38954"/>
                  <a:pt x="2064774" y="918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19" name="Ovaal 18"/>
          <p:cNvSpPr/>
          <p:nvPr/>
        </p:nvSpPr>
        <p:spPr>
          <a:xfrm>
            <a:off x="1634191" y="3732285"/>
            <a:ext cx="1576555" cy="235448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cxnSp>
        <p:nvCxnSpPr>
          <p:cNvPr id="10" name="Rechte verbindingslijn met pijl 9"/>
          <p:cNvCxnSpPr/>
          <p:nvPr/>
        </p:nvCxnSpPr>
        <p:spPr>
          <a:xfrm>
            <a:off x="776290" y="4941626"/>
            <a:ext cx="1630583" cy="0"/>
          </a:xfrm>
          <a:prstGeom prst="straightConnector1">
            <a:avLst/>
          </a:prstGeom>
          <a:ln w="762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hoek 25"/>
          <p:cNvSpPr/>
          <p:nvPr/>
        </p:nvSpPr>
        <p:spPr>
          <a:xfrm>
            <a:off x="1603001" y="3068961"/>
            <a:ext cx="1607745" cy="66332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prstClr val="white"/>
              </a:solidFill>
            </a:endParaRPr>
          </a:p>
        </p:txBody>
      </p:sp>
      <p:sp>
        <p:nvSpPr>
          <p:cNvPr id="27" name="Rechthoek 26"/>
          <p:cNvSpPr/>
          <p:nvPr/>
        </p:nvSpPr>
        <p:spPr>
          <a:xfrm>
            <a:off x="1665383" y="6102559"/>
            <a:ext cx="1576554" cy="48170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8" name="Rechthoek 27"/>
          <p:cNvSpPr/>
          <p:nvPr/>
        </p:nvSpPr>
        <p:spPr>
          <a:xfrm>
            <a:off x="3241936" y="3068961"/>
            <a:ext cx="231561" cy="351530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13103"/>
            <a:ext cx="3682310" cy="452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37" r="10467" b="-1"/>
          <a:stretch/>
        </p:blipFill>
        <p:spPr bwMode="auto">
          <a:xfrm>
            <a:off x="6289857" y="5736049"/>
            <a:ext cx="2850519" cy="73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82"/>
          <a:stretch/>
        </p:blipFill>
        <p:spPr bwMode="auto">
          <a:xfrm>
            <a:off x="4211960" y="5669979"/>
            <a:ext cx="2077897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260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§3 De wadden in het Holoceen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Veenmoerassen </a:t>
            </a:r>
            <a:br>
              <a:rPr lang="nl-NL" sz="2200" b="1" dirty="0">
                <a:solidFill>
                  <a:prstClr val="black"/>
                </a:solidFill>
              </a:rPr>
            </a:br>
            <a:r>
              <a:rPr lang="nl-NL" sz="2200" b="1" i="1" dirty="0">
                <a:solidFill>
                  <a:prstClr val="black"/>
                </a:solidFill>
              </a:rPr>
              <a:t>periode: 6.000 – 2.500 jaar geleden</a:t>
            </a:r>
          </a:p>
          <a:p>
            <a:endParaRPr lang="nl-NL" sz="1200" b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prstClr val="black"/>
                </a:solidFill>
              </a:rPr>
              <a:t>De zeespiegelstijging  nam verder af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verschillende rijen strandwallen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</a:rPr>
              <a:t>De kustlijn verschoof westwaarts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en kreeg een lage, lange duinenrij.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</a:rPr>
              <a:t>De zoute zee kreeg minder invloed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achter de duinen.</a:t>
            </a: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Open water groeit dicht door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plantengroei en veen: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</a:t>
            </a:r>
            <a:r>
              <a:rPr lang="nl-NL" sz="2200" b="1" dirty="0" err="1">
                <a:solidFill>
                  <a:srgbClr val="1F497D"/>
                </a:solidFill>
                <a:sym typeface="Wingdings" panose="05000000000000000000" pitchFamily="2" charset="2"/>
              </a:rPr>
              <a:t>verlanding</a:t>
            </a:r>
            <a:br>
              <a:rPr lang="nl-NL" sz="2200" b="1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</a:t>
            </a: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Hollandveen</a:t>
            </a:r>
            <a:endParaRPr lang="nl-NL" sz="2200" dirty="0">
              <a:solidFill>
                <a:srgbClr val="1F497D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905" y="1092720"/>
            <a:ext cx="4018575" cy="482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82"/>
          <a:stretch/>
        </p:blipFill>
        <p:spPr bwMode="auto">
          <a:xfrm>
            <a:off x="7433494" y="5891183"/>
            <a:ext cx="1710506" cy="70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82"/>
          <a:stretch/>
        </p:blipFill>
        <p:spPr bwMode="auto">
          <a:xfrm>
            <a:off x="2984661" y="5884312"/>
            <a:ext cx="1922209" cy="68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37" r="10467" b="-1"/>
          <a:stretch/>
        </p:blipFill>
        <p:spPr bwMode="auto">
          <a:xfrm>
            <a:off x="4873905" y="5913389"/>
            <a:ext cx="2559589" cy="65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144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§3 De wadden in het Holoceen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Jongere afzettingen</a:t>
            </a:r>
            <a:br>
              <a:rPr lang="nl-NL" sz="2200" b="1" dirty="0">
                <a:solidFill>
                  <a:prstClr val="black"/>
                </a:solidFill>
              </a:rPr>
            </a:br>
            <a:r>
              <a:rPr lang="nl-NL" sz="2200" b="1" i="1" dirty="0">
                <a:solidFill>
                  <a:prstClr val="black"/>
                </a:solidFill>
              </a:rPr>
              <a:t>periode: 1.250 jaar geleden</a:t>
            </a:r>
          </a:p>
          <a:p>
            <a:endParaRPr lang="nl-NL" sz="1200" b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prstClr val="black"/>
                </a:solidFill>
              </a:rPr>
              <a:t>Door stormen had de zee nieuwe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zeegaten geslagen.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</a:rPr>
              <a:t>Veen dat hierbij niet was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weggespoeld werd bedekt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met zand en </a:t>
            </a:r>
            <a:r>
              <a:rPr lang="nl-NL" sz="2200" b="1" dirty="0">
                <a:solidFill>
                  <a:srgbClr val="1F497D"/>
                </a:solidFill>
              </a:rPr>
              <a:t>jonge zeeklei</a:t>
            </a:r>
            <a:r>
              <a:rPr lang="nl-NL" sz="2200" dirty="0">
                <a:solidFill>
                  <a:prstClr val="black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b="1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</a:rPr>
              <a:t>De zandbanken voor de kust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braken door: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wind vormt een nieuwe duinenrij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</a:t>
            </a: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jonge duinen 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op en voor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  oude duinen</a:t>
            </a:r>
            <a:endParaRPr lang="nl-NL" sz="2200" b="1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82"/>
          <a:stretch/>
        </p:blipFill>
        <p:spPr bwMode="auto">
          <a:xfrm>
            <a:off x="7433494" y="5891183"/>
            <a:ext cx="1710506" cy="70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82"/>
          <a:stretch/>
        </p:blipFill>
        <p:spPr bwMode="auto">
          <a:xfrm>
            <a:off x="2984661" y="5884312"/>
            <a:ext cx="1922209" cy="68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37" r="10467" b="-1"/>
          <a:stretch/>
        </p:blipFill>
        <p:spPr bwMode="auto">
          <a:xfrm>
            <a:off x="4873905" y="5913389"/>
            <a:ext cx="2559589" cy="65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870" y="1148650"/>
            <a:ext cx="3832350" cy="474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860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§3 De wadden in het Holoceen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nl-NL" sz="2200" dirty="0">
                <a:solidFill>
                  <a:prstClr val="black"/>
                </a:solidFill>
              </a:rPr>
              <a:t>Langs de kust van Friesland en Groningen: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1200" dirty="0">
                <a:solidFill>
                  <a:prstClr val="black"/>
                </a:solidFill>
              </a:rPr>
              <a:t>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- geen duinen én geen dijken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terpen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 = kunstmatige heuvels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12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pas rond het jaar 1.000 kwamen er dijken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12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van ‘passieve’ naar ‘actieve’ bescherming</a:t>
            </a:r>
            <a:endParaRPr lang="nl-NL" sz="2200" b="1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"/>
          <a:stretch/>
        </p:blipFill>
        <p:spPr bwMode="auto">
          <a:xfrm>
            <a:off x="5717051" y="1071954"/>
            <a:ext cx="3330116" cy="261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09"/>
          <a:stretch/>
        </p:blipFill>
        <p:spPr bwMode="auto">
          <a:xfrm>
            <a:off x="30922" y="3799906"/>
            <a:ext cx="6989349" cy="278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981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§4 Ruimtegebruik in het waddengebied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Natuur op de wadden</a:t>
            </a:r>
          </a:p>
          <a:p>
            <a:endParaRPr lang="nl-NL" sz="2200" b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prstClr val="black"/>
                </a:solidFill>
              </a:rPr>
              <a:t>Het getijdenlandschap van het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waddengebied heeft een bijzondere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planten- en dierenwereld.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</a:rPr>
              <a:t>De </a:t>
            </a:r>
            <a:r>
              <a:rPr lang="nl-NL" sz="2200" b="1" dirty="0">
                <a:solidFill>
                  <a:prstClr val="black"/>
                </a:solidFill>
              </a:rPr>
              <a:t>biodiversiteit </a:t>
            </a:r>
            <a:r>
              <a:rPr lang="nl-NL" sz="2200" dirty="0">
                <a:solidFill>
                  <a:prstClr val="black"/>
                </a:solidFill>
              </a:rPr>
              <a:t>is enorm.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b="1" dirty="0">
                <a:solidFill>
                  <a:prstClr val="black"/>
                </a:solidFill>
              </a:rPr>
              <a:t>Kringloop</a:t>
            </a:r>
            <a:r>
              <a:rPr lang="nl-NL" sz="2200" dirty="0">
                <a:solidFill>
                  <a:prstClr val="black"/>
                </a:solidFill>
              </a:rPr>
              <a:t> van eten en gegeten worden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voedselkringloop</a:t>
            </a:r>
            <a:endParaRPr lang="nl-NL" sz="2200" dirty="0">
              <a:solidFill>
                <a:srgbClr val="1F497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b="1" dirty="0">
              <a:solidFill>
                <a:prstClr val="black"/>
              </a:solidFill>
            </a:endParaRPr>
          </a:p>
          <a:p>
            <a:endParaRPr lang="nl-NL" sz="2200" dirty="0">
              <a:solidFill>
                <a:prstClr val="black"/>
              </a:solidFill>
            </a:endParaRPr>
          </a:p>
          <a:p>
            <a:endParaRPr lang="nl-NL" sz="2200" b="1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96752"/>
            <a:ext cx="34671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92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§4 Ruimtegebruik in het waddengebied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</a:rPr>
              <a:t>Een </a:t>
            </a:r>
            <a:r>
              <a:rPr lang="nl-NL" sz="2200" b="1" dirty="0">
                <a:solidFill>
                  <a:srgbClr val="1F497D"/>
                </a:solidFill>
              </a:rPr>
              <a:t>ecosysteem</a:t>
            </a:r>
            <a:r>
              <a:rPr lang="nl-NL" sz="2200" dirty="0">
                <a:solidFill>
                  <a:srgbClr val="1F497D"/>
                </a:solidFill>
              </a:rPr>
              <a:t> </a:t>
            </a:r>
            <a:r>
              <a:rPr lang="nl-NL" sz="2200" dirty="0">
                <a:solidFill>
                  <a:prstClr val="black"/>
                </a:solidFill>
              </a:rPr>
              <a:t>= de wisselwerking tussen alle levende wezens en hun levenloze omgeving (water, bodem, lucht).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</a:rPr>
              <a:t>Een ecosysteem speelt zich af op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verschillende </a:t>
            </a:r>
            <a:r>
              <a:rPr lang="nl-NL" sz="2200" b="1" dirty="0">
                <a:solidFill>
                  <a:prstClr val="black"/>
                </a:solidFill>
              </a:rPr>
              <a:t>schaalniveaus</a:t>
            </a:r>
            <a:r>
              <a:rPr lang="nl-NL" sz="2200" dirty="0">
                <a:solidFill>
                  <a:prstClr val="black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2200" dirty="0">
                <a:solidFill>
                  <a:prstClr val="black"/>
                </a:solidFill>
              </a:rPr>
              <a:t>Zeldzame planten die alleen voorkomen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in een natte duinvallei.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2200" dirty="0">
                <a:solidFill>
                  <a:prstClr val="black"/>
                </a:solidFill>
              </a:rPr>
              <a:t>De Waddenzee is een ‘kraamkamer’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voor verschillende vissoorten.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2200" dirty="0">
                <a:solidFill>
                  <a:prstClr val="black"/>
                </a:solidFill>
              </a:rPr>
              <a:t>Het Waddengebied is een belangrijke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schakel in de Oost-Atlantische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vogeltrekroute.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nl-NL" sz="2200" dirty="0">
              <a:solidFill>
                <a:prstClr val="black"/>
              </a:solidFill>
            </a:endParaRPr>
          </a:p>
          <a:p>
            <a:endParaRPr lang="nl-NL" sz="2200" b="1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806" y="1772816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004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§4 Ruimtegebruik in het waddengebied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Toerisme op de wadden</a:t>
            </a:r>
          </a:p>
          <a:p>
            <a:endParaRPr lang="nl-NL" sz="1200" b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prstClr val="black"/>
                </a:solidFill>
              </a:rPr>
              <a:t>Het Nederlandse waddengebied is behalve een natuurgebied ook een woon- en werkgebied voor duizenden mensen en er komen veel toeristen.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1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</a:rPr>
              <a:t>80 tot 90% van de bevolking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verdient het inkomen in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de </a:t>
            </a:r>
            <a:r>
              <a:rPr lang="nl-NL" sz="2200" b="1" dirty="0">
                <a:solidFill>
                  <a:prstClr val="black"/>
                </a:solidFill>
              </a:rPr>
              <a:t>toeristenindustrie</a:t>
            </a:r>
            <a:r>
              <a:rPr lang="nl-NL" sz="2200" dirty="0">
                <a:solidFill>
                  <a:prstClr val="black"/>
                </a:solidFill>
              </a:rPr>
              <a:t>:</a:t>
            </a:r>
            <a:br>
              <a:rPr lang="nl-NL" sz="2200" dirty="0">
                <a:solidFill>
                  <a:prstClr val="black"/>
                </a:solidFill>
              </a:rPr>
            </a:b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- </a:t>
            </a:r>
            <a:r>
              <a:rPr lang="nl-NL" sz="2200" b="1" dirty="0">
                <a:solidFill>
                  <a:srgbClr val="1F497D"/>
                </a:solidFill>
              </a:rPr>
              <a:t>verblijfsaccommodaties </a:t>
            </a:r>
            <a:br>
              <a:rPr lang="nl-NL" sz="2200" b="1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nl-NL" sz="2200" i="1" dirty="0">
                <a:solidFill>
                  <a:prstClr val="black"/>
                </a:solidFill>
                <a:sym typeface="Wingdings" panose="05000000000000000000" pitchFamily="2" charset="2"/>
              </a:rPr>
              <a:t>voorbeelden?</a:t>
            </a:r>
            <a:br>
              <a:rPr lang="nl-NL" sz="2200" b="1" dirty="0">
                <a:solidFill>
                  <a:prstClr val="black"/>
                </a:solidFill>
              </a:rPr>
            </a:br>
            <a:br>
              <a:rPr lang="nl-NL" sz="2200" b="1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- voorzieningen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nl-NL" sz="2200" i="1" dirty="0">
                <a:solidFill>
                  <a:prstClr val="black"/>
                </a:solidFill>
                <a:sym typeface="Wingdings" panose="05000000000000000000" pitchFamily="2" charset="2"/>
              </a:rPr>
              <a:t>voorbeelden?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nl-NL" sz="2200" dirty="0">
              <a:solidFill>
                <a:prstClr val="black"/>
              </a:solidFill>
            </a:endParaRPr>
          </a:p>
          <a:p>
            <a:endParaRPr lang="nl-NL" sz="2200" b="1" dirty="0">
              <a:solidFill>
                <a:prstClr val="black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20887"/>
            <a:ext cx="4706507" cy="410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527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§4 Ruimtegebruik in het waddengebied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Duurzaam toerisme</a:t>
            </a:r>
          </a:p>
          <a:p>
            <a:endParaRPr lang="nl-NL" sz="1200" b="1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De </a:t>
            </a:r>
            <a:r>
              <a:rPr lang="nl-NL" sz="2200" dirty="0" err="1">
                <a:solidFill>
                  <a:prstClr val="black"/>
                </a:solidFill>
                <a:sym typeface="Wingdings" panose="05000000000000000000" pitchFamily="2" charset="2"/>
              </a:rPr>
              <a:t>waddeneilanden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 streven naar toerisme dat rekening houdt met de belangen van natuur, landschap, cultuur en bewoners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nl-NL" sz="2200" dirty="0">
                <a:solidFill>
                  <a:srgbClr val="1F497D"/>
                </a:solidFill>
                <a:sym typeface="Wingdings" panose="05000000000000000000" pitchFamily="2" charset="2"/>
              </a:rPr>
              <a:t> </a:t>
            </a: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duurzaam toerisme</a:t>
            </a:r>
          </a:p>
          <a:p>
            <a:endParaRPr lang="nl-NL" sz="1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</a:rPr>
              <a:t>Maatregelen om toerisme en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natuurbehoud goed samen te laten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gaan: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2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Zonering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nl-NL" sz="1200" b="1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Seizoenverlenging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 door meer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toeristen buiten het </a:t>
            </a:r>
            <a:r>
              <a:rPr lang="nl-NL" sz="2200" b="1" dirty="0">
                <a:solidFill>
                  <a:prstClr val="black"/>
                </a:solidFill>
                <a:sym typeface="Wingdings" panose="05000000000000000000" pitchFamily="2" charset="2"/>
              </a:rPr>
              <a:t>hoogseizoen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te ontvangen.</a:t>
            </a:r>
            <a:endParaRPr lang="nl-NL" sz="2200" b="1" dirty="0">
              <a:solidFill>
                <a:prstClr val="black"/>
              </a:solidFill>
              <a:sym typeface="Wingdings" panose="05000000000000000000" pitchFamily="2" charset="2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52936"/>
            <a:ext cx="39719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4921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§1 Dynamiek op de wadden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Getijstromen</a:t>
            </a:r>
          </a:p>
          <a:p>
            <a:endParaRPr lang="nl-NL" sz="2200" b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prstClr val="black"/>
                </a:solidFill>
              </a:rPr>
              <a:t>Het waddengebied is gevormd door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water en wind.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</a:rPr>
              <a:t>De Waddenzee is een </a:t>
            </a:r>
            <a:r>
              <a:rPr lang="nl-NL" sz="2200" b="1" dirty="0">
                <a:solidFill>
                  <a:srgbClr val="1F497D"/>
                </a:solidFill>
              </a:rPr>
              <a:t>binnenzee</a:t>
            </a:r>
            <a:r>
              <a:rPr lang="nl-NL" sz="2200" dirty="0">
                <a:solidFill>
                  <a:prstClr val="black"/>
                </a:solidFill>
              </a:rPr>
              <a:t> in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Nederland, Duitsland en Denemarken.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</a:rPr>
              <a:t>Elke 12 uur verandert het landschap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van de Waddenzee compleet door het getij.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getij</a:t>
            </a:r>
            <a:r>
              <a:rPr lang="nl-NL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= dagelijkse eb en vloed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</a:t>
            </a: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eb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 = afgaand water: zee valt droog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</a:t>
            </a: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vloed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 = opkomend water: zee loopt vol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Springtij 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= extra hoog water  2 weken</a:t>
            </a:r>
            <a:endParaRPr lang="nl-NL" sz="2200" b="1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238" y="1268760"/>
            <a:ext cx="3407219" cy="525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361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§4 Ruimtegebruik in het waddengebied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Belangentegenstellingen</a:t>
            </a:r>
            <a:endParaRPr lang="nl-NL" sz="1200" b="1" dirty="0">
              <a:solidFill>
                <a:prstClr val="black"/>
              </a:solidFill>
            </a:endParaRPr>
          </a:p>
          <a:p>
            <a:endParaRPr lang="nl-NL" sz="1200" b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prstClr val="black"/>
                </a:solidFill>
              </a:rPr>
              <a:t>Bij natuurbehoud gaat het niet alleen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om het toerisme: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- industriehavens aan de Waddenzee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- delfstoffenwinning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aardgas en zout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visserij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mosselzaad, kokkels, garnalen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oefenterrein Ministerie van Defensie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Alle ruimtegebruikers hebben hun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eigen wensen over het </a:t>
            </a:r>
            <a:r>
              <a:rPr lang="nl-NL" sz="2200" b="1" dirty="0">
                <a:solidFill>
                  <a:prstClr val="black"/>
                </a:solidFill>
                <a:sym typeface="Wingdings" panose="05000000000000000000" pitchFamily="2" charset="2"/>
              </a:rPr>
              <a:t>ruimtegebruik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Soms zijn er conflicten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natuur of economie?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091" y="1988840"/>
            <a:ext cx="4074908" cy="408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003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§5 Delfstoffenwinning in het waddengebied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Werelderfgoed</a:t>
            </a:r>
            <a:endParaRPr lang="nl-NL" sz="1200" b="1" dirty="0">
              <a:solidFill>
                <a:prstClr val="black"/>
              </a:solidFill>
            </a:endParaRPr>
          </a:p>
          <a:p>
            <a:endParaRPr lang="nl-NL" sz="1200" b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De Waddenzee is sinds 2009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Werelderfgoed vanwege: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het unieke getijdengebied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de enorme </a:t>
            </a:r>
            <a:r>
              <a:rPr lang="nl-NL" sz="2200" b="1" dirty="0">
                <a:solidFill>
                  <a:prstClr val="black"/>
                </a:solidFill>
                <a:sym typeface="Wingdings" panose="05000000000000000000" pitchFamily="2" charset="2"/>
              </a:rPr>
              <a:t>biodiversiteit</a:t>
            </a: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1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De Waddenzee heeft ‘zandhonger’.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meer aanvoer dan afvoer van zand.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Toch wordt de Waddenzee niet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ondieper door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b="1" dirty="0">
                <a:solidFill>
                  <a:prstClr val="black"/>
                </a:solidFill>
                <a:sym typeface="Wingdings" panose="05000000000000000000" pitchFamily="2" charset="2"/>
              </a:rPr>
              <a:t>relatieve zeespiegelstijging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.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evenwicht tussen: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</a:t>
            </a:r>
            <a:r>
              <a:rPr lang="nl-NL" sz="2200" b="1" dirty="0">
                <a:solidFill>
                  <a:prstClr val="black"/>
                </a:solidFill>
                <a:sym typeface="Wingdings" panose="05000000000000000000" pitchFamily="2" charset="2"/>
              </a:rPr>
              <a:t>sedimentatie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absolute zeespiegelstijging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bodemdaling</a:t>
            </a:r>
            <a:endParaRPr lang="nl-NL" sz="2200" dirty="0">
              <a:solidFill>
                <a:prstClr val="black"/>
              </a:solidFill>
            </a:endParaRPr>
          </a:p>
          <a:p>
            <a:endParaRPr lang="nl-NL" sz="2200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6" r="29042"/>
          <a:stretch/>
        </p:blipFill>
        <p:spPr bwMode="auto">
          <a:xfrm>
            <a:off x="4982474" y="1968824"/>
            <a:ext cx="4139952" cy="389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299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§5 Delfstoffenwinning in het waddengebied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Werelderfgoed</a:t>
            </a:r>
            <a:endParaRPr lang="nl-NL" sz="1200" b="1" dirty="0">
              <a:solidFill>
                <a:prstClr val="black"/>
              </a:solidFill>
            </a:endParaRPr>
          </a:p>
          <a:p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</a:rPr>
              <a:t>Winning van de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b="1" dirty="0">
                <a:solidFill>
                  <a:prstClr val="black"/>
                </a:solidFill>
              </a:rPr>
              <a:t>delfstoffen </a:t>
            </a:r>
            <a:r>
              <a:rPr lang="nl-NL" sz="2200" dirty="0">
                <a:solidFill>
                  <a:prstClr val="black"/>
                </a:solidFill>
              </a:rPr>
              <a:t>zout 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en aardgas: </a:t>
            </a:r>
            <a:br>
              <a:rPr lang="nl-NL" sz="2200" dirty="0">
                <a:solidFill>
                  <a:prstClr val="black"/>
                </a:solidFill>
              </a:rPr>
            </a:b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  <a:sym typeface="Wingdings" pitchFamily="2" charset="2"/>
              </a:rPr>
              <a:t> extra bodemdaling </a:t>
            </a:r>
            <a:br>
              <a:rPr lang="nl-NL" sz="2200" dirty="0">
                <a:solidFill>
                  <a:prstClr val="black"/>
                </a:solidFill>
                <a:sym typeface="Wingdings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itchFamily="2" charset="2"/>
              </a:rPr>
              <a:t> verstoring evenwicht </a:t>
            </a:r>
            <a:br>
              <a:rPr lang="nl-NL" sz="2200" dirty="0">
                <a:solidFill>
                  <a:prstClr val="black"/>
                </a:solidFill>
                <a:sym typeface="Wingdings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itchFamily="2" charset="2"/>
              </a:rPr>
              <a:t> ‘verdrinken’ zandplaten </a:t>
            </a:r>
            <a:br>
              <a:rPr lang="nl-NL" sz="2200" dirty="0">
                <a:solidFill>
                  <a:prstClr val="black"/>
                </a:solidFill>
                <a:sym typeface="Wingdings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itchFamily="2" charset="2"/>
              </a:rPr>
              <a:t> bedreiging Werelderfgoed?</a:t>
            </a:r>
            <a:endParaRPr lang="nl-NL" sz="2200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6"/>
          <a:stretch/>
        </p:blipFill>
        <p:spPr bwMode="auto">
          <a:xfrm>
            <a:off x="4041115" y="1874887"/>
            <a:ext cx="5031633" cy="371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642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§5 Delfstoffenwinning in het waddengebied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Aardgaswinning</a:t>
            </a:r>
            <a:endParaRPr lang="nl-NL" sz="1200" b="1" dirty="0">
              <a:solidFill>
                <a:prstClr val="black"/>
              </a:solidFill>
            </a:endParaRPr>
          </a:p>
          <a:p>
            <a:endParaRPr lang="nl-NL" sz="1200" b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In het Nederlandse waddengebied wordt op 6 plekken aardgas gewonnen.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1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i="1" dirty="0">
                <a:solidFill>
                  <a:prstClr val="black"/>
                </a:solidFill>
                <a:sym typeface="Wingdings" panose="05000000000000000000" pitchFamily="2" charset="2"/>
              </a:rPr>
              <a:t>Voordelen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: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+ energiebron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+ werkgelegenheid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+ miljarden euro’s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04864"/>
            <a:ext cx="5832648" cy="369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364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§5 Delfstoffenwinning in het waddengebied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Aardgaswinning</a:t>
            </a:r>
            <a:endParaRPr lang="nl-NL" sz="1200" b="1" dirty="0">
              <a:solidFill>
                <a:prstClr val="black"/>
              </a:solidFill>
            </a:endParaRPr>
          </a:p>
          <a:p>
            <a:endParaRPr lang="nl-NL" sz="1200" b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In het Nederlandse waddengebied wordt op 6 plekken aardgas gewonnen.</a:t>
            </a:r>
          </a:p>
          <a:p>
            <a:endParaRPr lang="nl-NL" sz="1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i="1" dirty="0">
                <a:solidFill>
                  <a:prstClr val="black"/>
                </a:solidFill>
                <a:sym typeface="Wingdings" panose="05000000000000000000" pitchFamily="2" charset="2"/>
              </a:rPr>
              <a:t>Nadelen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: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12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</a:t>
            </a:r>
            <a:r>
              <a:rPr lang="nl-NL" sz="2200" b="1" dirty="0">
                <a:solidFill>
                  <a:schemeClr val="tx2"/>
                </a:solidFill>
                <a:sym typeface="Wingdings" panose="05000000000000000000" pitchFamily="2" charset="2"/>
              </a:rPr>
              <a:t>horizonvervuiling</a:t>
            </a:r>
            <a:br>
              <a:rPr lang="nl-NL" sz="2200" b="1" dirty="0">
                <a:solidFill>
                  <a:schemeClr val="tx2"/>
                </a:solidFill>
                <a:sym typeface="Wingdings" panose="05000000000000000000" pitchFamily="2" charset="2"/>
              </a:rPr>
            </a:br>
            <a:r>
              <a:rPr lang="nl-NL" sz="2200" dirty="0">
                <a:sym typeface="Wingdings" panose="05000000000000000000" pitchFamily="2" charset="2"/>
              </a:rPr>
              <a:t> schuine boringen</a:t>
            </a:r>
            <a:br>
              <a:rPr lang="nl-NL" sz="2200" dirty="0">
                <a:sym typeface="Wingdings" panose="05000000000000000000" pitchFamily="2" charset="2"/>
              </a:rPr>
            </a:br>
            <a:r>
              <a:rPr lang="nl-NL" sz="1200" dirty="0">
                <a:sym typeface="Wingdings" panose="05000000000000000000" pitchFamily="2" charset="2"/>
              </a:rPr>
              <a:t> </a:t>
            </a:r>
            <a:br>
              <a:rPr lang="nl-NL" sz="2200" dirty="0">
                <a:solidFill>
                  <a:schemeClr val="tx2"/>
                </a:solidFill>
                <a:sym typeface="Wingdings" panose="05000000000000000000" pitchFamily="2" charset="2"/>
              </a:rPr>
            </a:br>
            <a:r>
              <a:rPr lang="nl-NL" sz="2200" dirty="0">
                <a:sym typeface="Wingdings" panose="05000000000000000000" pitchFamily="2" charset="2"/>
              </a:rPr>
              <a:t>- milieuramp</a:t>
            </a:r>
            <a:br>
              <a:rPr lang="nl-NL" sz="2200" dirty="0">
                <a:sym typeface="Wingdings" panose="05000000000000000000" pitchFamily="2" charset="2"/>
              </a:rPr>
            </a:br>
            <a:r>
              <a:rPr lang="nl-NL" sz="2200" dirty="0">
                <a:sym typeface="Wingdings" panose="05000000000000000000" pitchFamily="2" charset="2"/>
              </a:rPr>
              <a:t> ‘blow-out preventer’</a:t>
            </a:r>
            <a:br>
              <a:rPr lang="nl-NL" sz="2200" dirty="0">
                <a:sym typeface="Wingdings" panose="05000000000000000000" pitchFamily="2" charset="2"/>
              </a:rPr>
            </a:br>
            <a:r>
              <a:rPr lang="nl-NL" sz="1200" dirty="0">
                <a:sym typeface="Wingdings" panose="05000000000000000000" pitchFamily="2" charset="2"/>
              </a:rPr>
              <a:t> </a:t>
            </a:r>
            <a:br>
              <a:rPr lang="nl-NL" sz="2200" dirty="0">
                <a:sym typeface="Wingdings" panose="05000000000000000000" pitchFamily="2" charset="2"/>
              </a:rPr>
            </a:br>
            <a:r>
              <a:rPr lang="nl-NL" sz="2200" dirty="0">
                <a:sym typeface="Wingdings" panose="05000000000000000000" pitchFamily="2" charset="2"/>
              </a:rPr>
              <a:t>- aardbevingen</a:t>
            </a:r>
            <a:br>
              <a:rPr lang="nl-NL" sz="2200" dirty="0">
                <a:sym typeface="Wingdings" panose="05000000000000000000" pitchFamily="2" charset="2"/>
              </a:rPr>
            </a:br>
            <a:r>
              <a:rPr lang="nl-NL" sz="2200" dirty="0">
                <a:sym typeface="Wingdings" panose="05000000000000000000" pitchFamily="2" charset="2"/>
              </a:rPr>
              <a:t> minder ernstig dan </a:t>
            </a:r>
            <a:br>
              <a:rPr lang="nl-NL" sz="2200" dirty="0">
                <a:sym typeface="Wingdings" panose="05000000000000000000" pitchFamily="2" charset="2"/>
              </a:rPr>
            </a:br>
            <a:r>
              <a:rPr lang="nl-NL" sz="2200" dirty="0">
                <a:sym typeface="Wingdings" panose="05000000000000000000" pitchFamily="2" charset="2"/>
              </a:rPr>
              <a:t>     in Groningen</a:t>
            </a:r>
            <a:br>
              <a:rPr lang="nl-NL" sz="2200" dirty="0">
                <a:sym typeface="Wingdings" panose="05000000000000000000" pitchFamily="2" charset="2"/>
              </a:rPr>
            </a:br>
            <a:r>
              <a:rPr lang="nl-NL" sz="1200" dirty="0">
                <a:sym typeface="Wingdings" panose="05000000000000000000" pitchFamily="2" charset="2"/>
              </a:rPr>
              <a:t> </a:t>
            </a:r>
            <a:br>
              <a:rPr lang="nl-NL" sz="2200" dirty="0">
                <a:sym typeface="Wingdings" panose="05000000000000000000" pitchFamily="2" charset="2"/>
              </a:rPr>
            </a:b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69297"/>
            <a:ext cx="5702554" cy="364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2217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§5 Delfstoffenwinning in het waddengebied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Aardgaswinning</a:t>
            </a:r>
            <a:endParaRPr lang="nl-NL" sz="1200" b="1" dirty="0">
              <a:solidFill>
                <a:prstClr val="black"/>
              </a:solidFill>
            </a:endParaRPr>
          </a:p>
          <a:p>
            <a:endParaRPr lang="nl-NL" sz="1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i="1" dirty="0">
                <a:solidFill>
                  <a:prstClr val="black"/>
                </a:solidFill>
                <a:sym typeface="Wingdings" panose="05000000000000000000" pitchFamily="2" charset="2"/>
              </a:rPr>
              <a:t>Nadelen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: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</a:t>
            </a:r>
            <a:r>
              <a:rPr lang="nl-NL" sz="2200" dirty="0">
                <a:sym typeface="Wingdings" panose="05000000000000000000" pitchFamily="2" charset="2"/>
              </a:rPr>
              <a:t>extra bodemdaling </a:t>
            </a:r>
            <a:br>
              <a:rPr lang="nl-NL" sz="2200" dirty="0">
                <a:sym typeface="Wingdings" panose="05000000000000000000" pitchFamily="2" charset="2"/>
              </a:rPr>
            </a:br>
            <a:r>
              <a:rPr lang="nl-NL" sz="2200" dirty="0">
                <a:sym typeface="Wingdings" panose="05000000000000000000" pitchFamily="2" charset="2"/>
              </a:rPr>
              <a:t> druk daalt in aardgashoudende </a:t>
            </a:r>
            <a:br>
              <a:rPr lang="nl-NL" sz="2200" dirty="0">
                <a:sym typeface="Wingdings" panose="05000000000000000000" pitchFamily="2" charset="2"/>
              </a:rPr>
            </a:br>
            <a:r>
              <a:rPr lang="nl-NL" sz="2200" dirty="0">
                <a:sym typeface="Wingdings" panose="05000000000000000000" pitchFamily="2" charset="2"/>
              </a:rPr>
              <a:t>     zandlaag.</a:t>
            </a:r>
            <a:br>
              <a:rPr lang="nl-NL" sz="2200" dirty="0">
                <a:sym typeface="Wingdings" panose="05000000000000000000" pitchFamily="2" charset="2"/>
              </a:rPr>
            </a:br>
            <a:r>
              <a:rPr lang="nl-NL" sz="2200" dirty="0">
                <a:sym typeface="Wingdings" panose="05000000000000000000" pitchFamily="2" charset="2"/>
              </a:rPr>
              <a:t> bovenliggende lagen drukken de </a:t>
            </a:r>
            <a:br>
              <a:rPr lang="nl-NL" sz="2200" dirty="0">
                <a:sym typeface="Wingdings" panose="05000000000000000000" pitchFamily="2" charset="2"/>
              </a:rPr>
            </a:br>
            <a:r>
              <a:rPr lang="nl-NL" sz="2200" dirty="0">
                <a:sym typeface="Wingdings" panose="05000000000000000000" pitchFamily="2" charset="2"/>
              </a:rPr>
              <a:t>     zandlaag in.</a:t>
            </a:r>
            <a:br>
              <a:rPr lang="nl-NL" sz="2200" dirty="0">
                <a:sym typeface="Wingdings" panose="05000000000000000000" pitchFamily="2" charset="2"/>
              </a:rPr>
            </a:br>
            <a:r>
              <a:rPr lang="nl-NL" sz="2200" dirty="0">
                <a:sym typeface="Wingdings" panose="05000000000000000000" pitchFamily="2" charset="2"/>
              </a:rPr>
              <a:t> ‘hand aan de kraan principe’</a:t>
            </a:r>
            <a:br>
              <a:rPr lang="nl-NL" sz="2200" dirty="0">
                <a:sym typeface="Wingdings" panose="05000000000000000000" pitchFamily="2" charset="2"/>
              </a:rPr>
            </a:br>
            <a:r>
              <a:rPr lang="nl-NL" sz="1200" dirty="0">
                <a:sym typeface="Wingdings" panose="05000000000000000000" pitchFamily="2" charset="2"/>
              </a:rPr>
              <a:t> </a:t>
            </a:r>
            <a:br>
              <a:rPr lang="nl-NL" sz="2200" dirty="0">
                <a:sym typeface="Wingdings" panose="05000000000000000000" pitchFamily="2" charset="2"/>
              </a:rPr>
            </a:b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9080"/>
            <a:ext cx="3781076" cy="241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2" r="12132"/>
          <a:stretch/>
        </p:blipFill>
        <p:spPr bwMode="auto">
          <a:xfrm>
            <a:off x="4824028" y="1718758"/>
            <a:ext cx="4212468" cy="402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37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§5 Delfstoffenwinning in het waddengebied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Zoutwinning</a:t>
            </a:r>
            <a:endParaRPr lang="nl-NL" sz="1200" b="1" dirty="0">
              <a:solidFill>
                <a:prstClr val="black"/>
              </a:solidFill>
            </a:endParaRPr>
          </a:p>
          <a:p>
            <a:endParaRPr lang="nl-NL" sz="1200" b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prstClr val="black"/>
                </a:solidFill>
              </a:rPr>
              <a:t>Vanaf 2021 mag er zout worden gewonnen onder de Waddenzee.</a:t>
            </a:r>
          </a:p>
          <a:p>
            <a:endParaRPr lang="nl-NL" sz="1200" dirty="0">
              <a:solidFill>
                <a:prstClr val="black"/>
              </a:solidFill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</a:rPr>
              <a:t>Net als bij aardgas</a:t>
            </a:r>
            <a:r>
              <a:rPr lang="nl-NL" sz="2200" dirty="0">
                <a:solidFill>
                  <a:prstClr val="black"/>
                </a:solidFill>
                <a:sym typeface="Wingdings" pitchFamily="2" charset="2"/>
              </a:rPr>
              <a:t>: bodemdaling door verzakking aardlagen.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200" dirty="0">
              <a:solidFill>
                <a:prstClr val="black"/>
              </a:solidFill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  <a:sym typeface="Wingdings" pitchFamily="2" charset="2"/>
              </a:rPr>
              <a:t>Gevolgen:</a:t>
            </a:r>
            <a:br>
              <a:rPr lang="nl-NL" sz="2200" dirty="0">
                <a:solidFill>
                  <a:prstClr val="black"/>
                </a:solidFill>
                <a:sym typeface="Wingdings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itchFamily="2" charset="2"/>
              </a:rPr>
              <a:t>- </a:t>
            </a:r>
            <a:r>
              <a:rPr lang="nl-NL" sz="2200" i="1" dirty="0">
                <a:solidFill>
                  <a:prstClr val="black"/>
                </a:solidFill>
                <a:sym typeface="Wingdings" pitchFamily="2" charset="2"/>
              </a:rPr>
              <a:t>korte termijn</a:t>
            </a:r>
            <a:r>
              <a:rPr lang="nl-NL" sz="2200" dirty="0">
                <a:solidFill>
                  <a:prstClr val="black"/>
                </a:solidFill>
                <a:sym typeface="Wingdings" pitchFamily="2" charset="2"/>
              </a:rPr>
              <a:t>: wadplaten liggen minder lang droog.</a:t>
            </a:r>
            <a:br>
              <a:rPr lang="nl-NL" sz="2200" dirty="0">
                <a:solidFill>
                  <a:prstClr val="black"/>
                </a:solidFill>
                <a:sym typeface="Wingdings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itchFamily="2" charset="2"/>
              </a:rPr>
              <a:t>- </a:t>
            </a:r>
            <a:r>
              <a:rPr lang="nl-NL" sz="2200" i="1" dirty="0">
                <a:solidFill>
                  <a:prstClr val="black"/>
                </a:solidFill>
                <a:sym typeface="Wingdings" pitchFamily="2" charset="2"/>
              </a:rPr>
              <a:t>lange termijn</a:t>
            </a:r>
            <a:r>
              <a:rPr lang="nl-NL" sz="2200" dirty="0">
                <a:solidFill>
                  <a:prstClr val="black"/>
                </a:solidFill>
                <a:sym typeface="Wingdings" pitchFamily="2" charset="2"/>
              </a:rPr>
              <a:t>: onzeker.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200" dirty="0">
              <a:solidFill>
                <a:prstClr val="black"/>
              </a:solidFill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nl-NL" sz="2200" dirty="0">
                <a:solidFill>
                  <a:prstClr val="black"/>
                </a:solidFill>
                <a:sym typeface="Wingdings" pitchFamily="2" charset="2"/>
              </a:rPr>
              <a:t>Mogelijke oplossing: </a:t>
            </a:r>
            <a:r>
              <a:rPr lang="nl-NL" sz="2200" b="1" dirty="0">
                <a:solidFill>
                  <a:prstClr val="black"/>
                </a:solidFill>
                <a:sym typeface="Wingdings" pitchFamily="2" charset="2"/>
              </a:rPr>
              <a:t>zandsuppletie</a:t>
            </a:r>
            <a:br>
              <a:rPr lang="nl-NL" sz="2200" b="1" dirty="0">
                <a:solidFill>
                  <a:prstClr val="black"/>
                </a:solidFill>
                <a:sym typeface="Wingdings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itchFamily="2" charset="2"/>
              </a:rPr>
              <a:t>- </a:t>
            </a:r>
            <a:r>
              <a:rPr lang="nl-NL" sz="2200" i="1" dirty="0">
                <a:solidFill>
                  <a:prstClr val="black"/>
                </a:solidFill>
                <a:sym typeface="Wingdings" pitchFamily="2" charset="2"/>
              </a:rPr>
              <a:t>voordeel</a:t>
            </a:r>
            <a:r>
              <a:rPr lang="nl-NL" sz="2200" dirty="0">
                <a:solidFill>
                  <a:prstClr val="black"/>
                </a:solidFill>
                <a:sym typeface="Wingdings" pitchFamily="2" charset="2"/>
              </a:rPr>
              <a:t>: zandplaten ‘verdrinken’ niet.</a:t>
            </a:r>
            <a:br>
              <a:rPr lang="nl-NL" sz="2200" dirty="0">
                <a:solidFill>
                  <a:prstClr val="black"/>
                </a:solidFill>
                <a:sym typeface="Wingdings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itchFamily="2" charset="2"/>
              </a:rPr>
              <a:t>- </a:t>
            </a:r>
            <a:r>
              <a:rPr lang="nl-NL" sz="2200" i="1" dirty="0">
                <a:solidFill>
                  <a:prstClr val="black"/>
                </a:solidFill>
                <a:sym typeface="Wingdings" pitchFamily="2" charset="2"/>
              </a:rPr>
              <a:t>nadeel: </a:t>
            </a:r>
            <a:r>
              <a:rPr lang="nl-NL" sz="2200" dirty="0">
                <a:solidFill>
                  <a:prstClr val="black"/>
                </a:solidFill>
                <a:sym typeface="Wingdings" pitchFamily="2" charset="2"/>
              </a:rPr>
              <a:t>andere samenstelling zand.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8" r="22889"/>
          <a:stretch/>
        </p:blipFill>
        <p:spPr bwMode="auto">
          <a:xfrm>
            <a:off x="5126047" y="3947924"/>
            <a:ext cx="3888432" cy="228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870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Zoom in </a:t>
            </a:r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 excursie naar de wadden!</a:t>
            </a:r>
            <a:endParaRPr lang="nl-NL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2111"/>
            <a:ext cx="9144000" cy="50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592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§1 Dynamiek op de wadden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De Waddenzee</a:t>
            </a:r>
          </a:p>
          <a:p>
            <a:endParaRPr lang="nl-NL" sz="1200" b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prstClr val="black"/>
                </a:solidFill>
              </a:rPr>
              <a:t>De Waddenzee bestaat uit verschillende onderdelen: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1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b="1" dirty="0">
                <a:solidFill>
                  <a:srgbClr val="1F497D"/>
                </a:solidFill>
              </a:rPr>
              <a:t>Zeegat</a:t>
            </a:r>
            <a:r>
              <a:rPr lang="nl-NL" sz="2200" b="1" dirty="0">
                <a:solidFill>
                  <a:prstClr val="black"/>
                </a:solidFill>
              </a:rPr>
              <a:t> </a:t>
            </a:r>
            <a:r>
              <a:rPr lang="nl-NL" sz="2200" dirty="0">
                <a:solidFill>
                  <a:prstClr val="black"/>
                </a:solidFill>
              </a:rPr>
              <a:t>= toegang tot de open zee vanuit een rivier, zeearm of binnenzee</a:t>
            </a:r>
          </a:p>
          <a:p>
            <a:endParaRPr lang="nl-NL" sz="1200" dirty="0">
              <a:solidFill>
                <a:prstClr val="black"/>
              </a:solidFill>
            </a:endParaRPr>
          </a:p>
          <a:p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Door de schurende werking van de getijstromen  30-40 m diep</a:t>
            </a:r>
            <a:r>
              <a:rPr lang="nl-NL" sz="2200" dirty="0">
                <a:solidFill>
                  <a:prstClr val="black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600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9252"/>
            <a:ext cx="9144000" cy="334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997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§1 Dynamiek op de wadden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b="1" dirty="0">
                <a:solidFill>
                  <a:srgbClr val="1F497D"/>
                </a:solidFill>
              </a:rPr>
              <a:t>Geul</a:t>
            </a:r>
            <a:r>
              <a:rPr lang="nl-NL" sz="2200" dirty="0">
                <a:solidFill>
                  <a:prstClr val="black"/>
                </a:solidFill>
              </a:rPr>
              <a:t> = zijtak van een zeegat in de Waddenzee die altijd onder water staat.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200" dirty="0">
              <a:solidFill>
                <a:prstClr val="black"/>
              </a:solidFill>
            </a:endParaRPr>
          </a:p>
          <a:p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Zijn 5 tot 10 m diep.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Alleen de zwaardere </a:t>
            </a: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slib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deeltjes bezinken door hogere stroomsnelheid.</a:t>
            </a:r>
            <a:endParaRPr lang="nl-NL" sz="2200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9252"/>
            <a:ext cx="9144000" cy="334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871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§1 Dynamiek op de wadden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6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b="1" dirty="0">
                <a:solidFill>
                  <a:srgbClr val="1F497D"/>
                </a:solidFill>
              </a:rPr>
              <a:t>Wadplaat</a:t>
            </a:r>
            <a:r>
              <a:rPr lang="nl-NL" sz="2200" dirty="0">
                <a:solidFill>
                  <a:prstClr val="black"/>
                </a:solidFill>
              </a:rPr>
              <a:t> = hoog opgeslibde plaat in Waddenzee die bij eb droogvalt.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200" dirty="0">
              <a:solidFill>
                <a:prstClr val="black"/>
              </a:solidFill>
            </a:endParaRPr>
          </a:p>
          <a:p>
            <a:pPr marL="342900" indent="-342900">
              <a:buFont typeface="Wingdings"/>
              <a:buChar char="à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Bij overgang eb en vloed bezinken hier ook lichte slibdeeltjes.</a:t>
            </a:r>
          </a:p>
          <a:p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90% bestaat uit fijn zand, rest: klei, grof zand.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12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endParaRPr lang="nl-NL" sz="22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b="1" dirty="0">
                <a:solidFill>
                  <a:srgbClr val="1F497D"/>
                </a:solidFill>
                <a:sym typeface="Wingdings" panose="05000000000000000000" pitchFamily="2" charset="2"/>
              </a:rPr>
              <a:t>Priel</a:t>
            </a:r>
            <a:r>
              <a:rPr lang="nl-NL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= </a:t>
            </a:r>
            <a:r>
              <a:rPr lang="nl-NL" sz="2200" dirty="0">
                <a:solidFill>
                  <a:prstClr val="black"/>
                </a:solidFill>
              </a:rPr>
              <a:t>kleine droogvallende geul op een wadplaat.</a:t>
            </a:r>
          </a:p>
          <a:p>
            <a:endParaRPr lang="nl-NL" sz="1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</a:endParaRPr>
          </a:p>
          <a:p>
            <a:endParaRPr lang="nl-NL" sz="2200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9252"/>
            <a:ext cx="9144000" cy="334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62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§1 Dynamiek op de wadden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6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2200" b="1" dirty="0">
                <a:solidFill>
                  <a:srgbClr val="1F497D"/>
                </a:solidFill>
              </a:rPr>
              <a:t>Wantij</a:t>
            </a:r>
            <a:r>
              <a:rPr lang="nl-NL" sz="2200" b="1" dirty="0">
                <a:solidFill>
                  <a:prstClr val="black"/>
                </a:solidFill>
              </a:rPr>
              <a:t> = </a:t>
            </a:r>
            <a:r>
              <a:rPr lang="nl-NL" sz="2200" dirty="0">
                <a:solidFill>
                  <a:prstClr val="black"/>
                </a:solidFill>
              </a:rPr>
              <a:t>ondiepe plek in Waddenzee waar de vloedstromen uit twee zeegaten bij elkaar komen.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nl-NL" sz="1200" dirty="0">
              <a:solidFill>
                <a:prstClr val="black"/>
              </a:solidFill>
            </a:endParaRPr>
          </a:p>
          <a:p>
            <a:pPr marL="342900" indent="-342900">
              <a:buFont typeface="Wingdings"/>
              <a:buChar char="à"/>
            </a:pP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Ten zuiden van een eiland.</a:t>
            </a:r>
          </a:p>
          <a:p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Goede plek om te wadlopen door bezinken van meeste slib.</a:t>
            </a:r>
            <a:endParaRPr lang="nl-NL" sz="1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>
              <a:solidFill>
                <a:prstClr val="black"/>
              </a:solidFill>
            </a:endParaRPr>
          </a:p>
          <a:p>
            <a:endParaRPr lang="nl-NL" sz="2200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9252"/>
            <a:ext cx="9144000" cy="334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52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6" y="3605613"/>
            <a:ext cx="8095543" cy="296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§1 Dynamiek op de wadden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9144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Een </a:t>
            </a:r>
            <a:r>
              <a:rPr lang="nl-NL" sz="2200" b="1" dirty="0" err="1">
                <a:solidFill>
                  <a:prstClr val="black"/>
                </a:solidFill>
              </a:rPr>
              <a:t>waddeneiland</a:t>
            </a:r>
            <a:endParaRPr lang="nl-NL" sz="2200" b="1" dirty="0">
              <a:solidFill>
                <a:prstClr val="black"/>
              </a:solidFill>
            </a:endParaRPr>
          </a:p>
          <a:p>
            <a:endParaRPr lang="nl-NL" sz="1200" b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prstClr val="black"/>
                </a:solidFill>
              </a:rPr>
              <a:t>De Waddenzee scheidt de </a:t>
            </a:r>
            <a:r>
              <a:rPr lang="nl-NL" sz="2200" dirty="0" err="1">
                <a:solidFill>
                  <a:prstClr val="black"/>
                </a:solidFill>
              </a:rPr>
              <a:t>waddeneilanden</a:t>
            </a:r>
            <a:r>
              <a:rPr lang="nl-NL" sz="2200" dirty="0">
                <a:solidFill>
                  <a:prstClr val="black"/>
                </a:solidFill>
              </a:rPr>
              <a:t> van het vaste land.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i="1" dirty="0">
                <a:solidFill>
                  <a:prstClr val="black"/>
                </a:solidFill>
              </a:rPr>
              <a:t>Texel, Vlieland, Terschelling, Ameland, Schiermonnikoog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1200" i="1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</a:rPr>
              <a:t>De zandbanken op de ‘kop’ en ‘staart’ van de eilanden veranderen steeds van plek door veranderingen in golven, getijstromen en zandaanvoer.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i="1" dirty="0">
                <a:solidFill>
                  <a:prstClr val="black"/>
                </a:solidFill>
                <a:sym typeface="Wingdings" panose="05000000000000000000" pitchFamily="2" charset="2"/>
              </a:rPr>
              <a:t> opbouw en afbraak = dynamiek van het waddengebied</a:t>
            </a:r>
            <a:endParaRPr lang="nl-NL" sz="1200" i="1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endParaRPr lang="nl-NL" sz="2200" dirty="0">
              <a:solidFill>
                <a:prstClr val="black"/>
              </a:solidFill>
            </a:endParaRPr>
          </a:p>
        </p:txBody>
      </p:sp>
      <p:sp>
        <p:nvSpPr>
          <p:cNvPr id="5" name="Ovaal 4"/>
          <p:cNvSpPr/>
          <p:nvPr/>
        </p:nvSpPr>
        <p:spPr>
          <a:xfrm>
            <a:off x="449796" y="4293096"/>
            <a:ext cx="1169876" cy="23066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Ovaal 5"/>
          <p:cNvSpPr/>
          <p:nvPr/>
        </p:nvSpPr>
        <p:spPr>
          <a:xfrm>
            <a:off x="4716016" y="3605614"/>
            <a:ext cx="2520280" cy="11533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683568" y="476062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KOP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559985" y="390865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STAART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6150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§1 Dynamiek op de wadden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0" y="1052736"/>
            <a:ext cx="716428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black"/>
                </a:solidFill>
              </a:rPr>
              <a:t>Een </a:t>
            </a:r>
            <a:r>
              <a:rPr lang="nl-NL" sz="2200" b="1" dirty="0" err="1">
                <a:solidFill>
                  <a:prstClr val="black"/>
                </a:solidFill>
              </a:rPr>
              <a:t>waddeneiland</a:t>
            </a:r>
            <a:endParaRPr lang="nl-NL" sz="2200" b="1" dirty="0">
              <a:solidFill>
                <a:prstClr val="black"/>
              </a:solidFill>
            </a:endParaRPr>
          </a:p>
          <a:p>
            <a:endParaRPr lang="nl-NL" sz="2200" b="1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solidFill>
                  <a:prstClr val="black"/>
                </a:solidFill>
              </a:rPr>
              <a:t>Langs de hele Noordzeekust van de eilanden: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- brede zandstranden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- daarachter </a:t>
            </a:r>
            <a:r>
              <a:rPr lang="nl-NL" sz="2200" b="1" dirty="0">
                <a:solidFill>
                  <a:srgbClr val="1F497D"/>
                </a:solidFill>
              </a:rPr>
              <a:t>duinen</a:t>
            </a:r>
            <a:br>
              <a:rPr lang="nl-NL" sz="2200" dirty="0">
                <a:solidFill>
                  <a:prstClr val="black"/>
                </a:solidFill>
              </a:rPr>
            </a:br>
            <a:r>
              <a:rPr lang="nl-NL" sz="2200" dirty="0">
                <a:solidFill>
                  <a:prstClr val="black"/>
                </a:solidFill>
              </a:rPr>
              <a:t>- ‘nat’ strand </a:t>
            </a: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 overstroomt bij vloed</a:t>
            </a:r>
            <a:b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</a:br>
            <a:r>
              <a:rPr lang="nl-NL" sz="2200" dirty="0">
                <a:solidFill>
                  <a:prstClr val="black"/>
                </a:solidFill>
                <a:sym typeface="Wingdings" panose="05000000000000000000" pitchFamily="2" charset="2"/>
              </a:rPr>
              <a:t>- ‘droog’ strand  overstroomt alleen bij extra hoog water</a:t>
            </a:r>
            <a:endParaRPr lang="nl-NL" sz="2200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70" b="30244"/>
          <a:stretch/>
        </p:blipFill>
        <p:spPr bwMode="auto">
          <a:xfrm>
            <a:off x="395536" y="3703563"/>
            <a:ext cx="6598025" cy="288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22"/>
            <a:ext cx="1512168" cy="30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817016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2202</Words>
  <Application>Microsoft Office PowerPoint</Application>
  <PresentationFormat>Diavoorstelling (4:3)</PresentationFormat>
  <Paragraphs>293</Paragraphs>
  <Slides>37</Slides>
  <Notes>19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37</vt:i4>
      </vt:variant>
    </vt:vector>
  </HeadingPairs>
  <TitlesOfParts>
    <vt:vector size="43" baseType="lpstr">
      <vt:lpstr>Arial</vt:lpstr>
      <vt:lpstr>Calibri</vt:lpstr>
      <vt:lpstr>Verdana</vt:lpstr>
      <vt:lpstr>Wingdings</vt:lpstr>
      <vt:lpstr>Kantoorthema</vt:lpstr>
      <vt:lpstr>1_Kantoorthema</vt:lpstr>
      <vt:lpstr>PowerPoint-presentatie</vt:lpstr>
      <vt:lpstr>Natuurkrachten in Nederland</vt:lpstr>
      <vt:lpstr>§1 Dynamiek op de wadden</vt:lpstr>
      <vt:lpstr>§1 Dynamiek op de wadden</vt:lpstr>
      <vt:lpstr>§1 Dynamiek op de wadden</vt:lpstr>
      <vt:lpstr>§1 Dynamiek op de wadden</vt:lpstr>
      <vt:lpstr>§1 Dynamiek op de wadden</vt:lpstr>
      <vt:lpstr>§1 Dynamiek op de wadden</vt:lpstr>
      <vt:lpstr>§1 Dynamiek op de wadden</vt:lpstr>
      <vt:lpstr>§1 Dynamiek op de wadden</vt:lpstr>
      <vt:lpstr>§1 Dynamiek op de wadden</vt:lpstr>
      <vt:lpstr>§2 Sporen uit de ijstijd</vt:lpstr>
      <vt:lpstr>§2 Sporen uit de ijstijd</vt:lpstr>
      <vt:lpstr>§2 Sporen uit de ijstijd</vt:lpstr>
      <vt:lpstr>§2 Sporen uit de ijstijd</vt:lpstr>
      <vt:lpstr>§2 Sporen uit de ijstijd</vt:lpstr>
      <vt:lpstr>§2 Sporen uit de ijstijd</vt:lpstr>
      <vt:lpstr>§3 De wadden in het Holoceen</vt:lpstr>
      <vt:lpstr>§3 De wadden in het Holoceen</vt:lpstr>
      <vt:lpstr>§3 De wadden in het Holoceen</vt:lpstr>
      <vt:lpstr>§3 De wadden in het Holoceen</vt:lpstr>
      <vt:lpstr>§3 De wadden in het Holoceen</vt:lpstr>
      <vt:lpstr>§3 De wadden in het Holoceen</vt:lpstr>
      <vt:lpstr>§3 De wadden in het Holoceen</vt:lpstr>
      <vt:lpstr>§3 De wadden in het Holoceen</vt:lpstr>
      <vt:lpstr>§4 Ruimtegebruik in het waddengebied</vt:lpstr>
      <vt:lpstr>§4 Ruimtegebruik in het waddengebied</vt:lpstr>
      <vt:lpstr>§4 Ruimtegebruik in het waddengebied</vt:lpstr>
      <vt:lpstr>§4 Ruimtegebruik in het waddengebied</vt:lpstr>
      <vt:lpstr>§4 Ruimtegebruik in het waddengebied</vt:lpstr>
      <vt:lpstr>§5 Delfstoffenwinning in het waddengebied</vt:lpstr>
      <vt:lpstr>§5 Delfstoffenwinning in het waddengebied</vt:lpstr>
      <vt:lpstr>§5 Delfstoffenwinning in het waddengebied</vt:lpstr>
      <vt:lpstr>§5 Delfstoffenwinning in het waddengebied</vt:lpstr>
      <vt:lpstr>§5 Delfstoffenwinning in het waddengebied</vt:lpstr>
      <vt:lpstr>§5 Delfstoffenwinning in het waddengebied</vt:lpstr>
      <vt:lpstr>Zoom in Op excursie naar de wadden!</vt:lpstr>
    </vt:vector>
  </TitlesOfParts>
  <Company>ThiemeMeulenhoff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Roubroeks, Wendy</dc:creator>
  <cp:lastModifiedBy>Doeke Faber</cp:lastModifiedBy>
  <cp:revision>60</cp:revision>
  <dcterms:created xsi:type="dcterms:W3CDTF">2014-04-14T14:11:18Z</dcterms:created>
  <dcterms:modified xsi:type="dcterms:W3CDTF">2020-06-15T20:01:52Z</dcterms:modified>
</cp:coreProperties>
</file>