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80" r:id="rId3"/>
    <p:sldId id="281" r:id="rId4"/>
    <p:sldId id="282" r:id="rId5"/>
    <p:sldId id="283"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 van den Assem" initials="GvdA" lastIdx="1" clrIdx="0">
    <p:extLst>
      <p:ext uri="{19B8F6BF-5375-455C-9EA6-DF929625EA0E}">
        <p15:presenceInfo xmlns:p15="http://schemas.microsoft.com/office/powerpoint/2012/main" userId="S-1-5-21-2483263013-661348462-4172844734-35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9D182E43-5204-46E3-806C-A20DCC5A2AE2}" type="datetimeFigureOut">
              <a:rPr lang="nl-NL" smtClean="0"/>
              <a:t>11-6-2020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2933156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9D182E43-5204-46E3-806C-A20DCC5A2AE2}" type="datetimeFigureOut">
              <a:rPr lang="nl-NL" smtClean="0"/>
              <a:t>11-6-2020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2609543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9D182E43-5204-46E3-806C-A20DCC5A2AE2}" type="datetimeFigureOut">
              <a:rPr lang="nl-NL" smtClean="0"/>
              <a:t>11-6-2020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129207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9D182E43-5204-46E3-806C-A20DCC5A2AE2}" type="datetimeFigureOut">
              <a:rPr lang="nl-NL" smtClean="0"/>
              <a:t>11-6-2020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31427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9D182E43-5204-46E3-806C-A20DCC5A2AE2}" type="datetimeFigureOut">
              <a:rPr lang="nl-NL" smtClean="0"/>
              <a:t>11-6-2020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231136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9D182E43-5204-46E3-806C-A20DCC5A2AE2}" type="datetimeFigureOut">
              <a:rPr lang="nl-NL" smtClean="0"/>
              <a:t>11-6-2020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260925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9D182E43-5204-46E3-806C-A20DCC5A2AE2}" type="datetimeFigureOut">
              <a:rPr lang="nl-NL" smtClean="0"/>
              <a:t>11-6-2020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1744160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9D182E43-5204-46E3-806C-A20DCC5A2AE2}" type="datetimeFigureOut">
              <a:rPr lang="nl-NL" smtClean="0"/>
              <a:t>11-6-2020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2135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D182E43-5204-46E3-806C-A20DCC5A2AE2}" type="datetimeFigureOut">
              <a:rPr lang="nl-NL" smtClean="0"/>
              <a:t>11-6-2020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102527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9D182E43-5204-46E3-806C-A20DCC5A2AE2}" type="datetimeFigureOut">
              <a:rPr lang="nl-NL" smtClean="0"/>
              <a:t>11-6-2020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17627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9D182E43-5204-46E3-806C-A20DCC5A2AE2}" type="datetimeFigureOut">
              <a:rPr lang="nl-NL" smtClean="0"/>
              <a:t>11-6-2020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E56DE71-C0E5-4EE0-8B8A-BFD52060BF46}" type="slidenum">
              <a:rPr lang="nl-NL" smtClean="0"/>
              <a:t>‹nr.›</a:t>
            </a:fld>
            <a:endParaRPr lang="nl-NL"/>
          </a:p>
        </p:txBody>
      </p:sp>
    </p:spTree>
    <p:extLst>
      <p:ext uri="{BB962C8B-B14F-4D97-AF65-F5344CB8AC3E}">
        <p14:creationId xmlns:p14="http://schemas.microsoft.com/office/powerpoint/2010/main" val="175153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82E43-5204-46E3-806C-A20DCC5A2AE2}" type="datetimeFigureOut">
              <a:rPr lang="nl-NL" smtClean="0"/>
              <a:t>11-6-2020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6DE71-C0E5-4EE0-8B8A-BFD52060BF46}" type="slidenum">
              <a:rPr lang="nl-NL" smtClean="0"/>
              <a:t>‹nr.›</a:t>
            </a:fld>
            <a:endParaRPr lang="nl-NL"/>
          </a:p>
        </p:txBody>
      </p:sp>
    </p:spTree>
    <p:extLst>
      <p:ext uri="{BB962C8B-B14F-4D97-AF65-F5344CB8AC3E}">
        <p14:creationId xmlns:p14="http://schemas.microsoft.com/office/powerpoint/2010/main" val="20265601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oudenvanhonden.nl/contentassets/177368bb35b647b49f48d234cdf37eaa/fokken-kortsnuitige-honden-in-nederland-losbladig-hr.pdf" TargetMode="External"/><Relationship Id="rId2" Type="http://schemas.openxmlformats.org/officeDocument/2006/relationships/hyperlink" Target="https://hartvoordieren.nl/het-fokken-van-mopshonden-illegaal-andere-rassen-volgen/"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0F927-153A-4C1F-8793-EA70E2C0956B}"/>
              </a:ext>
            </a:extLst>
          </p:cNvPr>
          <p:cNvSpPr>
            <a:spLocks noGrp="1"/>
          </p:cNvSpPr>
          <p:nvPr>
            <p:ph type="title"/>
          </p:nvPr>
        </p:nvSpPr>
        <p:spPr/>
        <p:txBody>
          <a:bodyPr>
            <a:normAutofit fontScale="90000"/>
          </a:bodyPr>
          <a:lstStyle/>
          <a:p>
            <a:pPr>
              <a:lnSpc>
                <a:spcPct val="106000"/>
              </a:lnSpc>
              <a:spcAft>
                <a:spcPts val="800"/>
              </a:spcAft>
            </a:pPr>
            <a:r>
              <a:rPr lang="nl-NL" b="1" dirty="0">
                <a:latin typeface="Times New Roman" panose="02020603050405020304" pitchFamily="18" charset="0"/>
                <a:ea typeface="Times New Roman" panose="02020603050405020304" pitchFamily="18" charset="0"/>
                <a:cs typeface="Times New Roman" panose="02020603050405020304" pitchFamily="18" charset="0"/>
              </a:rPr>
              <a:t>Deel 4 Populatiegenetica</a:t>
            </a:r>
            <a:br>
              <a:rPr lang="nl-NL" sz="2800" dirty="0">
                <a:latin typeface="Calibri" panose="020F0502020204030204" pitchFamily="34" charset="0"/>
                <a:ea typeface="Calibri" panose="020F0502020204030204" pitchFamily="34" charset="0"/>
                <a:cs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BB287158-539D-4122-8451-0D424AB9CC62}"/>
              </a:ext>
            </a:extLst>
          </p:cNvPr>
          <p:cNvSpPr>
            <a:spLocks noGrp="1"/>
          </p:cNvSpPr>
          <p:nvPr>
            <p:ph idx="1"/>
          </p:nvPr>
        </p:nvSpPr>
        <p:spPr/>
        <p:txBody>
          <a:bodyPr>
            <a:normAutofit/>
          </a:bodyPr>
          <a:lstStyle/>
          <a:p>
            <a:r>
              <a:rPr lang="nl-NL" dirty="0">
                <a:ea typeface="Times New Roman" panose="02020603050405020304" pitchFamily="18" charset="0"/>
              </a:rPr>
              <a:t>Genetica is de wetenschap die het verband tussen kenmerken van ouders en die van hun nakomelingen bestudeert; met andere woorden, het is de erfelijkheidsleer.</a:t>
            </a:r>
          </a:p>
          <a:p>
            <a:r>
              <a:rPr lang="nl-NL" dirty="0">
                <a:ea typeface="Times New Roman" panose="02020603050405020304" pitchFamily="18" charset="0"/>
              </a:rPr>
              <a:t>Bij populatiegenetica kijken we kijken we naar een groep individuen waarvan de leden onderling paren en niet met leden van een andere groep</a:t>
            </a:r>
          </a:p>
          <a:p>
            <a:r>
              <a:rPr lang="nl-NL" dirty="0">
                <a:ea typeface="Times New Roman" panose="02020603050405020304" pitchFamily="18" charset="0"/>
              </a:rPr>
              <a:t>De leden van een populatie zijn dus min of meer aan elkaar verwant</a:t>
            </a:r>
          </a:p>
          <a:p>
            <a:r>
              <a:rPr lang="nl-NL" dirty="0">
                <a:ea typeface="Times New Roman" panose="02020603050405020304" pitchFamily="18" charset="0"/>
              </a:rPr>
              <a:t>Als we kijken naar het voorkomen van allelen binnen een populatie noemen we dat populatiegenetica</a:t>
            </a:r>
          </a:p>
        </p:txBody>
      </p:sp>
    </p:spTree>
    <p:extLst>
      <p:ext uri="{BB962C8B-B14F-4D97-AF65-F5344CB8AC3E}">
        <p14:creationId xmlns:p14="http://schemas.microsoft.com/office/powerpoint/2010/main" val="3886198568"/>
      </p:ext>
    </p:extLst>
  </p:cSld>
  <p:clrMapOvr>
    <a:masterClrMapping/>
  </p:clrMapOvr>
  <mc:AlternateContent xmlns:mc="http://schemas.openxmlformats.org/markup-compatibility/2006" xmlns:p14="http://schemas.microsoft.com/office/powerpoint/2010/main">
    <mc:Choice Requires="p14">
      <p:transition spd="slow" p14:dur="2000" advTm="38759"/>
    </mc:Choice>
    <mc:Fallback xmlns="">
      <p:transition spd="slow" advTm="3875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60A49B-4FEE-44C5-AED4-066BB9ED6248}"/>
              </a:ext>
            </a:extLst>
          </p:cNvPr>
          <p:cNvSpPr>
            <a:spLocks noGrp="1"/>
          </p:cNvSpPr>
          <p:nvPr>
            <p:ph type="title"/>
          </p:nvPr>
        </p:nvSpPr>
        <p:spPr/>
        <p:txBody>
          <a:bodyPr/>
          <a:lstStyle/>
          <a:p>
            <a:r>
              <a:rPr lang="nl-NL" dirty="0"/>
              <a:t>Begrippen</a:t>
            </a:r>
          </a:p>
        </p:txBody>
      </p:sp>
      <p:sp>
        <p:nvSpPr>
          <p:cNvPr id="3" name="Tijdelijke aanduiding voor inhoud 2">
            <a:extLst>
              <a:ext uri="{FF2B5EF4-FFF2-40B4-BE49-F238E27FC236}">
                <a16:creationId xmlns:a16="http://schemas.microsoft.com/office/drawing/2014/main" id="{B91AB3E7-053E-439E-B973-F9EAB70C6024}"/>
              </a:ext>
            </a:extLst>
          </p:cNvPr>
          <p:cNvSpPr>
            <a:spLocks noGrp="1"/>
          </p:cNvSpPr>
          <p:nvPr>
            <p:ph idx="1"/>
          </p:nvPr>
        </p:nvSpPr>
        <p:spPr>
          <a:xfrm>
            <a:off x="838200" y="1825625"/>
            <a:ext cx="10986856" cy="4351338"/>
          </a:xfrm>
        </p:spPr>
        <p:txBody>
          <a:bodyPr>
            <a:normAutofit lnSpcReduction="10000"/>
          </a:bodyPr>
          <a:lstStyle/>
          <a:p>
            <a:r>
              <a:rPr lang="nl-NL" dirty="0"/>
              <a:t>Genotype (erfelijke eigenschappen) Welke allelen het dier geërfd heeft</a:t>
            </a:r>
          </a:p>
          <a:p>
            <a:r>
              <a:rPr lang="nl-NL" dirty="0"/>
              <a:t>Fenotype (uiterlijke kenmerken) Hoe het dier er in werkelijkheid uitziet</a:t>
            </a:r>
          </a:p>
          <a:p>
            <a:r>
              <a:rPr lang="nl-NL" dirty="0"/>
              <a:t>Recessief (= ondergeschikt) Bepaalde allelen worden onderdrukt en zijn niet aan het dier te zien</a:t>
            </a:r>
          </a:p>
          <a:p>
            <a:r>
              <a:rPr lang="nl-NL" dirty="0"/>
              <a:t>Dominant (= overheersend) Bepaalde allelen komen tot uitdrukking en zijn aan het dier te zien</a:t>
            </a:r>
          </a:p>
          <a:p>
            <a:r>
              <a:rPr lang="nl-NL" dirty="0"/>
              <a:t>Heterozygoot (= verschillend) Beide allelen voor een eigenschap bevatten verschillende informatie</a:t>
            </a:r>
          </a:p>
          <a:p>
            <a:r>
              <a:rPr lang="nl-NL" dirty="0"/>
              <a:t>Homozygoot (= gelijk) Beide allelen voor een eigenschap bevatten dezelfde informatie</a:t>
            </a:r>
          </a:p>
        </p:txBody>
      </p:sp>
    </p:spTree>
    <p:extLst>
      <p:ext uri="{BB962C8B-B14F-4D97-AF65-F5344CB8AC3E}">
        <p14:creationId xmlns:p14="http://schemas.microsoft.com/office/powerpoint/2010/main" val="3573379164"/>
      </p:ext>
    </p:extLst>
  </p:cSld>
  <p:clrMapOvr>
    <a:masterClrMapping/>
  </p:clrMapOvr>
  <mc:AlternateContent xmlns:mc="http://schemas.openxmlformats.org/markup-compatibility/2006" xmlns:p14="http://schemas.microsoft.com/office/powerpoint/2010/main">
    <mc:Choice Requires="p14">
      <p:transition spd="slow" p14:dur="2000" advTm="99581"/>
    </mc:Choice>
    <mc:Fallback xmlns="">
      <p:transition spd="slow" advTm="9958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B7B14C-81B5-4CA5-A21B-987007248D74}"/>
              </a:ext>
            </a:extLst>
          </p:cNvPr>
          <p:cNvSpPr>
            <a:spLocks noGrp="1"/>
          </p:cNvSpPr>
          <p:nvPr>
            <p:ph type="title"/>
          </p:nvPr>
        </p:nvSpPr>
        <p:spPr/>
        <p:txBody>
          <a:bodyPr/>
          <a:lstStyle/>
          <a:p>
            <a:r>
              <a:rPr lang="nl-NL" dirty="0"/>
              <a:t>Genetische variatie</a:t>
            </a:r>
          </a:p>
        </p:txBody>
      </p:sp>
      <p:pic>
        <p:nvPicPr>
          <p:cNvPr id="1026" name="Picture 2" descr="Normale verdeling - Theorie wiskunde">
            <a:extLst>
              <a:ext uri="{FF2B5EF4-FFF2-40B4-BE49-F238E27FC236}">
                <a16:creationId xmlns:a16="http://schemas.microsoft.com/office/drawing/2014/main" id="{6B1B2D90-169B-4830-9116-F35872C5CB7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4333022"/>
            <a:ext cx="4182164" cy="1975289"/>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016B1587-DA8E-4F1A-AC70-129C6FC617CE}"/>
              </a:ext>
            </a:extLst>
          </p:cNvPr>
          <p:cNvSpPr txBox="1"/>
          <p:nvPr/>
        </p:nvSpPr>
        <p:spPr>
          <a:xfrm>
            <a:off x="292962" y="1784412"/>
            <a:ext cx="11588551" cy="2246769"/>
          </a:xfrm>
          <a:prstGeom prst="rect">
            <a:avLst/>
          </a:prstGeom>
          <a:noFill/>
        </p:spPr>
        <p:txBody>
          <a:bodyPr wrap="square" rtlCol="0">
            <a:spAutoFit/>
          </a:bodyPr>
          <a:lstStyle/>
          <a:p>
            <a:pPr marL="457200" indent="-457200">
              <a:buFont typeface="Arial" panose="020B0604020202020204" pitchFamily="34" charset="0"/>
              <a:buChar char="•"/>
            </a:pPr>
            <a:r>
              <a:rPr lang="nl-NL" sz="2800" dirty="0"/>
              <a:t>De genetische variatie binnen een populatie kan in een grafiek worden weergegeven</a:t>
            </a:r>
          </a:p>
          <a:p>
            <a:pPr marL="457200" indent="-457200">
              <a:buFont typeface="Arial" panose="020B0604020202020204" pitchFamily="34" charset="0"/>
              <a:buChar char="•"/>
            </a:pPr>
            <a:r>
              <a:rPr lang="nl-NL" sz="2800" dirty="0"/>
              <a:t>De getoonde grafiek noemen we een ‘normaalverdeling’</a:t>
            </a:r>
          </a:p>
          <a:p>
            <a:pPr marL="457200" indent="-457200">
              <a:buFont typeface="Arial" panose="020B0604020202020204" pitchFamily="34" charset="0"/>
              <a:buChar char="•"/>
            </a:pPr>
            <a:r>
              <a:rPr lang="nl-NL" sz="2800" dirty="0"/>
              <a:t>Het geeft in dit geval aan hoe vaak een bepaald gewicht in deze populatie voorkomt (bijv. bij varkens op een bepaalde leeftijd)</a:t>
            </a:r>
          </a:p>
        </p:txBody>
      </p:sp>
    </p:spTree>
    <p:extLst>
      <p:ext uri="{BB962C8B-B14F-4D97-AF65-F5344CB8AC3E}">
        <p14:creationId xmlns:p14="http://schemas.microsoft.com/office/powerpoint/2010/main" val="3267695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692B2A-5444-4B7B-86FE-62D9D2D17931}"/>
              </a:ext>
            </a:extLst>
          </p:cNvPr>
          <p:cNvSpPr>
            <a:spLocks noGrp="1"/>
          </p:cNvSpPr>
          <p:nvPr>
            <p:ph type="title"/>
          </p:nvPr>
        </p:nvSpPr>
        <p:spPr/>
        <p:txBody>
          <a:bodyPr/>
          <a:lstStyle/>
          <a:p>
            <a:r>
              <a:rPr lang="nl-NL" dirty="0"/>
              <a:t>Selectie</a:t>
            </a:r>
          </a:p>
        </p:txBody>
      </p:sp>
      <p:sp>
        <p:nvSpPr>
          <p:cNvPr id="3" name="Tijdelijke aanduiding voor inhoud 2">
            <a:extLst>
              <a:ext uri="{FF2B5EF4-FFF2-40B4-BE49-F238E27FC236}">
                <a16:creationId xmlns:a16="http://schemas.microsoft.com/office/drawing/2014/main" id="{1FDD8E50-040F-49C6-AE19-EC4AA40226E0}"/>
              </a:ext>
            </a:extLst>
          </p:cNvPr>
          <p:cNvSpPr>
            <a:spLocks noGrp="1"/>
          </p:cNvSpPr>
          <p:nvPr>
            <p:ph idx="1"/>
          </p:nvPr>
        </p:nvSpPr>
        <p:spPr/>
        <p:txBody>
          <a:bodyPr/>
          <a:lstStyle/>
          <a:p>
            <a:r>
              <a:rPr lang="nl-NL" dirty="0"/>
              <a:t>Door natuurlijke selectie (= selectie die ‘vanzelf’ tot stand komt) blijven de best aan hun omgeving aangepaste dieren in leven en krijgen zij meer nakomelingen dan de dieren die minder goed aan de omstandigheden zijn aangepast</a:t>
            </a:r>
          </a:p>
          <a:p>
            <a:r>
              <a:rPr lang="nl-NL" dirty="0"/>
              <a:t>Door kunstmatige selectie (= selectie door de mens) neemt de genetische variatie af (dieren gaan meer op elkaar lijken)</a:t>
            </a:r>
          </a:p>
          <a:p>
            <a:r>
              <a:rPr lang="nl-NL" dirty="0"/>
              <a:t>Op deze manier zijn ook de rassen gevormd</a:t>
            </a:r>
          </a:p>
        </p:txBody>
      </p:sp>
    </p:spTree>
    <p:extLst>
      <p:ext uri="{BB962C8B-B14F-4D97-AF65-F5344CB8AC3E}">
        <p14:creationId xmlns:p14="http://schemas.microsoft.com/office/powerpoint/2010/main" val="1666343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15311D-7BB4-479E-ADDE-EFD67E47F947}"/>
              </a:ext>
            </a:extLst>
          </p:cNvPr>
          <p:cNvSpPr>
            <a:spLocks noGrp="1"/>
          </p:cNvSpPr>
          <p:nvPr>
            <p:ph type="title"/>
          </p:nvPr>
        </p:nvSpPr>
        <p:spPr/>
        <p:txBody>
          <a:bodyPr/>
          <a:lstStyle/>
          <a:p>
            <a:r>
              <a:rPr lang="nl-NL" dirty="0"/>
              <a:t>Opdracht 4.4</a:t>
            </a:r>
          </a:p>
        </p:txBody>
      </p:sp>
      <p:sp>
        <p:nvSpPr>
          <p:cNvPr id="3" name="Tijdelijke aanduiding voor inhoud 2">
            <a:extLst>
              <a:ext uri="{FF2B5EF4-FFF2-40B4-BE49-F238E27FC236}">
                <a16:creationId xmlns:a16="http://schemas.microsoft.com/office/drawing/2014/main" id="{A6B8114F-0AAA-4ADA-8534-CF1115ED9E0A}"/>
              </a:ext>
            </a:extLst>
          </p:cNvPr>
          <p:cNvSpPr>
            <a:spLocks noGrp="1"/>
          </p:cNvSpPr>
          <p:nvPr>
            <p:ph idx="1"/>
          </p:nvPr>
        </p:nvSpPr>
        <p:spPr>
          <a:xfrm>
            <a:off x="838200" y="1825625"/>
            <a:ext cx="10045823" cy="2053917"/>
          </a:xfrm>
        </p:spPr>
        <p:txBody>
          <a:bodyPr>
            <a:normAutofit fontScale="77500" lnSpcReduction="20000"/>
          </a:bodyPr>
          <a:lstStyle/>
          <a:p>
            <a:r>
              <a:rPr lang="nl-NL" dirty="0"/>
              <a:t>Denk bij gezondheidsproblemen bij de hond eens aan ademhalingsmoeilijkheden bij de mopshond</a:t>
            </a:r>
          </a:p>
          <a:p>
            <a:r>
              <a:rPr lang="nl-NL" dirty="0">
                <a:hlinkClick r:id="rId2"/>
              </a:rPr>
              <a:t>Link</a:t>
            </a:r>
            <a:r>
              <a:rPr lang="nl-NL" dirty="0"/>
              <a:t> naar artikel van Hart voor Dieren</a:t>
            </a:r>
          </a:p>
          <a:p>
            <a:r>
              <a:rPr lang="nl-NL" dirty="0">
                <a:hlinkClick r:id="rId3"/>
              </a:rPr>
              <a:t>Folder</a:t>
            </a:r>
            <a:r>
              <a:rPr lang="nl-NL" dirty="0"/>
              <a:t> van de Raad van Beheer</a:t>
            </a:r>
          </a:p>
          <a:p>
            <a:r>
              <a:rPr lang="nl-NL" dirty="0"/>
              <a:t>Waardoor komt het?</a:t>
            </a:r>
          </a:p>
          <a:p>
            <a:r>
              <a:rPr lang="nl-NL" dirty="0"/>
              <a:t>Hoe is de fokkerij bezig om het probleem op te lossen?</a:t>
            </a:r>
          </a:p>
        </p:txBody>
      </p:sp>
      <p:pic>
        <p:nvPicPr>
          <p:cNvPr id="2052" name="Picture 4" descr="i.pinimg.com/236x/e5/d6/0b/e5d60b6a780207bfbd17...">
            <a:extLst>
              <a:ext uri="{FF2B5EF4-FFF2-40B4-BE49-F238E27FC236}">
                <a16:creationId xmlns:a16="http://schemas.microsoft.com/office/drawing/2014/main" id="{45DC199D-BBB9-4640-9867-312DCC35C4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10675" y="387954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7805735"/>
      </p:ext>
    </p:extLst>
  </p:cSld>
  <p:clrMapOvr>
    <a:masterClrMapping/>
  </p:clrMapOvr>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2930</TotalTime>
  <Words>322</Words>
  <Application>Microsoft Office PowerPoint</Application>
  <PresentationFormat>Breedbeeld</PresentationFormat>
  <Paragraphs>26</Paragraphs>
  <Slides>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Calibri Light</vt:lpstr>
      <vt:lpstr>Times New Roman</vt:lpstr>
      <vt:lpstr>1_Kantoorthema</vt:lpstr>
      <vt:lpstr>Deel 4 Populatiegenetica </vt:lpstr>
      <vt:lpstr>Begrippen</vt:lpstr>
      <vt:lpstr>Genetische variatie</vt:lpstr>
      <vt:lpstr>Selectie</vt:lpstr>
      <vt:lpstr>Opdracht 4.4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Ger van den Assem</dc:creator>
  <cp:lastModifiedBy>Ger van den Assem</cp:lastModifiedBy>
  <cp:revision>68</cp:revision>
  <dcterms:created xsi:type="dcterms:W3CDTF">2020-04-21T12:35:41Z</dcterms:created>
  <dcterms:modified xsi:type="dcterms:W3CDTF">2020-06-11T08:47:37Z</dcterms:modified>
</cp:coreProperties>
</file>