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0"/>
  </p:notesMasterIdLst>
  <p:sldIdLst>
    <p:sldId id="292" r:id="rId6"/>
    <p:sldId id="293" r:id="rId7"/>
    <p:sldId id="294" r:id="rId8"/>
    <p:sldId id="295" r:id="rId9"/>
    <p:sldId id="296" r:id="rId10"/>
    <p:sldId id="257" r:id="rId11"/>
    <p:sldId id="297" r:id="rId12"/>
    <p:sldId id="263" r:id="rId13"/>
    <p:sldId id="265" r:id="rId14"/>
    <p:sldId id="258" r:id="rId15"/>
    <p:sldId id="259" r:id="rId16"/>
    <p:sldId id="260" r:id="rId17"/>
    <p:sldId id="261" r:id="rId18"/>
    <p:sldId id="271" r:id="rId19"/>
    <p:sldId id="264" r:id="rId20"/>
    <p:sldId id="267" r:id="rId21"/>
    <p:sldId id="268" r:id="rId22"/>
    <p:sldId id="269" r:id="rId23"/>
    <p:sldId id="272" r:id="rId24"/>
    <p:sldId id="273" r:id="rId25"/>
    <p:sldId id="274" r:id="rId26"/>
    <p:sldId id="275" r:id="rId27"/>
    <p:sldId id="276" r:id="rId28"/>
    <p:sldId id="278" r:id="rId29"/>
    <p:sldId id="279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91" r:id="rId38"/>
    <p:sldId id="298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97BD-A5DC-4DA5-A69A-EAA8E148E902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13BD-F480-4FAC-8BD1-94F9505269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6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93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12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15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72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39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40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00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626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4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13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4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31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34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58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50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4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6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2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9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0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3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36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9F7B97-692C-4828-A1C0-6D42C56B3895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81E4-1C0E-4A58-AB48-E7975897F68B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g.nl/weidedieren/" TargetMode="External"/><Relationship Id="rId2" Type="http://schemas.openxmlformats.org/officeDocument/2006/relationships/hyperlink" Target="https://www.licg.nl/konijnen-en-knaagdieren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licg.nl/overige-dier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2388" y="1251603"/>
            <a:ext cx="13163107" cy="1340921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Diersoortverdieping  </a:t>
            </a:r>
            <a: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overige 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108" y="3580834"/>
            <a:ext cx="5110298" cy="1970880"/>
          </a:xfrm>
        </p:spPr>
        <p:txBody>
          <a:bodyPr>
            <a:normAutofit/>
          </a:bodyPr>
          <a:lstStyle/>
          <a:p>
            <a:pPr algn="l"/>
            <a:r>
              <a:rPr lang="nl-NL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Gebitskenmerken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282" y="1162595"/>
            <a:ext cx="3709614" cy="25138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377179"/>
            <a:ext cx="3976437" cy="32379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59" y="4773368"/>
            <a:ext cx="2972889" cy="20260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376" y="1792612"/>
            <a:ext cx="2381250" cy="19335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/>
          <a:srcRect t="13462" b="51340"/>
          <a:stretch/>
        </p:blipFill>
        <p:spPr>
          <a:xfrm>
            <a:off x="7626622" y="4459347"/>
            <a:ext cx="4129949" cy="21108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889" y="4459347"/>
            <a:ext cx="2683483" cy="19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Eenmagige</a:t>
            </a:r>
            <a:r>
              <a:rPr lang="nl-NL" b="1" dirty="0" smtClean="0">
                <a:solidFill>
                  <a:schemeClr val="tx2"/>
                </a:solidFill>
              </a:rPr>
              <a:t> dieren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8802189" cy="2081357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Eenmagige</a:t>
            </a:r>
            <a:r>
              <a:rPr lang="nl-NL" b="1" dirty="0"/>
              <a:t> dieren</a:t>
            </a:r>
            <a:r>
              <a:rPr lang="nl-NL" dirty="0"/>
              <a:t> verteren het voedsel doormiddel van enzymen, dit noemen we </a:t>
            </a:r>
            <a:r>
              <a:rPr lang="nl-NL" b="1" dirty="0"/>
              <a:t>enzymatische vertering</a:t>
            </a:r>
            <a:r>
              <a:rPr lang="nl-NL" dirty="0"/>
              <a:t>. Enzymen zijn stoffen welke het lichaam aanmaakt, deze enzymen werken als schaartjes en knippen zo de voedingsstoffen in kleine stukjes zodat ze kunnen worden opgenomen </a:t>
            </a:r>
            <a:r>
              <a:rPr lang="nl-NL" dirty="0" smtClean="0"/>
              <a:t>in het bloed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594"/>
          <a:stretch/>
        </p:blipFill>
        <p:spPr>
          <a:xfrm>
            <a:off x="1869262" y="3011488"/>
            <a:ext cx="6467018" cy="36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Herkauwers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112"/>
          </a:xfrm>
        </p:spPr>
        <p:txBody>
          <a:bodyPr/>
          <a:lstStyle/>
          <a:p>
            <a:r>
              <a:rPr lang="nl-NL" dirty="0"/>
              <a:t>De herkauwers hebben </a:t>
            </a:r>
            <a:r>
              <a:rPr lang="nl-NL" b="1" dirty="0" smtClean="0"/>
              <a:t>meerdere </a:t>
            </a:r>
            <a:r>
              <a:rPr lang="nl-NL" b="1" dirty="0"/>
              <a:t>magen</a:t>
            </a:r>
            <a:r>
              <a:rPr lang="nl-NL" dirty="0"/>
              <a:t>, dat hebben zij nodig omdat ze alleen plantaardig materiaal eten.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eerste maag van de herkauwers heet de pens. In de </a:t>
            </a:r>
            <a:r>
              <a:rPr lang="nl-NL" b="1" dirty="0"/>
              <a:t>pens</a:t>
            </a:r>
            <a:r>
              <a:rPr lang="nl-NL" dirty="0"/>
              <a:t> breken bacteriën het plantaardig materiaal af. Zonder deze bacteriën zouden herkauwers geen planten kunnen eten. </a:t>
            </a:r>
            <a:endParaRPr lang="nl-NL" dirty="0" smtClean="0"/>
          </a:p>
          <a:p>
            <a:r>
              <a:rPr lang="nl-NL" dirty="0" smtClean="0"/>
              <a:t>Herkauwers kunnen </a:t>
            </a:r>
            <a:r>
              <a:rPr lang="nl-NL" dirty="0"/>
              <a:t>het voedsel weer opboeren nadat dit in de pens is geweest. Dit doen ze zodat het voer nogmaals gekauwd kan worden en daardoor de celwanden beter stuk gaan.  </a:t>
            </a:r>
            <a:endParaRPr lang="nl-NL" dirty="0" smtClean="0"/>
          </a:p>
          <a:p>
            <a:r>
              <a:rPr lang="nl-NL" dirty="0" smtClean="0"/>
              <a:t>Naast </a:t>
            </a:r>
            <a:r>
              <a:rPr lang="nl-NL" b="1" dirty="0"/>
              <a:t>bacteriologische vertering</a:t>
            </a:r>
            <a:r>
              <a:rPr lang="nl-NL" dirty="0"/>
              <a:t> (afbraak van planten door bacteriën) vind er ook enzymatische vertering plaats bij herkauwers.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42" y="4587648"/>
            <a:ext cx="3086100" cy="2124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530498"/>
            <a:ext cx="4086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Achterdarmverteerders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achterdarmverteerders</a:t>
            </a:r>
            <a:r>
              <a:rPr lang="nl-NL" dirty="0"/>
              <a:t> hebben maar één maag. De </a:t>
            </a:r>
            <a:r>
              <a:rPr lang="nl-NL" dirty="0" err="1"/>
              <a:t>achterdarmverteerders</a:t>
            </a:r>
            <a:r>
              <a:rPr lang="nl-NL" dirty="0"/>
              <a:t> verschillen van de </a:t>
            </a:r>
            <a:r>
              <a:rPr lang="nl-NL" dirty="0" err="1"/>
              <a:t>eenmagige</a:t>
            </a:r>
            <a:r>
              <a:rPr lang="nl-NL" dirty="0"/>
              <a:t> doordat zij naast enzymatische vertering ook gebruik maken van bacteriologische vertering. Deze bacteriologische vertering vind plaats in de </a:t>
            </a:r>
            <a:r>
              <a:rPr lang="nl-NL" b="1" dirty="0"/>
              <a:t>blinde darm.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6364" b="4242"/>
          <a:stretch/>
        </p:blipFill>
        <p:spPr>
          <a:xfrm>
            <a:off x="838200" y="3011488"/>
            <a:ext cx="5592635" cy="33301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85" y="5063472"/>
            <a:ext cx="2361654" cy="17624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385" y="2779599"/>
            <a:ext cx="3096203" cy="22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3644" y="819816"/>
            <a:ext cx="8596668" cy="1826581"/>
          </a:xfrm>
        </p:spPr>
        <p:txBody>
          <a:bodyPr/>
          <a:lstStyle/>
          <a:p>
            <a:r>
              <a:rPr lang="nl-NL" dirty="0" smtClean="0"/>
              <a:t>Het konijn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664272" y="3155848"/>
            <a:ext cx="8596668" cy="860400"/>
          </a:xfrm>
        </p:spPr>
        <p:txBody>
          <a:bodyPr/>
          <a:lstStyle/>
          <a:p>
            <a:r>
              <a:rPr lang="nl-NL" dirty="0" smtClean="0"/>
              <a:t>Als voorbeeld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9" y="1581331"/>
            <a:ext cx="5839098" cy="38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Kenmerken voeding Konijn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Achterdarmverteerders</a:t>
            </a:r>
            <a:endParaRPr lang="nl-NL" dirty="0" smtClean="0"/>
          </a:p>
          <a:p>
            <a:r>
              <a:rPr lang="nl-NL" dirty="0" smtClean="0"/>
              <a:t>Herbivoren</a:t>
            </a:r>
          </a:p>
          <a:p>
            <a:r>
              <a:rPr lang="nl-NL" dirty="0" err="1" smtClean="0"/>
              <a:t>Maag-darmstelsel</a:t>
            </a:r>
            <a:r>
              <a:rPr lang="nl-NL" dirty="0" smtClean="0"/>
              <a:t> is ingericht op vezelrijke voeding</a:t>
            </a:r>
          </a:p>
          <a:p>
            <a:pPr marL="0" indent="0">
              <a:buNone/>
            </a:pPr>
            <a:r>
              <a:rPr lang="nl-NL" dirty="0" smtClean="0"/>
              <a:t>  met weinig calorieën</a:t>
            </a:r>
          </a:p>
          <a:p>
            <a:r>
              <a:rPr lang="nl-NL" dirty="0" smtClean="0"/>
              <a:t>Gebit met grote snijtanden die blijven groeien</a:t>
            </a:r>
          </a:p>
          <a:p>
            <a:r>
              <a:rPr lang="nl-NL" dirty="0" smtClean="0"/>
              <a:t>Stifttanden achter de snijtanden</a:t>
            </a:r>
          </a:p>
          <a:p>
            <a:r>
              <a:rPr lang="nl-NL" dirty="0" smtClean="0"/>
              <a:t>Coprofagie (blindedarmkeutels en ware keutels)</a:t>
            </a:r>
          </a:p>
          <a:p>
            <a:r>
              <a:rPr lang="nl-NL" dirty="0" smtClean="0"/>
              <a:t>Hooi als hoofdbestanddeel van de voeding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1373657"/>
            <a:ext cx="4550329" cy="54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Een konijn drinkt gemiddeld 50-150 ml water per kg lichaamsgewicht per 24 uur</a:t>
            </a:r>
          </a:p>
          <a:p>
            <a:endParaRPr lang="nl-NL" dirty="0" smtClean="0"/>
          </a:p>
          <a:p>
            <a:r>
              <a:rPr lang="nl-NL" dirty="0" smtClean="0"/>
              <a:t>Vaak in de een drinkfles aangeboden</a:t>
            </a:r>
          </a:p>
          <a:p>
            <a:endParaRPr lang="nl-NL" dirty="0"/>
          </a:p>
          <a:p>
            <a:r>
              <a:rPr lang="nl-NL" dirty="0" smtClean="0"/>
              <a:t>Voorkeur voor een bakje water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51" y="3263581"/>
            <a:ext cx="2073987" cy="30914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94" y="3258997"/>
            <a:ext cx="2539019" cy="31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Vezelrijke voeding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De minimum aanbevolen hoeveelheid vezels in konijnenvoeding (brok) ligt tussen de 13 en 20%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Vezels kun je onderverdelen in </a:t>
            </a:r>
            <a:r>
              <a:rPr lang="nl-NL" dirty="0" smtClean="0">
                <a:cs typeface="Arial" panose="020B0604020202020204" pitchFamily="34" charset="0"/>
              </a:rPr>
              <a:t>verteerbare </a:t>
            </a:r>
            <a:r>
              <a:rPr lang="nl-NL" dirty="0">
                <a:cs typeface="Arial" panose="020B0604020202020204" pitchFamily="34" charset="0"/>
              </a:rPr>
              <a:t>en onverteerbare vezels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Het percentage onverteerbare vezels in de dagelijkse voeding van een konijn moet minstens 12,5% zijn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3" y="4721374"/>
            <a:ext cx="2852057" cy="21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00" y="796835"/>
            <a:ext cx="8738745" cy="4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Hooi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899" y="1454829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dirty="0" smtClean="0">
                <a:cs typeface="Arial" panose="020B0604020202020204" pitchFamily="34" charset="0"/>
              </a:rPr>
              <a:t>Grashooi</a:t>
            </a:r>
            <a:r>
              <a:rPr lang="nl-NL" sz="2400" dirty="0">
                <a:cs typeface="Arial" panose="020B0604020202020204" pitchFamily="34" charset="0"/>
              </a:rPr>
              <a:t>: zoals </a:t>
            </a:r>
            <a:r>
              <a:rPr lang="nl-NL" sz="2400" dirty="0" err="1">
                <a:cs typeface="Arial" panose="020B0604020202020204" pitchFamily="34" charset="0"/>
              </a:rPr>
              <a:t>timothy</a:t>
            </a:r>
            <a:r>
              <a:rPr lang="nl-NL" sz="2400" dirty="0">
                <a:cs typeface="Arial" panose="020B0604020202020204" pitchFamily="34" charset="0"/>
              </a:rPr>
              <a:t> (</a:t>
            </a:r>
            <a:r>
              <a:rPr lang="nl-NL" sz="2400" dirty="0" err="1">
                <a:cs typeface="Arial" panose="020B0604020202020204" pitchFamily="34" charset="0"/>
              </a:rPr>
              <a:t>timotei</a:t>
            </a:r>
            <a:r>
              <a:rPr lang="nl-NL" sz="2400" dirty="0">
                <a:cs typeface="Arial" panose="020B0604020202020204" pitchFamily="34" charset="0"/>
              </a:rPr>
              <a:t>), kropaar, haverhooi of weidehooi is geschikt voor volwassen konijnen</a:t>
            </a:r>
          </a:p>
          <a:p>
            <a:pPr marL="411480" indent="-342900"/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>
                <a:cs typeface="Arial" panose="020B0604020202020204" pitchFamily="34" charset="0"/>
              </a:rPr>
              <a:t>Alfalfa of luzerne is vooral geschikt voor jonge konijnen, het bevat veel voedingsstoffen waaronder een hoog gehalte aan calcium en is daarom niet geschikt als enige hooivoeding voor volwassen dieren</a:t>
            </a:r>
          </a:p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598774"/>
            <a:ext cx="2284715" cy="20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3" y="4581206"/>
            <a:ext cx="2741329" cy="20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50" y="4581205"/>
            <a:ext cx="2409435" cy="20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765544"/>
            <a:ext cx="106538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lesblok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voeding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overige zoogdieren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3595552"/>
            <a:ext cx="7758249" cy="23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196753"/>
            <a:ext cx="10515599" cy="5219723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Biologisch hooi is afkomstig van natuurlijke (onbespoten) weiden en bevat vaak verschillende soorten grassen en kruiden</a:t>
            </a:r>
          </a:p>
          <a:p>
            <a:pPr marL="525780" indent="-457200"/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Kruidenhooi is hooi gemengd met kruiden zoals munt, kamille of brandnetel</a:t>
            </a:r>
          </a:p>
          <a:p>
            <a:pPr marL="525780" indent="-457200"/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Geperst hooi kan nog wel eens wat stof bevatten en is dan minder geschikt voor konijnen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55" y="4666380"/>
            <a:ext cx="2455540" cy="16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55" y="4666380"/>
            <a:ext cx="1750096" cy="17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99" y="4688284"/>
            <a:ext cx="22953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Voordelen goede hooi 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Hooi levert het konijn: eiwitten, koolhydraten, vitaminen, mineralen en vezels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Het zorgt, middels de vezels, voor een goede spijsvertering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En helpt bij het afslijten van tanden en kiezen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Daarnaast is het onmisbaar voor de vorming van nachtontlasting</a:t>
            </a:r>
          </a:p>
          <a:p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0" y="112520"/>
            <a:ext cx="2106935" cy="1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5702134"/>
            <a:ext cx="1741714" cy="11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Hoe bewaren?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Hooi (opengemaakte zak, baal of los) kun je het beste droog, donker en koel bewaren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Als je een zak met hooi steeds weer afsluit loop je het risico dat het hooi stoffig of vochtig wordt of zelfs beschimmelt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Een vochtig geworden baal hooi kun je loshalen, zo krijgt het hooi de kans te drogen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23" y="5369085"/>
            <a:ext cx="1808576" cy="135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62" y="5330010"/>
            <a:ext cx="1851201" cy="13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79" y="875211"/>
            <a:ext cx="11168743" cy="4957419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Bij warm weer moet je oppassen dat het hooi niet gaat broeien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Leg een stuk zeil/plastic onder een baal of los hooi om optrekkend vocht tegen te gaan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Hooi uit de winkel wordt streng gecontroleerd maar als je hooi elders vandaan haalt is er het risico op parasieten, zoals mijten; twijfel je hierover leg het hooi dan enkele uren voor voeren in de vriezer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9" y="4757883"/>
            <a:ext cx="2741048" cy="18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45" y="4467496"/>
            <a:ext cx="2390503" cy="239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331" y="692696"/>
            <a:ext cx="8900021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+mn-lt"/>
              </a:rPr>
              <a:t>Droogvoer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8275" y="2008597"/>
            <a:ext cx="10646228" cy="4548958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Om de voedingsbehoeften (voldoende en juiste voedingsstoffen) van het konijn te dekken is het belangrijk om dagelijks complete konijnenbrok te voeren</a:t>
            </a:r>
          </a:p>
          <a:p>
            <a:r>
              <a:rPr lang="nl-NL" dirty="0" smtClean="0">
                <a:cs typeface="Arial" panose="020B0604020202020204" pitchFamily="34" charset="0"/>
              </a:rPr>
              <a:t>Er </a:t>
            </a:r>
            <a:r>
              <a:rPr lang="nl-NL" dirty="0">
                <a:cs typeface="Arial" panose="020B0604020202020204" pitchFamily="34" charset="0"/>
              </a:rPr>
              <a:t>zijn verschillende merken, prijzen en kwaliteiten te koop; </a:t>
            </a:r>
          </a:p>
          <a:p>
            <a:r>
              <a:rPr lang="nl-NL" dirty="0">
                <a:cs typeface="Arial" panose="020B0604020202020204" pitchFamily="34" charset="0"/>
              </a:rPr>
              <a:t>Keuze tussen geperste en </a:t>
            </a:r>
            <a:r>
              <a:rPr lang="nl-NL" dirty="0" err="1">
                <a:cs typeface="Arial" panose="020B0604020202020204" pitchFamily="34" charset="0"/>
              </a:rPr>
              <a:t>geextrudeerde</a:t>
            </a:r>
            <a:r>
              <a:rPr lang="nl-NL" dirty="0">
                <a:cs typeface="Arial" panose="020B0604020202020204" pitchFamily="34" charset="0"/>
              </a:rPr>
              <a:t> brok</a:t>
            </a:r>
          </a:p>
          <a:p>
            <a:r>
              <a:rPr lang="nl-NL" dirty="0" smtClean="0">
                <a:cs typeface="Arial" panose="020B0604020202020204" pitchFamily="34" charset="0"/>
              </a:rPr>
              <a:t>Kies </a:t>
            </a:r>
            <a:r>
              <a:rPr lang="nl-NL" dirty="0">
                <a:cs typeface="Arial" panose="020B0604020202020204" pitchFamily="34" charset="0"/>
              </a:rPr>
              <a:t>in ieder geval géén gemengd konijnenvoer; door selectief eten krijgt het konijn onvoldoende voedingsstoffen binnen</a:t>
            </a:r>
          </a:p>
        </p:txBody>
      </p:sp>
    </p:spTree>
    <p:extLst>
      <p:ext uri="{BB962C8B-B14F-4D97-AF65-F5344CB8AC3E}">
        <p14:creationId xmlns:p14="http://schemas.microsoft.com/office/powerpoint/2010/main" val="523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79" y="953589"/>
            <a:ext cx="10829109" cy="5211715"/>
          </a:xfrm>
        </p:spPr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Een ander nadeel van gemengd konijnenvoer is dat er vaak extra suikers en kleurstoffen aan worden toegevoegd om de voeding aantrekkelijker te maken voor konijn en (vooral) eigenaar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Ook is bij gemengd voer, doordat niet alle brokjes worden opgegeten, het risico op gebits- en maagdarmproblemen groter</a:t>
            </a:r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4046040"/>
            <a:ext cx="2458961" cy="23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50" y="4046040"/>
            <a:ext cx="2410069" cy="24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24" y="4285772"/>
            <a:ext cx="1889534" cy="18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Speciaal konijnenvoer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Er is tegenwoordig ook voor konijnen voeding aangepast aan de levensfase verkrijgbaar: 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speciaal voor jonge, opgroeiende dieren (en dragende of zogende voedsters)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voor het volwassen konijn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voor het oudere konijn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Speciale </a:t>
            </a:r>
            <a:r>
              <a:rPr lang="nl-NL" sz="2400" dirty="0">
                <a:cs typeface="Arial" panose="020B0604020202020204" pitchFamily="34" charset="0"/>
              </a:rPr>
              <a:t>dieetvoeding (zoals obesitas- en blaasstenendieet) voor dieren met bepaalde gezondheidsproblemen, verkrijgbaar via de dierenarts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89" y="5016028"/>
            <a:ext cx="1828111" cy="18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20" y="2826408"/>
            <a:ext cx="1654102" cy="1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Jonge konijnen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Jonge konijnen tot een leeftijd van 6-7 maanden mogen onbeperkt droogvoer krijgen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Houdt wel hun groei in de gaten (voorkom te snelle groei en dik worden) en let er op dat ze ook voldoende hooi eten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Een volwassen konijn heeft ongeveer 10-20 gram brok per kg lichaamsgewicht nodig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82" y="4204803"/>
            <a:ext cx="1994018" cy="26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37547"/>
              </p:ext>
            </p:extLst>
          </p:nvPr>
        </p:nvGraphicFramePr>
        <p:xfrm>
          <a:off x="600891" y="431075"/>
          <a:ext cx="11064239" cy="6048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Leeftijd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Eetpatroon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tot drie weken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moedermelk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drie tot en met zeven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moedermelk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start eten van hooi en droogvoeding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ongeveer twaalf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 err="1">
                          <a:effectLst/>
                        </a:rPr>
                        <a:t>geëxtrudeerde</a:t>
                      </a:r>
                      <a:r>
                        <a:rPr lang="nl-NL" sz="2000" dirty="0">
                          <a:effectLst/>
                        </a:rPr>
                        <a:t> droogvoeding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opbouw groente (theelepel per keer, één groente per keer)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onbeperkt hooi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vanaf zes à zeven maanden tot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afbouwen onbeperkt eten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opbouwen hoeveelheid groente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onbeperkt hooi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vanaf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tien tot twintig gram droogvoeding/kg lichaamsgewicht/dag (controleer richtlijnen verpakking)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vijftig tot honderd gram groente per kg lichaamsgewicht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onbeperkt hooi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709" y="418376"/>
            <a:ext cx="6802676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  <a:latin typeface="+mn-lt"/>
              </a:rPr>
              <a:t>Groenvoer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0709" y="1561377"/>
            <a:ext cx="10515600" cy="4983114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Een konijn heeft naast hooi en droogvoer ook dagelijks behoefte aan groenvoer 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Dit is onder te verdelen in groente en fruit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Geef in het begin, als je konijn het groenvoer nog niet kent, altijd kleine hoeveelheden; te veel groenvoer ineens kan leiden tot gasvorming en/of diarree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Probeer zoveel mogelijk variatie in groenvoer aan te bieden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79" y="4681535"/>
            <a:ext cx="2799524" cy="18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568C01-C714-4BE2-83CE-2DADA6858F3A}"/>
              </a:ext>
            </a:extLst>
          </p:cNvPr>
          <p:cNvSpPr txBox="1"/>
          <p:nvPr/>
        </p:nvSpPr>
        <p:spPr>
          <a:xfrm>
            <a:off x="763772" y="318976"/>
            <a:ext cx="1066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Voed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3773" y="1789611"/>
            <a:ext cx="8367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Voed</a:t>
            </a:r>
            <a:r>
              <a:rPr lang="nl-NL" sz="2400" dirty="0" smtClean="0"/>
              <a:t>ing </a:t>
            </a:r>
            <a:r>
              <a:rPr lang="nl-NL" sz="2400" dirty="0" smtClean="0"/>
              <a:t>overige zoogdieren in de praktijk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Voed</a:t>
            </a:r>
            <a:r>
              <a:rPr lang="nl-NL" sz="2400" dirty="0" smtClean="0"/>
              <a:t>ing </a:t>
            </a:r>
            <a:r>
              <a:rPr lang="nl-NL" sz="2400" dirty="0" smtClean="0"/>
              <a:t>in theorie via LICG-pagina’s en Kenniskiem </a:t>
            </a:r>
            <a:r>
              <a:rPr lang="nl-NL" sz="2400" dirty="0" smtClean="0"/>
              <a:t>“Voeding”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Soortspecifieke</a:t>
            </a:r>
            <a:r>
              <a:rPr lang="nl-NL" sz="2400" dirty="0" smtClean="0"/>
              <a:t> </a:t>
            </a:r>
            <a:r>
              <a:rPr lang="nl-NL" sz="2400" dirty="0" smtClean="0"/>
              <a:t>Voeding </a:t>
            </a:r>
            <a:r>
              <a:rPr lang="nl-NL" sz="2400" dirty="0" smtClean="0"/>
              <a:t>via LICG-pagina’s, opdracht huisvesting en </a:t>
            </a:r>
            <a:r>
              <a:rPr lang="nl-NL" sz="2400" dirty="0" err="1" smtClean="0"/>
              <a:t>diergroepoverstijgende</a:t>
            </a:r>
            <a:r>
              <a:rPr lang="nl-NL" sz="2400" dirty="0" smtClean="0"/>
              <a:t> </a:t>
            </a:r>
            <a:r>
              <a:rPr lang="nl-NL" sz="2400" dirty="0" smtClean="0"/>
              <a:t>opdracht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2" y="4613314"/>
            <a:ext cx="2234160" cy="1662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66" y="4613313"/>
            <a:ext cx="2220091" cy="16629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459" y="4613313"/>
            <a:ext cx="2281137" cy="15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269" y="1306286"/>
            <a:ext cx="11051177" cy="5003034"/>
          </a:xfrm>
        </p:spPr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Geef per dag ongeveer 50-100 gram groente per kg lichaamsgewicht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</a:t>
            </a:r>
            <a:r>
              <a:rPr lang="nl-NL" dirty="0" smtClean="0">
                <a:cs typeface="Arial" panose="020B0604020202020204" pitchFamily="34" charset="0"/>
              </a:rPr>
              <a:t>eef het </a:t>
            </a:r>
            <a:r>
              <a:rPr lang="nl-NL" dirty="0">
                <a:cs typeface="Arial" panose="020B0604020202020204" pitchFamily="34" charset="0"/>
              </a:rPr>
              <a:t>liefst </a:t>
            </a:r>
            <a:r>
              <a:rPr lang="nl-NL" dirty="0" smtClean="0">
                <a:cs typeface="Arial" panose="020B0604020202020204" pitchFamily="34" charset="0"/>
              </a:rPr>
              <a:t>3 </a:t>
            </a:r>
            <a:r>
              <a:rPr lang="nl-NL" dirty="0">
                <a:cs typeface="Arial" panose="020B0604020202020204" pitchFamily="34" charset="0"/>
              </a:rPr>
              <a:t>of meer verschillende soorten groenten (mits je konijn aan groenvoer gewend is)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Goede groenten voor je konijn zijn: </a:t>
            </a:r>
            <a:r>
              <a:rPr lang="nl-NL" dirty="0" smtClean="0">
                <a:cs typeface="Arial" panose="020B0604020202020204" pitchFamily="34" charset="0"/>
              </a:rPr>
              <a:t>   </a:t>
            </a:r>
            <a:endParaRPr lang="nl-NL" dirty="0"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nl-NL" dirty="0">
                <a:cs typeface="Arial" panose="020B0604020202020204" pitchFamily="34" charset="0"/>
              </a:rPr>
              <a:t>witlof, andijvie, wortel (en wortelloof), broccoli, </a:t>
            </a:r>
          </a:p>
          <a:p>
            <a:pPr marL="68580" indent="0">
              <a:buNone/>
            </a:pPr>
            <a:r>
              <a:rPr lang="nl-NL" dirty="0">
                <a:cs typeface="Arial" panose="020B0604020202020204" pitchFamily="34" charset="0"/>
              </a:rPr>
              <a:t>bloemkool en (met mate) waterkers 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859630"/>
            <a:ext cx="1428639" cy="35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331" y="1196752"/>
            <a:ext cx="10763795" cy="5112568"/>
          </a:xfrm>
        </p:spPr>
        <p:txBody>
          <a:bodyPr>
            <a:normAutofit fontScale="85000" lnSpcReduction="20000"/>
          </a:bodyPr>
          <a:lstStyle/>
          <a:p>
            <a:r>
              <a:rPr lang="nl-NL" sz="2600" dirty="0">
                <a:cs typeface="Arial" panose="020B0604020202020204" pitchFamily="34" charset="0"/>
              </a:rPr>
              <a:t>Af en toe een takje peterselie, basilicum en koriander is een goede aanvulling op het dieet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Geef in ieder geval geen: aardappel, champignons, bonen, bieten, uit, prei en knoflook en koolsoorten (los van bovenstaande)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Wees voorzichtig met groenten die rijk zijn aan oxalaten (kans op irritatie van keel en nieren en nierstenen) zoals spinazie en boerenkool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Sla mag, maar met mate en kies dan voor de minder waterrijke soorten zoals rucola en </a:t>
            </a:r>
            <a:r>
              <a:rPr lang="nl-NL" sz="2600" dirty="0" smtClean="0">
                <a:cs typeface="Arial" panose="020B0604020202020204" pitchFamily="34" charset="0"/>
              </a:rPr>
              <a:t>veldsla</a:t>
            </a:r>
          </a:p>
          <a:p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Gras is het hoofdbestanddeel van de voeding van het wilde konijn en ook huiskonijnen eten graag gras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7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Fruit geven?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Beperk de hoeveelheid fruit die je konijn krijgt tot maximaal één eetlepel per </a:t>
            </a:r>
            <a:r>
              <a:rPr lang="nl-NL" dirty="0" smtClean="0">
                <a:cs typeface="Arial" panose="020B0604020202020204" pitchFamily="34" charset="0"/>
              </a:rPr>
              <a:t>dag (fruit </a:t>
            </a:r>
            <a:r>
              <a:rPr lang="nl-NL" dirty="0">
                <a:cs typeface="Arial" panose="020B0604020202020204" pitchFamily="34" charset="0"/>
              </a:rPr>
              <a:t>bevat namelijk vaak veel </a:t>
            </a:r>
            <a:r>
              <a:rPr lang="nl-NL" dirty="0" smtClean="0">
                <a:cs typeface="Arial" panose="020B0604020202020204" pitchFamily="34" charset="0"/>
              </a:rPr>
              <a:t>suikers)</a:t>
            </a:r>
            <a:endParaRPr lang="nl-NL" dirty="0"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Kies bij voorkeur vezelrijke fruitsoorten, zoals: appels, blauwe bessen, meloenen, aardbeien en papaja’s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Vermijd erg suikerrijk fruit zoals bananen en druiven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Omdat pitten blauwzuur kunnen bevatten is het verstandig om de pitten voor het voeren te verwijderen</a:t>
            </a:r>
          </a:p>
          <a:p>
            <a:endParaRPr lang="nl-NL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10" y="5676790"/>
            <a:ext cx="1435979" cy="11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Opdracht </a:t>
            </a:r>
            <a:r>
              <a:rPr lang="nl-NL" b="1" dirty="0" smtClean="0">
                <a:solidFill>
                  <a:schemeClr val="tx2"/>
                </a:solidFill>
              </a:rPr>
              <a:t>voeding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Uitzoeken voor een aantal overige zoogdieren: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Spijsvertering </a:t>
            </a:r>
            <a:r>
              <a:rPr lang="nl-NL" dirty="0"/>
              <a:t>(inclusief gebit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Foerageergedrag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Voersoorten 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Voerkwaliteit en voersamenstelling</a:t>
            </a:r>
          </a:p>
          <a:p>
            <a:pPr>
              <a:buFontTx/>
              <a:buChar char="-"/>
            </a:pPr>
            <a:r>
              <a:rPr lang="nl-NL" dirty="0"/>
              <a:t>Voeradvies </a:t>
            </a:r>
            <a:r>
              <a:rPr lang="nl-NL" dirty="0" smtClean="0"/>
              <a:t>(wat)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Voermethode en frequentie (hoe)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124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Afsluiting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39" y="2935059"/>
            <a:ext cx="3476016" cy="20405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8" y="2432004"/>
            <a:ext cx="4067420" cy="30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364BAB-9A2D-4C4F-9345-B12DC22D5805}"/>
              </a:ext>
            </a:extLst>
          </p:cNvPr>
          <p:cNvSpPr txBox="1"/>
          <p:nvPr/>
        </p:nvSpPr>
        <p:spPr>
          <a:xfrm>
            <a:off x="439479" y="210026"/>
            <a:ext cx="113130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Als Houder van overige zoogdieren heb je kennis over: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Wet- en regelgeving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Invasieve soorten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</a:p>
          <a:p>
            <a:pPr algn="ctr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Voortplanting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Welzijn en gedrag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22CC10-39B5-44EC-BBF5-A589DD0C25F8}"/>
              </a:ext>
            </a:extLst>
          </p:cNvPr>
          <p:cNvSpPr txBox="1"/>
          <p:nvPr/>
        </p:nvSpPr>
        <p:spPr>
          <a:xfrm>
            <a:off x="0" y="244549"/>
            <a:ext cx="122806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DV overige 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Wat je moet </a:t>
            </a:r>
            <a:r>
              <a:rPr lang="nl-NL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weten…</a:t>
            </a:r>
          </a:p>
          <a:p>
            <a:pPr algn="ctr"/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houder van overige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heeft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 van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voerkwaliteit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– 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samenstelling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74740" cy="932121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tx2"/>
                </a:solidFill>
              </a:rPr>
              <a:t>Wat moet je weten voor het kennisexamen</a:t>
            </a:r>
            <a:r>
              <a:rPr lang="nl-NL" sz="3200" b="1" dirty="0" smtClean="0">
                <a:solidFill>
                  <a:schemeClr val="tx2"/>
                </a:solidFill>
              </a:rPr>
              <a:t>?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41721"/>
            <a:ext cx="8596668" cy="4499641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Spijsvertering (inclusief gebit)</a:t>
            </a:r>
          </a:p>
          <a:p>
            <a:pPr lvl="1">
              <a:buFontTx/>
              <a:buChar char="-"/>
            </a:pPr>
            <a:r>
              <a:rPr lang="nl-NL" dirty="0" smtClean="0"/>
              <a:t>Herkauwers (Rund, schaap, geit)</a:t>
            </a:r>
            <a:endParaRPr lang="nl-NL" dirty="0" smtClean="0"/>
          </a:p>
          <a:p>
            <a:pPr lvl="1">
              <a:buFontTx/>
              <a:buChar char="-"/>
            </a:pPr>
            <a:r>
              <a:rPr lang="nl-NL" dirty="0" err="1" smtClean="0"/>
              <a:t>Achterdarm</a:t>
            </a:r>
            <a:r>
              <a:rPr lang="nl-NL" dirty="0" smtClean="0"/>
              <a:t> </a:t>
            </a:r>
            <a:r>
              <a:rPr lang="nl-NL" dirty="0" err="1" smtClean="0"/>
              <a:t>verteerders</a:t>
            </a:r>
            <a:r>
              <a:rPr lang="nl-NL" dirty="0" smtClean="0"/>
              <a:t> (</a:t>
            </a:r>
            <a:r>
              <a:rPr lang="nl-NL" dirty="0" smtClean="0"/>
              <a:t>Paard, ezel, konijn</a:t>
            </a:r>
            <a:r>
              <a:rPr lang="nl-NL" dirty="0" smtClean="0"/>
              <a:t>)</a:t>
            </a:r>
          </a:p>
          <a:p>
            <a:pPr lvl="1">
              <a:buFontTx/>
              <a:buChar char="-"/>
            </a:pPr>
            <a:r>
              <a:rPr lang="nl-NL" dirty="0" err="1" smtClean="0"/>
              <a:t>Eenmagige</a:t>
            </a:r>
            <a:r>
              <a:rPr lang="nl-NL" dirty="0" smtClean="0"/>
              <a:t> dieren </a:t>
            </a:r>
            <a:r>
              <a:rPr lang="nl-NL" dirty="0" smtClean="0"/>
              <a:t>(varken, fret)</a:t>
            </a: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Knaagdieren</a:t>
            </a:r>
          </a:p>
          <a:p>
            <a:pPr>
              <a:buFontTx/>
              <a:buChar char="-"/>
            </a:pPr>
            <a:r>
              <a:rPr lang="nl-NL" dirty="0" smtClean="0"/>
              <a:t>Voersoorten </a:t>
            </a:r>
          </a:p>
          <a:p>
            <a:pPr>
              <a:buFontTx/>
              <a:buChar char="-"/>
            </a:pPr>
            <a:r>
              <a:rPr lang="nl-NL" dirty="0" smtClean="0"/>
              <a:t>Voerkwaliteit en voersamenstelling</a:t>
            </a:r>
          </a:p>
          <a:p>
            <a:pPr>
              <a:buFontTx/>
              <a:buChar char="-"/>
            </a:pPr>
            <a:r>
              <a:rPr lang="nl-NL" dirty="0" smtClean="0"/>
              <a:t>Voeradvies voor alle overige zoogdieren</a:t>
            </a:r>
          </a:p>
          <a:p>
            <a:pPr>
              <a:buFontTx/>
              <a:buChar char="-"/>
            </a:pPr>
            <a:r>
              <a:rPr lang="nl-NL" dirty="0" smtClean="0"/>
              <a:t>Voermethode en frequentie</a:t>
            </a: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280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Theorie 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4" y="1894114"/>
            <a:ext cx="9020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Kenniskiem </a:t>
            </a:r>
            <a:r>
              <a:rPr lang="nl-NL" dirty="0" smtClean="0"/>
              <a:t>Voeding (hele boekje)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LICG-pagina konijnen </a:t>
            </a:r>
            <a:r>
              <a:rPr lang="nl-NL" dirty="0"/>
              <a:t>en knaagdieren: </a:t>
            </a:r>
            <a:r>
              <a:rPr lang="nl-NL" dirty="0">
                <a:hlinkClick r:id="rId2"/>
              </a:rPr>
              <a:t>https://www.licg.nl/konijnen-en-knaagdieren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LICG-pagina weidedieren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https://www.licg.nl/weidedieren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LICG- pagina </a:t>
            </a:r>
            <a:r>
              <a:rPr lang="nl-NL" dirty="0"/>
              <a:t>overige dieren: </a:t>
            </a:r>
            <a:r>
              <a:rPr lang="nl-NL" dirty="0">
                <a:hlinkClick r:id="rId4"/>
              </a:rPr>
              <a:t>https://www.licg.nl/overige-dieren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5495" r="5741"/>
          <a:stretch/>
        </p:blipFill>
        <p:spPr>
          <a:xfrm>
            <a:off x="3827721" y="4227361"/>
            <a:ext cx="4284312" cy="2134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628" y="4309709"/>
            <a:ext cx="1492958" cy="21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Voedingsstoffen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zes voedingsstoffen kennen jullie?</a:t>
            </a:r>
          </a:p>
          <a:p>
            <a:r>
              <a:rPr lang="nl-NL" dirty="0" smtClean="0"/>
              <a:t>Wat is de functie van die voedingsstoffen?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7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Voedingsstoffen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633" y="1690688"/>
            <a:ext cx="11035937" cy="5032375"/>
          </a:xfrm>
        </p:spPr>
        <p:txBody>
          <a:bodyPr>
            <a:normAutofit/>
          </a:bodyPr>
          <a:lstStyle/>
          <a:p>
            <a:r>
              <a:rPr lang="nl-NL" b="1" dirty="0" smtClean="0"/>
              <a:t>Water: </a:t>
            </a:r>
            <a:r>
              <a:rPr lang="nl-NL" dirty="0" smtClean="0"/>
              <a:t>Meest essentiële voedingsstof om te kunnen overleven, alle cellen hebben vocht nodig om gevoed te worden. </a:t>
            </a:r>
          </a:p>
          <a:p>
            <a:r>
              <a:rPr lang="nl-NL" b="1" dirty="0" smtClean="0"/>
              <a:t>Koolhydraten: </a:t>
            </a:r>
            <a:r>
              <a:rPr lang="nl-NL" dirty="0" smtClean="0"/>
              <a:t>Energiebron en belangrijk voor de spierwerking</a:t>
            </a:r>
          </a:p>
          <a:p>
            <a:r>
              <a:rPr lang="nl-NL" b="1" dirty="0" smtClean="0"/>
              <a:t>Eiwitten: </a:t>
            </a:r>
            <a:r>
              <a:rPr lang="nl-NL" dirty="0" smtClean="0"/>
              <a:t>Grote complexe moleculen die zowel als brandstof en als bouwstof dienen, onmisbaar voor elk dier.</a:t>
            </a:r>
          </a:p>
          <a:p>
            <a:r>
              <a:rPr lang="nl-NL" b="1" dirty="0" smtClean="0"/>
              <a:t>Vetten: </a:t>
            </a:r>
            <a:r>
              <a:rPr lang="nl-NL" dirty="0" smtClean="0"/>
              <a:t>Energiebron en belangrijk voor de absorptie van vitaminen. Belangrijk voor de haren en huid.</a:t>
            </a:r>
          </a:p>
          <a:p>
            <a:r>
              <a:rPr lang="nl-NL" b="1" dirty="0" smtClean="0"/>
              <a:t>Mineralen: </a:t>
            </a:r>
            <a:r>
              <a:rPr lang="nl-NL" dirty="0" smtClean="0"/>
              <a:t>Zijn nodig voor goede functie van de botten, spieren, huid en haren</a:t>
            </a:r>
          </a:p>
          <a:p>
            <a:r>
              <a:rPr lang="nl-NL" b="1" dirty="0" smtClean="0"/>
              <a:t>Vitamines: </a:t>
            </a:r>
            <a:r>
              <a:rPr lang="nl-NL" dirty="0" smtClean="0"/>
              <a:t>uiteenlopende functies, dragen bij aan een goede stofwisseling</a:t>
            </a:r>
          </a:p>
        </p:txBody>
      </p:sp>
    </p:spTree>
    <p:extLst>
      <p:ext uri="{BB962C8B-B14F-4D97-AF65-F5344CB8AC3E}">
        <p14:creationId xmlns:p14="http://schemas.microsoft.com/office/powerpoint/2010/main" val="3156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6DE7D47EF74BA8117F275DD6646B" ma:contentTypeVersion="13" ma:contentTypeDescription="Een nieuw document maken." ma:contentTypeScope="" ma:versionID="456f376afc22b020d6ae130bca1bba11">
  <xsd:schema xmlns:xsd="http://www.w3.org/2001/XMLSchema" xmlns:xs="http://www.w3.org/2001/XMLSchema" xmlns:p="http://schemas.microsoft.com/office/2006/metadata/properties" xmlns:ns3="9d1d01d2-f310-4d62-ab5b-250d88bb387d" xmlns:ns4="603f7ce1-a766-4f0a-a4fe-fc4c6dbce532" targetNamespace="http://schemas.microsoft.com/office/2006/metadata/properties" ma:root="true" ma:fieldsID="58c454b6ef12ceecb07b0572cee526b3" ns3:_="" ns4:_="">
    <xsd:import namespace="9d1d01d2-f310-4d62-ab5b-250d88bb387d"/>
    <xsd:import namespace="603f7ce1-a766-4f0a-a4fe-fc4c6dbce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d01d2-f310-4d62-ab5b-250d88bb3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7ce1-a766-4f0a-a4fe-fc4c6dbce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549258-573F-4E8E-8FCD-EA3FAC982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1D4C6F-17AA-421E-A1E4-9E9C2BA37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d01d2-f310-4d62-ab5b-250d88bb387d"/>
    <ds:schemaRef ds:uri="603f7ce1-a766-4f0a-a4fe-fc4c6dbce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B7F872-4EF8-4C6F-98CD-2150C5E7486B}">
  <ds:schemaRefs>
    <ds:schemaRef ds:uri="http://schemas.microsoft.com/office/2006/metadata/properties"/>
    <ds:schemaRef ds:uri="http://schemas.microsoft.com/office/2006/documentManagement/types"/>
    <ds:schemaRef ds:uri="603f7ce1-a766-4f0a-a4fe-fc4c6dbce532"/>
    <ds:schemaRef ds:uri="http://schemas.openxmlformats.org/package/2006/metadata/core-properties"/>
    <ds:schemaRef ds:uri="9d1d01d2-f310-4d62-ab5b-250d88bb387d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1447</Words>
  <Application>Microsoft Office PowerPoint</Application>
  <PresentationFormat>Breedbeeld</PresentationFormat>
  <Paragraphs>206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Wingdings 3</vt:lpstr>
      <vt:lpstr>HDOfficeLightV0</vt:lpstr>
      <vt:lpstr>Facet</vt:lpstr>
      <vt:lpstr>Diersoortverdieping  overige zoogdieren</vt:lpstr>
      <vt:lpstr>PowerPoint-presentatie</vt:lpstr>
      <vt:lpstr>PowerPoint-presentatie</vt:lpstr>
      <vt:lpstr>PowerPoint-presentatie</vt:lpstr>
      <vt:lpstr>PowerPoint-presentatie</vt:lpstr>
      <vt:lpstr>Wat moet je weten voor het kennisexamen?</vt:lpstr>
      <vt:lpstr>PowerPoint-presentatie</vt:lpstr>
      <vt:lpstr>Voedingsstoffen</vt:lpstr>
      <vt:lpstr>Voedingsstoffen</vt:lpstr>
      <vt:lpstr>Gebitskenmerken</vt:lpstr>
      <vt:lpstr>Eenmagige dieren</vt:lpstr>
      <vt:lpstr>Herkauwers</vt:lpstr>
      <vt:lpstr>Achterdarmverteerders</vt:lpstr>
      <vt:lpstr>Het konijn</vt:lpstr>
      <vt:lpstr>Kenmerken voeding Konijn</vt:lpstr>
      <vt:lpstr>Water</vt:lpstr>
      <vt:lpstr>Vezelrijke voeding</vt:lpstr>
      <vt:lpstr>PowerPoint-presentatie</vt:lpstr>
      <vt:lpstr>Hooi</vt:lpstr>
      <vt:lpstr>PowerPoint-presentatie</vt:lpstr>
      <vt:lpstr>Voordelen goede hooi </vt:lpstr>
      <vt:lpstr>Hoe bewaren?</vt:lpstr>
      <vt:lpstr>PowerPoint-presentatie</vt:lpstr>
      <vt:lpstr>Droogvoer</vt:lpstr>
      <vt:lpstr>PowerPoint-presentatie</vt:lpstr>
      <vt:lpstr>Speciaal konijnenvoer</vt:lpstr>
      <vt:lpstr>Jonge konijnen</vt:lpstr>
      <vt:lpstr>PowerPoint-presentatie</vt:lpstr>
      <vt:lpstr>Groenvoer</vt:lpstr>
      <vt:lpstr>PowerPoint-presentatie</vt:lpstr>
      <vt:lpstr>PowerPoint-presentatie</vt:lpstr>
      <vt:lpstr>Fruit geven?</vt:lpstr>
      <vt:lpstr>Opdracht voeding</vt:lpstr>
      <vt:lpstr>Afsluiting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Overige zoogdieren</dc:title>
  <dc:creator>Weijden, Yorike van der</dc:creator>
  <cp:lastModifiedBy>Sophie Witschge</cp:lastModifiedBy>
  <cp:revision>36</cp:revision>
  <dcterms:created xsi:type="dcterms:W3CDTF">2017-11-21T15:14:48Z</dcterms:created>
  <dcterms:modified xsi:type="dcterms:W3CDTF">2020-06-11T10:30:29Z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0x010100BB4E6DE7D47EF74BA8117F275DD6646B</vt:lpwstr>
  </property>
</Properties>
</file>