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79" r:id="rId7"/>
    <p:sldId id="277" r:id="rId8"/>
    <p:sldId id="278" r:id="rId9"/>
    <p:sldId id="268" r:id="rId10"/>
    <p:sldId id="285" r:id="rId11"/>
    <p:sldId id="283" r:id="rId12"/>
    <p:sldId id="28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ijl, thema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1090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990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678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3701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846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7582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2151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548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49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619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589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912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914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100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967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679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96AE3-5AE7-417D-977E-9598C04ACE09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683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cg.nl/weidedieren/" TargetMode="External"/><Relationship Id="rId2" Type="http://schemas.openxmlformats.org/officeDocument/2006/relationships/hyperlink" Target="https://www.licg.nl/konijnen-en-knaagdieren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licg.nl/overige-dieren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5B0BE-0130-408B-8EBF-2F4EE830F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82388" y="1251603"/>
            <a:ext cx="13163107" cy="1340921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Diersoortverdieping </a:t>
            </a:r>
            <a:r>
              <a:rPr lang="nl-N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overige </a:t>
            </a:r>
            <a:r>
              <a:rPr lang="nl-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zoogdieren</a:t>
            </a:r>
            <a:endParaRPr lang="nl-NL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8BAFB5A-D9ED-4AE5-ABD2-B2DE97923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1108" y="3580834"/>
            <a:ext cx="5110298" cy="1970880"/>
          </a:xfrm>
        </p:spPr>
        <p:txBody>
          <a:bodyPr>
            <a:normAutofit/>
          </a:bodyPr>
          <a:lstStyle/>
          <a:p>
            <a:pPr algn="l"/>
            <a:r>
              <a:rPr lang="nl-NL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Lesblok</a:t>
            </a:r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Huisvesting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Voorbereiden toets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645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04972F9-02F8-4A03-B323-5A3D5B1DA732}"/>
              </a:ext>
            </a:extLst>
          </p:cNvPr>
          <p:cNvSpPr txBox="1"/>
          <p:nvPr/>
        </p:nvSpPr>
        <p:spPr>
          <a:xfrm>
            <a:off x="444795" y="669851"/>
            <a:ext cx="1130241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>
                <a:latin typeface="Arial" panose="020B0604020202020204" pitchFamily="34" charset="0"/>
                <a:cs typeface="Arial" panose="020B0604020202020204" pitchFamily="34" charset="0"/>
              </a:rPr>
              <a:t>Afsluiting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480" y="4716975"/>
            <a:ext cx="2695575" cy="16954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059" y="2839538"/>
            <a:ext cx="2038350" cy="28479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6504" y="1660907"/>
            <a:ext cx="3595551" cy="206501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69" y="3964168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28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D616940-A208-4F72-B99D-4BF07C97B8CA}"/>
              </a:ext>
            </a:extLst>
          </p:cNvPr>
          <p:cNvSpPr txBox="1"/>
          <p:nvPr/>
        </p:nvSpPr>
        <p:spPr>
          <a:xfrm>
            <a:off x="769088" y="765544"/>
            <a:ext cx="1065382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Dit </a:t>
            </a:r>
            <a:r>
              <a:rPr lang="nl-NL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lesblok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Thema </a:t>
            </a: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huisvesting overige zoogdieren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4450" lvl="1" indent="-857250">
              <a:buFont typeface="Arial" panose="020B0604020202020204" pitchFamily="34" charset="0"/>
              <a:buChar char="•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005" y="3896998"/>
            <a:ext cx="4537166" cy="25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35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5568C01-C714-4BE2-83CE-2DADA6858F3A}"/>
              </a:ext>
            </a:extLst>
          </p:cNvPr>
          <p:cNvSpPr txBox="1"/>
          <p:nvPr/>
        </p:nvSpPr>
        <p:spPr>
          <a:xfrm>
            <a:off x="763772" y="318976"/>
            <a:ext cx="1066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Huisvesting?</a:t>
            </a:r>
            <a:endParaRPr lang="nl-NL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63773" y="1789611"/>
            <a:ext cx="83671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Huisvesting overige zoogdieren in de praktijk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Huisvesting in theorie via </a:t>
            </a:r>
            <a:r>
              <a:rPr lang="nl-NL" sz="2400" dirty="0" smtClean="0"/>
              <a:t>LICG-pagina’s en Kenniskiem “Huisvesting van gezelschapsdieren”</a:t>
            </a:r>
            <a:endParaRPr 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 smtClean="0"/>
              <a:t>Soortspecifieke</a:t>
            </a:r>
            <a:r>
              <a:rPr lang="nl-NL" sz="2400" dirty="0" smtClean="0"/>
              <a:t> </a:t>
            </a:r>
            <a:r>
              <a:rPr lang="nl-NL" sz="2400" dirty="0" smtClean="0"/>
              <a:t>huisvesting via LICG-pagina’s, opdracht huisvesting en </a:t>
            </a:r>
            <a:r>
              <a:rPr lang="nl-NL" sz="2400" dirty="0" err="1" smtClean="0"/>
              <a:t>diergroepoverstijgende</a:t>
            </a:r>
            <a:r>
              <a:rPr lang="nl-NL" sz="2400" dirty="0" smtClean="0"/>
              <a:t> opdracht</a:t>
            </a:r>
            <a:endParaRPr 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643815"/>
            <a:ext cx="2945744" cy="221418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931" y="4643815"/>
            <a:ext cx="1560461" cy="208061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180" y="4540891"/>
            <a:ext cx="2911384" cy="218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78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B364BAB-9A2D-4C4F-9345-B12DC22D5805}"/>
              </a:ext>
            </a:extLst>
          </p:cNvPr>
          <p:cNvSpPr txBox="1"/>
          <p:nvPr/>
        </p:nvSpPr>
        <p:spPr>
          <a:xfrm>
            <a:off x="439479" y="210026"/>
            <a:ext cx="1131304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dirty="0">
                <a:latin typeface="Arial" panose="020B0604020202020204" pitchFamily="34" charset="0"/>
                <a:cs typeface="Arial" panose="020B0604020202020204" pitchFamily="34" charset="0"/>
              </a:rPr>
              <a:t>Als Houder van overige zoogdieren heb je kennis over:</a:t>
            </a:r>
          </a:p>
          <a:p>
            <a:pPr algn="ctr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Wet- en regelgeving</a:t>
            </a:r>
          </a:p>
          <a:p>
            <a:pPr algn="ctr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Invasieve soorten</a:t>
            </a:r>
          </a:p>
          <a:p>
            <a:pPr algn="ctr"/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Huisvesting</a:t>
            </a:r>
          </a:p>
          <a:p>
            <a:pPr algn="ctr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Voeding</a:t>
            </a:r>
          </a:p>
          <a:p>
            <a:pPr algn="ctr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Voortplanting</a:t>
            </a:r>
          </a:p>
          <a:p>
            <a:pPr algn="ctr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Gezondheid</a:t>
            </a:r>
          </a:p>
          <a:p>
            <a:pPr algn="ctr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Welzijn en gedrag</a:t>
            </a:r>
          </a:p>
          <a:p>
            <a:pPr algn="ctr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409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122CC10-39B5-44EC-BBF5-A589DD0C25F8}"/>
              </a:ext>
            </a:extLst>
          </p:cNvPr>
          <p:cNvSpPr txBox="1"/>
          <p:nvPr/>
        </p:nvSpPr>
        <p:spPr>
          <a:xfrm>
            <a:off x="287383" y="496388"/>
            <a:ext cx="1043722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DV overige </a:t>
            </a:r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zoogdieren</a:t>
            </a:r>
            <a:endParaRPr lang="nl-NL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Wat je moet </a:t>
            </a:r>
            <a:r>
              <a:rPr lang="nl-NL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weten…</a:t>
            </a:r>
          </a:p>
          <a:p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houder van overige </a:t>
            </a:r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zoogdieren</a:t>
            </a:r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nl-N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i="1" dirty="0" smtClean="0">
                <a:latin typeface="Arial" panose="020B0604020202020204" pitchFamily="34" charset="0"/>
                <a:cs typeface="Arial" panose="020B0604020202020204" pitchFamily="34" charset="0"/>
              </a:rPr>
              <a:t>heeft 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kennis van de </a:t>
            </a:r>
            <a:r>
              <a:rPr lang="nl-NL" b="1" i="1" dirty="0">
                <a:latin typeface="Arial" panose="020B0604020202020204" pitchFamily="34" charset="0"/>
                <a:cs typeface="Arial" panose="020B0604020202020204" pitchFamily="34" charset="0"/>
              </a:rPr>
              <a:t>huisvesting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 van overige zoogdieren, afhankelijk van </a:t>
            </a:r>
            <a:r>
              <a:rPr lang="nl-NL" b="1" i="1" dirty="0">
                <a:latin typeface="Arial" panose="020B0604020202020204" pitchFamily="34" charset="0"/>
                <a:cs typeface="Arial" panose="020B0604020202020204" pitchFamily="34" charset="0"/>
              </a:rPr>
              <a:t>leeftijd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b="1" i="1" dirty="0">
                <a:latin typeface="Arial" panose="020B0604020202020204" pitchFamily="34" charset="0"/>
                <a:cs typeface="Arial" panose="020B0604020202020204" pitchFamily="34" charset="0"/>
              </a:rPr>
              <a:t>levensfase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b="1" i="1" dirty="0">
                <a:latin typeface="Arial" panose="020B0604020202020204" pitchFamily="34" charset="0"/>
                <a:cs typeface="Arial" panose="020B0604020202020204" pitchFamily="34" charset="0"/>
              </a:rPr>
              <a:t>seizoen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 en soort </a:t>
            </a:r>
            <a:endParaRPr lang="nl-NL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heeft kennis van </a:t>
            </a:r>
            <a:r>
              <a:rPr lang="nl-NL" b="1" i="1" dirty="0">
                <a:latin typeface="Arial" panose="020B0604020202020204" pitchFamily="34" charset="0"/>
                <a:cs typeface="Arial" panose="020B0604020202020204" pitchFamily="34" charset="0"/>
              </a:rPr>
              <a:t>huisvestingsomstandigheden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, afhankelijk van de herkomst van het dier en </a:t>
            </a:r>
            <a:r>
              <a:rPr lang="nl-NL" b="1" i="1" dirty="0">
                <a:latin typeface="Arial" panose="020B0604020202020204" pitchFamily="34" charset="0"/>
                <a:cs typeface="Arial" panose="020B0604020202020204" pitchFamily="34" charset="0"/>
              </a:rPr>
              <a:t>verrijking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nl-NL" i="1" dirty="0" smtClean="0">
                <a:latin typeface="Arial" panose="020B0604020202020204" pitchFamily="34" charset="0"/>
                <a:cs typeface="Arial" panose="020B0604020202020204" pitchFamily="34" charset="0"/>
              </a:rPr>
              <a:t>leefomgeving</a:t>
            </a:r>
          </a:p>
          <a:p>
            <a:endParaRPr lang="nl-NL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heeft kennis van de </a:t>
            </a:r>
            <a:r>
              <a:rPr lang="nl-NL" b="1" i="1" dirty="0">
                <a:latin typeface="Arial" panose="020B0604020202020204" pitchFamily="34" charset="0"/>
                <a:cs typeface="Arial" panose="020B0604020202020204" pitchFamily="34" charset="0"/>
              </a:rPr>
              <a:t>huisvesting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nl-NL" b="1" i="1" dirty="0">
                <a:latin typeface="Arial" panose="020B0604020202020204" pitchFamily="34" charset="0"/>
                <a:cs typeface="Arial" panose="020B0604020202020204" pitchFamily="34" charset="0"/>
              </a:rPr>
              <a:t>zieke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 en van (besmettelijke) ziekte verdachte dieren </a:t>
            </a:r>
          </a:p>
        </p:txBody>
      </p:sp>
    </p:spTree>
    <p:extLst>
      <p:ext uri="{BB962C8B-B14F-4D97-AF65-F5344CB8AC3E}">
        <p14:creationId xmlns:p14="http://schemas.microsoft.com/office/powerpoint/2010/main" val="1471180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ADE8711-BEF4-4157-B6DC-530BD9ECAD81}"/>
              </a:ext>
            </a:extLst>
          </p:cNvPr>
          <p:cNvSpPr txBox="1"/>
          <p:nvPr/>
        </p:nvSpPr>
        <p:spPr>
          <a:xfrm>
            <a:off x="1646274" y="202018"/>
            <a:ext cx="8899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Theorie </a:t>
            </a:r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Huisvesting</a:t>
            </a:r>
            <a:endParaRPr lang="nl-NL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293223" y="1894114"/>
            <a:ext cx="90656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Kenniskiem Huisvesting van gezelschapsdieren, </a:t>
            </a:r>
            <a:r>
              <a:rPr lang="nl-NL" dirty="0" err="1" smtClean="0"/>
              <a:t>hfd</a:t>
            </a:r>
            <a:r>
              <a:rPr lang="nl-NL" dirty="0" smtClean="0"/>
              <a:t>. 1, 2, 3 en 5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LICG-pagina konijnen </a:t>
            </a:r>
            <a:r>
              <a:rPr lang="nl-NL" dirty="0"/>
              <a:t>en knaagdieren: </a:t>
            </a:r>
            <a:r>
              <a:rPr lang="nl-NL" dirty="0">
                <a:hlinkClick r:id="rId2"/>
              </a:rPr>
              <a:t>https://www.licg.nl/konijnen-en-knaagdieren</a:t>
            </a:r>
            <a:r>
              <a:rPr lang="nl-NL" dirty="0" smtClean="0">
                <a:hlinkClick r:id="rId2"/>
              </a:rPr>
              <a:t>/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LICG-pagina weidedieren</a:t>
            </a:r>
            <a:r>
              <a:rPr lang="nl-NL" dirty="0"/>
              <a:t>: </a:t>
            </a:r>
            <a:r>
              <a:rPr lang="nl-NL" dirty="0">
                <a:hlinkClick r:id="rId3"/>
              </a:rPr>
              <a:t>https://www.licg.nl/weidedieren</a:t>
            </a:r>
            <a:r>
              <a:rPr lang="nl-NL" dirty="0" smtClean="0">
                <a:hlinkClick r:id="rId3"/>
              </a:rPr>
              <a:t>/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LICG- pagina </a:t>
            </a:r>
            <a:r>
              <a:rPr lang="nl-NL" dirty="0"/>
              <a:t>overige dieren: </a:t>
            </a:r>
            <a:r>
              <a:rPr lang="nl-NL" dirty="0">
                <a:hlinkClick r:id="rId4"/>
              </a:rPr>
              <a:t>https://www.licg.nl/overige-dieren</a:t>
            </a:r>
            <a:r>
              <a:rPr lang="nl-NL" dirty="0" smtClean="0">
                <a:hlinkClick r:id="rId4"/>
              </a:rPr>
              <a:t>/</a:t>
            </a:r>
            <a:r>
              <a:rPr lang="nl-NL" dirty="0" smtClean="0"/>
              <a:t> 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6274" y="4193528"/>
            <a:ext cx="1755051" cy="250771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6"/>
          <a:srcRect l="5495" r="5741"/>
          <a:stretch/>
        </p:blipFill>
        <p:spPr>
          <a:xfrm>
            <a:off x="3540034" y="4084048"/>
            <a:ext cx="4572000" cy="227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36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ADE8711-BEF4-4157-B6DC-530BD9ECAD81}"/>
              </a:ext>
            </a:extLst>
          </p:cNvPr>
          <p:cNvSpPr txBox="1"/>
          <p:nvPr/>
        </p:nvSpPr>
        <p:spPr>
          <a:xfrm>
            <a:off x="1646274" y="202018"/>
            <a:ext cx="8899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Huisvestingseisen</a:t>
            </a:r>
            <a:endParaRPr lang="nl-NL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293223" y="1894114"/>
            <a:ext cx="90656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Vanuit het dier: natuurlijke leefwijze,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soortspecifieke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behoeften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Vanuit de mens: praktisch, veilig, aantrekkelijk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Omgeving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van dier is belangrijk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verlichting: bioritme, daglicht, kunstlicht, uv-licht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geluid: omgevingsgeluiden, isolatie video ontspanningsmuziek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geur: verschillende diersoorten apart huisvesten / behandelen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feromonen: chemische signaalstoffen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gevoel: ruwe vloer, bodembedekking </a:t>
            </a:r>
          </a:p>
        </p:txBody>
      </p:sp>
    </p:spTree>
    <p:extLst>
      <p:ext uri="{BB962C8B-B14F-4D97-AF65-F5344CB8AC3E}">
        <p14:creationId xmlns:p14="http://schemas.microsoft.com/office/powerpoint/2010/main" val="2985593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ADE8711-BEF4-4157-B6DC-530BD9ECAD81}"/>
              </a:ext>
            </a:extLst>
          </p:cNvPr>
          <p:cNvSpPr txBox="1"/>
          <p:nvPr/>
        </p:nvSpPr>
        <p:spPr>
          <a:xfrm>
            <a:off x="1646274" y="202018"/>
            <a:ext cx="8899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Opdrachten</a:t>
            </a:r>
            <a:endParaRPr lang="nl-NL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293223" y="1894114"/>
            <a:ext cx="76025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Oriënterende opdracht 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Opdracht presentatie huisvesting verschillende diersoorten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Diergroepoverstijgende</a:t>
            </a:r>
            <a:r>
              <a:rPr lang="nl-NL" dirty="0" smtClean="0"/>
              <a:t> opdracht, onderdeel huisvesting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Opdracht huisvesting schooldieren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97" y="4541005"/>
            <a:ext cx="2647951" cy="17653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593" y="4479895"/>
            <a:ext cx="2939143" cy="209518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9261" y="4357552"/>
            <a:ext cx="2952750" cy="221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80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ADE8711-BEF4-4157-B6DC-530BD9ECAD81}"/>
              </a:ext>
            </a:extLst>
          </p:cNvPr>
          <p:cNvSpPr txBox="1"/>
          <p:nvPr/>
        </p:nvSpPr>
        <p:spPr>
          <a:xfrm>
            <a:off x="500197" y="432170"/>
            <a:ext cx="110081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Opdracht huisvesting schooldieren</a:t>
            </a:r>
            <a:endParaRPr lang="nl-NL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293223" y="1894114"/>
            <a:ext cx="76025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Bekijken huisvesting schooldieren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Beschrijven huidige huisvesting schooldieren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Vergelijking huisvesting met de richtlijnen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Verbetervoorstel huisvesting schooldieren</a:t>
            </a:r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850" y="4003161"/>
            <a:ext cx="4441371" cy="249827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/>
          <a:srcRect b="14234"/>
          <a:stretch/>
        </p:blipFill>
        <p:spPr>
          <a:xfrm>
            <a:off x="4150723" y="4042485"/>
            <a:ext cx="3095625" cy="245894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084" y="384320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7221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4E6DE7D47EF74BA8117F275DD6646B" ma:contentTypeVersion="13" ma:contentTypeDescription="Een nieuw document maken." ma:contentTypeScope="" ma:versionID="456f376afc22b020d6ae130bca1bba11">
  <xsd:schema xmlns:xsd="http://www.w3.org/2001/XMLSchema" xmlns:xs="http://www.w3.org/2001/XMLSchema" xmlns:p="http://schemas.microsoft.com/office/2006/metadata/properties" xmlns:ns3="9d1d01d2-f310-4d62-ab5b-250d88bb387d" xmlns:ns4="603f7ce1-a766-4f0a-a4fe-fc4c6dbce532" targetNamespace="http://schemas.microsoft.com/office/2006/metadata/properties" ma:root="true" ma:fieldsID="58c454b6ef12ceecb07b0572cee526b3" ns3:_="" ns4:_="">
    <xsd:import namespace="9d1d01d2-f310-4d62-ab5b-250d88bb387d"/>
    <xsd:import namespace="603f7ce1-a766-4f0a-a4fe-fc4c6dbce5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d01d2-f310-4d62-ab5b-250d88bb38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7ce1-a766-4f0a-a4fe-fc4c6dbce53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C2DB84-821C-467D-A88F-F9F29C9193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1d01d2-f310-4d62-ab5b-250d88bb387d"/>
    <ds:schemaRef ds:uri="603f7ce1-a766-4f0a-a4fe-fc4c6dbce5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5A5D4B-B312-45BF-97E1-D4D870D4BD24}">
  <ds:schemaRefs>
    <ds:schemaRef ds:uri="603f7ce1-a766-4f0a-a4fe-fc4c6dbce532"/>
    <ds:schemaRef ds:uri="http://schemas.microsoft.com/office/2006/metadata/properties"/>
    <ds:schemaRef ds:uri="9d1d01d2-f310-4d62-ab5b-250d88bb387d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FB2EB64-3036-436B-B9AC-38FD52E486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788</TotalTime>
  <Words>266</Words>
  <Application>Microsoft Office PowerPoint</Application>
  <PresentationFormat>Breedbeeld</PresentationFormat>
  <Paragraphs>73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Courier New</vt:lpstr>
      <vt:lpstr>Trebuchet MS</vt:lpstr>
      <vt:lpstr>Wingdings 3</vt:lpstr>
      <vt:lpstr>Facet</vt:lpstr>
      <vt:lpstr>Diersoortverdieping overige zoogdieren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 overige zoogdieren Theorie</dc:title>
  <dc:creator>Jeroen Brauckmann</dc:creator>
  <cp:lastModifiedBy>Sophie Witschge</cp:lastModifiedBy>
  <cp:revision>49</cp:revision>
  <dcterms:created xsi:type="dcterms:W3CDTF">2018-05-01T19:15:17Z</dcterms:created>
  <dcterms:modified xsi:type="dcterms:W3CDTF">2020-06-11T09:16:07Z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0x010100BB4E6DE7D47EF74BA8117F275DD6646B</vt:lpwstr>
  </property>
</Properties>
</file>