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>
      <p:cViewPr varScale="1">
        <p:scale>
          <a:sx n="113" d="100"/>
          <a:sy n="113" d="100"/>
        </p:scale>
        <p:origin x="38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6C2F-71A4-2246-906C-51425635EA95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94D4-A8BA-FA47-B1ED-6FE1629D7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7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49492"/>
            <a:ext cx="6645424" cy="486054"/>
          </a:xfrm>
        </p:spPr>
        <p:txBody>
          <a:bodyPr>
            <a:noAutofit/>
          </a:bodyPr>
          <a:lstStyle>
            <a:lvl1pPr algn="r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897565"/>
            <a:ext cx="6635080" cy="3697058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27-5-2020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516"/>
            <a:ext cx="9142172" cy="51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4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51920" y="555526"/>
            <a:ext cx="27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Arial" pitchFamily="34" charset="0"/>
                <a:cs typeface="Arial" pitchFamily="34" charset="0"/>
              </a:rPr>
              <a:t>Smering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F3E949-CEA3-4926-9865-657A9467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" y="185167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B61D51C-A0F2-44E4-BAB6-4B38F5BDA6E7}"/>
              </a:ext>
            </a:extLst>
          </p:cNvPr>
          <p:cNvSpPr txBox="1"/>
          <p:nvPr/>
        </p:nvSpPr>
        <p:spPr>
          <a:xfrm>
            <a:off x="1979712" y="33950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/>
              <a:t>Multigrade</a:t>
            </a:r>
            <a:r>
              <a:rPr lang="nl-NL" sz="4000" b="1" dirty="0"/>
              <a:t> oliën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5CB411-9981-4961-80D3-9E8ED57B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41" y="1349324"/>
            <a:ext cx="7196916" cy="33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5EF5B2C-01C3-4954-976C-0E1598B14D70}"/>
              </a:ext>
            </a:extLst>
          </p:cNvPr>
          <p:cNvSpPr txBox="1"/>
          <p:nvPr/>
        </p:nvSpPr>
        <p:spPr>
          <a:xfrm>
            <a:off x="2051720" y="19548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Smeervetten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503145-34AE-4CFE-A892-6C53D5DD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59" y="2319641"/>
            <a:ext cx="2656981" cy="26481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C9F2AC-A40E-472B-95E9-AA9F383F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5256584" cy="239072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0862F8B-DFE9-4C4B-BCDF-0C7FAC639E3F}"/>
              </a:ext>
            </a:extLst>
          </p:cNvPr>
          <p:cNvSpPr/>
          <p:nvPr/>
        </p:nvSpPr>
        <p:spPr>
          <a:xfrm>
            <a:off x="755576" y="4083918"/>
            <a:ext cx="428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NLGI = National </a:t>
            </a:r>
            <a:r>
              <a:rPr lang="nl-NL" dirty="0" err="1"/>
              <a:t>Lubricating</a:t>
            </a:r>
            <a:r>
              <a:rPr lang="nl-NL" dirty="0"/>
              <a:t> </a:t>
            </a:r>
            <a:r>
              <a:rPr lang="nl-NL" dirty="0" err="1"/>
              <a:t>Grease</a:t>
            </a:r>
            <a:r>
              <a:rPr lang="nl-NL" dirty="0"/>
              <a:t> </a:t>
            </a:r>
            <a:r>
              <a:rPr lang="nl-NL" dirty="0" err="1"/>
              <a:t>Institute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642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B0DB8C2-D21E-4287-8B5D-2E1B1998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95486"/>
            <a:ext cx="4824536" cy="47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9288" y="169993"/>
            <a:ext cx="6645424" cy="486054"/>
          </a:xfrm>
        </p:spPr>
        <p:txBody>
          <a:bodyPr/>
          <a:lstStyle/>
          <a:p>
            <a:pPr algn="ctr"/>
            <a:r>
              <a:rPr lang="nl-NL" sz="3200" dirty="0"/>
              <a:t>Smering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897565"/>
            <a:ext cx="7715200" cy="1890209"/>
          </a:xfrm>
        </p:spPr>
        <p:txBody>
          <a:bodyPr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rgbClr val="0070C0"/>
                </a:solidFill>
                <a:latin typeface="Calibri"/>
                <a:cs typeface="+mn-cs"/>
              </a:rPr>
              <a:t>Alle mechanische onderdelen lopen langs elkaar heen.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rgbClr val="0070C0"/>
                </a:solidFill>
                <a:latin typeface="Calibri"/>
                <a:cs typeface="+mn-cs"/>
              </a:rPr>
              <a:t>Er is dus continue wrijving van verschillende materialen tegen elkaar. Wrijving geeft warmte. Zonder smering zouden de materialen zo warm worden dat ze beginnen te smelten of ze plakken aan elkaar.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D6C600-3C58-40AA-A86A-04D469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03798"/>
            <a:ext cx="6395398" cy="14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6D6331F-12F3-4AD6-8D0B-DC6A536297D3}"/>
              </a:ext>
            </a:extLst>
          </p:cNvPr>
          <p:cNvSpPr/>
          <p:nvPr/>
        </p:nvSpPr>
        <p:spPr>
          <a:xfrm>
            <a:off x="827584" y="1059582"/>
            <a:ext cx="8460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Smeren</a:t>
            </a:r>
            <a:r>
              <a:rPr lang="nl-NL" dirty="0"/>
              <a:t> (Wrijving zoveel mogelijk verminderen)</a:t>
            </a:r>
          </a:p>
          <a:p>
            <a:endParaRPr lang="nl-NL" dirty="0"/>
          </a:p>
          <a:p>
            <a:r>
              <a:rPr lang="nl-NL" dirty="0">
                <a:solidFill>
                  <a:srgbClr val="92D050"/>
                </a:solidFill>
              </a:rPr>
              <a:t>Afdichte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nl-NL" dirty="0"/>
              <a:t> (Voor een goede compressie tijdens compressieslag)</a:t>
            </a:r>
          </a:p>
          <a:p>
            <a:endParaRPr lang="nl-NL" dirty="0"/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Warmte afvoer </a:t>
            </a:r>
            <a:r>
              <a:rPr lang="nl-NL" dirty="0"/>
              <a:t>(Olie blijft keurig op temperatuur, onderdelen worden enigszins gekoeld)</a:t>
            </a:r>
          </a:p>
          <a:p>
            <a:endParaRPr lang="nl-NL" dirty="0"/>
          </a:p>
          <a:p>
            <a:r>
              <a:rPr lang="nl-NL" dirty="0">
                <a:solidFill>
                  <a:srgbClr val="7030A0"/>
                </a:solidFill>
              </a:rPr>
              <a:t>Vuilafvoer </a:t>
            </a:r>
            <a:r>
              <a:rPr lang="nl-NL" dirty="0"/>
              <a:t>(Roetdeeltjes en slijpsel wordt afgevoerd)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Geluiddemping </a:t>
            </a:r>
            <a:r>
              <a:rPr lang="nl-NL" dirty="0"/>
              <a:t>(Olie geeft trillingen minder goed door)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2D62010-38BE-4AEF-8A41-3B074F94FAC7}"/>
              </a:ext>
            </a:extLst>
          </p:cNvPr>
          <p:cNvSpPr/>
          <p:nvPr/>
        </p:nvSpPr>
        <p:spPr>
          <a:xfrm>
            <a:off x="2195736" y="267494"/>
            <a:ext cx="438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Functie van smeerolie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5D70D5-3377-4D91-9F5D-57D2AE5A5F35}"/>
              </a:ext>
            </a:extLst>
          </p:cNvPr>
          <p:cNvSpPr txBox="1"/>
          <p:nvPr/>
        </p:nvSpPr>
        <p:spPr>
          <a:xfrm>
            <a:off x="2627784" y="377425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0000"/>
                </a:solidFill>
              </a:rPr>
              <a:t>KOEGRAS</a:t>
            </a:r>
          </a:p>
        </p:txBody>
      </p:sp>
    </p:spTree>
    <p:extLst>
      <p:ext uri="{BB962C8B-B14F-4D97-AF65-F5344CB8AC3E}">
        <p14:creationId xmlns:p14="http://schemas.microsoft.com/office/powerpoint/2010/main" val="1228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8B92DB4-B2B8-4923-AB3D-BD252FF75C92}"/>
              </a:ext>
            </a:extLst>
          </p:cNvPr>
          <p:cNvSpPr/>
          <p:nvPr/>
        </p:nvSpPr>
        <p:spPr>
          <a:xfrm>
            <a:off x="1619672" y="1131591"/>
            <a:ext cx="52383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Twee aspecten belangrijk:</a:t>
            </a:r>
          </a:p>
          <a:p>
            <a:endParaRPr lang="nl-NL" sz="2000" dirty="0"/>
          </a:p>
          <a:p>
            <a:r>
              <a:rPr lang="nl-NL" dirty="0"/>
              <a:t>   - Viscositeit  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- Kwaliteit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F41C13-9179-46E6-AF4B-43F80589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22" y="1563638"/>
            <a:ext cx="1616270" cy="16162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C85FC7-4025-4D93-AFBA-10B0A4CE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47" y="3226347"/>
            <a:ext cx="1309236" cy="18002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2472CC2-F07B-430C-814F-7077BC0EF302}"/>
              </a:ext>
            </a:extLst>
          </p:cNvPr>
          <p:cNvSpPr/>
          <p:nvPr/>
        </p:nvSpPr>
        <p:spPr>
          <a:xfrm>
            <a:off x="2483768" y="116953"/>
            <a:ext cx="2460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Smeerolie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678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34D224C-9142-42DF-AFB3-35BEEE4814E8}"/>
              </a:ext>
            </a:extLst>
          </p:cNvPr>
          <p:cNvSpPr/>
          <p:nvPr/>
        </p:nvSpPr>
        <p:spPr>
          <a:xfrm>
            <a:off x="1043608" y="1131590"/>
            <a:ext cx="7488832" cy="372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viscositeit geeft de vloeibaarheid (stroperigheid) aan van de olie.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Deze wordt bepaald bij een temperatuur van 373 K. (100°C)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Olie wordt genoemd naar SAE- code.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SAE 20 is dunner dan SAE 30.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Viscositeit verschilt in zomer en winter.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Daarom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multigrade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olie. Olie die zowel bij warmte als koude dezelfde dikte blijft behouden.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A02A96-EA97-488C-843D-5E5A8871D033}"/>
              </a:ext>
            </a:extLst>
          </p:cNvPr>
          <p:cNvSpPr/>
          <p:nvPr/>
        </p:nvSpPr>
        <p:spPr>
          <a:xfrm>
            <a:off x="2339752" y="286788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Viscositeit</a:t>
            </a:r>
          </a:p>
        </p:txBody>
      </p:sp>
    </p:spTree>
    <p:extLst>
      <p:ext uri="{BB962C8B-B14F-4D97-AF65-F5344CB8AC3E}">
        <p14:creationId xmlns:p14="http://schemas.microsoft.com/office/powerpoint/2010/main" val="238004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417C7C-0942-4195-9C0B-67F13B7F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06080"/>
            <a:ext cx="4896544" cy="39139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C414A7-C451-48B1-B1C5-9F868307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3598"/>
            <a:ext cx="2742151" cy="27363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62D9CB8-22B6-447C-B7C3-CA55B4C82446}"/>
              </a:ext>
            </a:extLst>
          </p:cNvPr>
          <p:cNvSpPr/>
          <p:nvPr/>
        </p:nvSpPr>
        <p:spPr>
          <a:xfrm>
            <a:off x="2627784" y="123478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400" b="1" dirty="0">
                <a:solidFill>
                  <a:prstClr val="black"/>
                </a:solidFill>
              </a:rPr>
              <a:t>Viscositeit</a:t>
            </a:r>
          </a:p>
        </p:txBody>
      </p:sp>
    </p:spTree>
    <p:extLst>
      <p:ext uri="{BB962C8B-B14F-4D97-AF65-F5344CB8AC3E}">
        <p14:creationId xmlns:p14="http://schemas.microsoft.com/office/powerpoint/2010/main" val="145861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3FE531A-D81D-4B76-84CD-A03A8B00B313}"/>
              </a:ext>
            </a:extLst>
          </p:cNvPr>
          <p:cNvSpPr/>
          <p:nvPr/>
        </p:nvSpPr>
        <p:spPr>
          <a:xfrm>
            <a:off x="467544" y="1491630"/>
            <a:ext cx="8568952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Kwaliteit wordt bepaald door de eigenschappen die de olie heeft.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Kwaliteit wordt beïnvloed door het aantal  “dopes”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Dopes voor: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stolpunt te verlagen, - anti corrosie, - anti schuim, hechting, reiniging.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Voor elke motor of belasting de juiste olie.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Elke fabrikant zijn eigen verkooppraatje.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28FBAD8-21C7-41D3-AE38-5011D1190763}"/>
              </a:ext>
            </a:extLst>
          </p:cNvPr>
          <p:cNvSpPr/>
          <p:nvPr/>
        </p:nvSpPr>
        <p:spPr>
          <a:xfrm>
            <a:off x="2420606" y="195486"/>
            <a:ext cx="2116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Kwaliteit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AF57F8-CF03-410F-884A-2AB5EEC0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363838"/>
            <a:ext cx="1127797" cy="15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97780E-D39E-46B9-8C04-5C72317B3B11}"/>
              </a:ext>
            </a:extLst>
          </p:cNvPr>
          <p:cNvSpPr txBox="1"/>
          <p:nvPr/>
        </p:nvSpPr>
        <p:spPr>
          <a:xfrm>
            <a:off x="1979712" y="19548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Controle instanties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8B8D1E-2D42-4A0E-B2AA-C9ED5B3C83BE}"/>
              </a:ext>
            </a:extLst>
          </p:cNvPr>
          <p:cNvSpPr txBox="1"/>
          <p:nvPr/>
        </p:nvSpPr>
        <p:spPr>
          <a:xfrm>
            <a:off x="1187624" y="1347614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API = American Petroleum </a:t>
            </a:r>
            <a:r>
              <a:rPr lang="nl-NL" dirty="0" err="1"/>
              <a:t>Institute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ACEA = Association des Constructeurs Europées de Automobile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CCMC = Comité des Constructeurs automobiles du Marché </a:t>
            </a:r>
            <a:r>
              <a:rPr lang="nl-NL" dirty="0" err="1"/>
              <a:t>Commun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MIL =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SAE = Society of Automotive Engineers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18B148-E1D9-497E-9A07-6645E023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605" y="2824942"/>
            <a:ext cx="4263795" cy="22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7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130</TotalTime>
  <Words>274</Words>
  <Application>Microsoft Office PowerPoint</Application>
  <PresentationFormat>Diavoorstelling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Smering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Helicon Opleidingen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Miriam Oostdijk</dc:creator>
  <cp:keywords/>
  <dc:description/>
  <cp:lastModifiedBy>René Hoezen</cp:lastModifiedBy>
  <cp:revision>13</cp:revision>
  <dcterms:created xsi:type="dcterms:W3CDTF">2018-03-13T08:16:16Z</dcterms:created>
  <dcterms:modified xsi:type="dcterms:W3CDTF">2020-05-27T08:54:33Z</dcterms:modified>
  <cp:category/>
</cp:coreProperties>
</file>