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60"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2" d="100"/>
          <a:sy n="62" d="100"/>
        </p:scale>
        <p:origin x="48"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60C6404-AD6E-4860-8E75-697CA40B95DA}" type="datetimeFigureOut">
              <a:rPr lang="en-US" dirty="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5/4/2020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5/4/2020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5/4/2020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090C0-1B3F-4707-AA23-C6E5B2E519A2}"/>
              </a:ext>
            </a:extLst>
          </p:cNvPr>
          <p:cNvSpPr>
            <a:spLocks noGrp="1"/>
          </p:cNvSpPr>
          <p:nvPr>
            <p:ph type="ctrTitle"/>
          </p:nvPr>
        </p:nvSpPr>
        <p:spPr/>
        <p:txBody>
          <a:bodyPr/>
          <a:lstStyle/>
          <a:p>
            <a:r>
              <a:rPr lang="nl-NL"/>
              <a:t>strak-methode</a:t>
            </a:r>
            <a:endParaRPr lang="nl-NL" dirty="0"/>
          </a:p>
        </p:txBody>
      </p:sp>
      <p:sp>
        <p:nvSpPr>
          <p:cNvPr id="3" name="Ondertitel 2">
            <a:extLst>
              <a:ext uri="{FF2B5EF4-FFF2-40B4-BE49-F238E27FC236}">
                <a16:creationId xmlns:a16="http://schemas.microsoft.com/office/drawing/2014/main" id="{549BE0F6-1FAA-4DB8-8F11-AB4B73C3FD8B}"/>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96361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DB66C3-90B1-4273-A30C-955118EEEDC3}"/>
              </a:ext>
            </a:extLst>
          </p:cNvPr>
          <p:cNvSpPr>
            <a:spLocks noGrp="1"/>
          </p:cNvSpPr>
          <p:nvPr>
            <p:ph type="title"/>
          </p:nvPr>
        </p:nvSpPr>
        <p:spPr>
          <a:xfrm>
            <a:off x="6879787" y="964692"/>
            <a:ext cx="4476806" cy="1188720"/>
          </a:xfrm>
        </p:spPr>
        <p:txBody>
          <a:bodyPr>
            <a:normAutofit/>
          </a:bodyPr>
          <a:lstStyle/>
          <a:p>
            <a:r>
              <a:rPr lang="nl-NL" dirty="0"/>
              <a:t>ui</a:t>
            </a:r>
          </a:p>
        </p:txBody>
      </p:sp>
      <p:pic>
        <p:nvPicPr>
          <p:cNvPr id="4" name="Afbeelding 3" descr="Afbeelding met apparaat&#10;&#10;Automatisch gegenereerde beschrijving">
            <a:extLst>
              <a:ext uri="{FF2B5EF4-FFF2-40B4-BE49-F238E27FC236}">
                <a16:creationId xmlns:a16="http://schemas.microsoft.com/office/drawing/2014/main" id="{4B04A8A0-8CAC-4FD8-A3A9-852550BB3ED6}"/>
              </a:ext>
            </a:extLst>
          </p:cNvPr>
          <p:cNvPicPr>
            <a:picLocks noChangeAspect="1"/>
          </p:cNvPicPr>
          <p:nvPr/>
        </p:nvPicPr>
        <p:blipFill>
          <a:blip r:embed="rId2"/>
          <a:stretch>
            <a:fillRect/>
          </a:stretch>
        </p:blipFill>
        <p:spPr>
          <a:xfrm>
            <a:off x="1153944" y="1735250"/>
            <a:ext cx="4782312" cy="3395441"/>
          </a:xfrm>
          <a:prstGeom prst="rect">
            <a:avLst/>
          </a:prstGeom>
        </p:spPr>
      </p:pic>
      <p:sp>
        <p:nvSpPr>
          <p:cNvPr id="3" name="Tijdelijke aanduiding voor inhoud 2">
            <a:extLst>
              <a:ext uri="{FF2B5EF4-FFF2-40B4-BE49-F238E27FC236}">
                <a16:creationId xmlns:a16="http://schemas.microsoft.com/office/drawing/2014/main" id="{3740EFA0-1448-4A5A-82BD-E2AAF9AA651E}"/>
              </a:ext>
            </a:extLst>
          </p:cNvPr>
          <p:cNvSpPr>
            <a:spLocks noGrp="1"/>
          </p:cNvSpPr>
          <p:nvPr>
            <p:ph idx="1"/>
          </p:nvPr>
        </p:nvSpPr>
        <p:spPr>
          <a:xfrm>
            <a:off x="6878359" y="2638044"/>
            <a:ext cx="4492932" cy="3263206"/>
          </a:xfrm>
        </p:spPr>
        <p:txBody>
          <a:bodyPr>
            <a:normAutofit lnSpcReduction="10000"/>
          </a:bodyPr>
          <a:lstStyle/>
          <a:p>
            <a:pPr marL="0" indent="0" fontAlgn="base">
              <a:buNone/>
            </a:pPr>
            <a:r>
              <a:rPr lang="nl-NL" sz="2200" b="1" dirty="0"/>
              <a:t>Gedrag:</a:t>
            </a:r>
            <a:r>
              <a:rPr lang="nl-NL" sz="2200" dirty="0"/>
              <a:t> Wat doe je?</a:t>
            </a:r>
          </a:p>
          <a:p>
            <a:pPr marL="0" indent="0" fontAlgn="base">
              <a:buNone/>
            </a:pPr>
            <a:r>
              <a:rPr lang="nl-NL" sz="2200" b="1" dirty="0"/>
              <a:t>Vaardigheden:</a:t>
            </a:r>
            <a:r>
              <a:rPr lang="nl-NL" sz="2200" dirty="0"/>
              <a:t> Wat kun je?</a:t>
            </a:r>
          </a:p>
          <a:p>
            <a:pPr marL="0" indent="0" fontAlgn="base">
              <a:buNone/>
            </a:pPr>
            <a:r>
              <a:rPr lang="nl-NL" sz="2200" b="1" dirty="0"/>
              <a:t>Overtuigingen:</a:t>
            </a:r>
            <a:r>
              <a:rPr lang="nl-NL" sz="2200" dirty="0"/>
              <a:t> Waar geloof je in (in de situatie)?</a:t>
            </a:r>
          </a:p>
          <a:p>
            <a:pPr marL="0" indent="0" fontAlgn="base">
              <a:buNone/>
            </a:pPr>
            <a:r>
              <a:rPr lang="nl-NL" sz="2200" b="1" dirty="0"/>
              <a:t>Identiteit:</a:t>
            </a:r>
            <a:r>
              <a:rPr lang="nl-NL" sz="2200" dirty="0"/>
              <a:t> Hoe zie je jezelf en je professionele rol?</a:t>
            </a:r>
          </a:p>
          <a:p>
            <a:pPr marL="0" indent="0" fontAlgn="base">
              <a:buNone/>
            </a:pPr>
            <a:r>
              <a:rPr lang="nl-NL" sz="2200" b="1" dirty="0"/>
              <a:t>Betrokkenheid:</a:t>
            </a:r>
            <a:r>
              <a:rPr lang="nl-NL" sz="2200" dirty="0"/>
              <a:t> Wat zijn je waarden? Wat is je ideaal, je missie?</a:t>
            </a:r>
          </a:p>
          <a:p>
            <a:endParaRPr lang="nl-NL" dirty="0"/>
          </a:p>
        </p:txBody>
      </p:sp>
    </p:spTree>
    <p:extLst>
      <p:ext uri="{BB962C8B-B14F-4D97-AF65-F5344CB8AC3E}">
        <p14:creationId xmlns:p14="http://schemas.microsoft.com/office/powerpoint/2010/main" val="3193793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7846CB-BB77-40CE-9BB3-AE23FEB0DA9B}"/>
              </a:ext>
            </a:extLst>
          </p:cNvPr>
          <p:cNvSpPr>
            <a:spLocks noGrp="1"/>
          </p:cNvSpPr>
          <p:nvPr>
            <p:ph type="title"/>
          </p:nvPr>
        </p:nvSpPr>
        <p:spPr/>
        <p:txBody>
          <a:bodyPr/>
          <a:lstStyle/>
          <a:p>
            <a:r>
              <a:rPr lang="nl-NL" dirty="0"/>
              <a:t>STRAK methode</a:t>
            </a:r>
          </a:p>
        </p:txBody>
      </p:sp>
      <p:sp>
        <p:nvSpPr>
          <p:cNvPr id="3" name="Tijdelijke aanduiding voor inhoud 2">
            <a:extLst>
              <a:ext uri="{FF2B5EF4-FFF2-40B4-BE49-F238E27FC236}">
                <a16:creationId xmlns:a16="http://schemas.microsoft.com/office/drawing/2014/main" id="{DB1DD0EF-C3CE-4D4B-96AA-763AB6D67144}"/>
              </a:ext>
            </a:extLst>
          </p:cNvPr>
          <p:cNvSpPr>
            <a:spLocks noGrp="1"/>
          </p:cNvSpPr>
          <p:nvPr>
            <p:ph idx="1"/>
          </p:nvPr>
        </p:nvSpPr>
        <p:spPr>
          <a:xfrm>
            <a:off x="1460574" y="2424700"/>
            <a:ext cx="9450581" cy="4191857"/>
          </a:xfrm>
        </p:spPr>
        <p:txBody>
          <a:bodyPr>
            <a:normAutofit/>
          </a:bodyPr>
          <a:lstStyle/>
          <a:p>
            <a:pPr marL="0" indent="0">
              <a:buNone/>
            </a:pPr>
            <a:r>
              <a:rPr lang="nl-NL" sz="2200" b="1" dirty="0"/>
              <a:t>Situatie</a:t>
            </a:r>
            <a:r>
              <a:rPr lang="nl-NL" sz="2200" dirty="0"/>
              <a:t> – Wat was de situatie?</a:t>
            </a:r>
          </a:p>
          <a:p>
            <a:pPr marL="0" indent="0">
              <a:buNone/>
            </a:pPr>
            <a:r>
              <a:rPr lang="nl-NL" sz="2200" b="1" dirty="0"/>
              <a:t>Taak</a:t>
            </a:r>
            <a:r>
              <a:rPr lang="nl-NL" sz="2200" dirty="0"/>
              <a:t> – Wat was jouw taak? Wat was jouw rol of verantwoordelijkheid? Wat was jouw doel?</a:t>
            </a:r>
          </a:p>
          <a:p>
            <a:pPr marL="0" indent="0">
              <a:buNone/>
            </a:pPr>
            <a:r>
              <a:rPr lang="nl-NL" sz="2200" b="1" dirty="0"/>
              <a:t>Resultaat</a:t>
            </a:r>
            <a:r>
              <a:rPr lang="nl-NL" sz="2200" dirty="0"/>
              <a:t> - Wat is het resultaat van jouw handelen? </a:t>
            </a:r>
          </a:p>
          <a:p>
            <a:pPr marL="0" indent="0">
              <a:buNone/>
            </a:pPr>
            <a:r>
              <a:rPr lang="nl-NL" sz="2200" b="1" dirty="0"/>
              <a:t>Aanpak</a:t>
            </a:r>
            <a:r>
              <a:rPr lang="nl-NL" sz="2200" dirty="0"/>
              <a:t> - Hoe heb je dat aangepakt in de situatie?</a:t>
            </a:r>
          </a:p>
          <a:p>
            <a:pPr marL="0" indent="0">
              <a:buNone/>
            </a:pPr>
            <a:r>
              <a:rPr lang="nl-NL" sz="2200" b="1" dirty="0"/>
              <a:t>Keuzes</a:t>
            </a:r>
            <a:r>
              <a:rPr lang="nl-NL" sz="2200" dirty="0"/>
              <a:t> - Welke keuzes heb je gemaakt? Met welke bedoeling heb je zo gehandeld? Wat is daarin belangrijk? Welke afspraken zijn in het team gemaakt over deze situatie? Welke conclusie(s) heb je getrokken? Welke oplossingen of verbetervoorstellen heb jij gegeven? Wat maakt dat je hiervoor gekozen hebt?</a:t>
            </a:r>
          </a:p>
          <a:p>
            <a:pPr marL="0" indent="0">
              <a:buNone/>
            </a:pPr>
            <a:endParaRPr lang="nl-NL" dirty="0"/>
          </a:p>
        </p:txBody>
      </p:sp>
    </p:spTree>
    <p:extLst>
      <p:ext uri="{BB962C8B-B14F-4D97-AF65-F5344CB8AC3E}">
        <p14:creationId xmlns:p14="http://schemas.microsoft.com/office/powerpoint/2010/main" val="1690043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EB8B7B-0CAD-4C07-A983-6217C5ECFDDB}"/>
              </a:ext>
            </a:extLst>
          </p:cNvPr>
          <p:cNvSpPr>
            <a:spLocks noGrp="1"/>
          </p:cNvSpPr>
          <p:nvPr>
            <p:ph type="title"/>
          </p:nvPr>
        </p:nvSpPr>
        <p:spPr/>
        <p:txBody>
          <a:bodyPr/>
          <a:lstStyle/>
          <a:p>
            <a:r>
              <a:rPr lang="nl-NL" dirty="0"/>
              <a:t>Aandachtspunten voor het schrijven van een reflectie</a:t>
            </a:r>
          </a:p>
        </p:txBody>
      </p:sp>
      <p:sp>
        <p:nvSpPr>
          <p:cNvPr id="3" name="Tijdelijke aanduiding voor inhoud 2">
            <a:extLst>
              <a:ext uri="{FF2B5EF4-FFF2-40B4-BE49-F238E27FC236}">
                <a16:creationId xmlns:a16="http://schemas.microsoft.com/office/drawing/2014/main" id="{FA2F9516-C6A2-478A-A44F-875EEC99A486}"/>
              </a:ext>
            </a:extLst>
          </p:cNvPr>
          <p:cNvSpPr>
            <a:spLocks noGrp="1"/>
          </p:cNvSpPr>
          <p:nvPr>
            <p:ph idx="1"/>
          </p:nvPr>
        </p:nvSpPr>
        <p:spPr>
          <a:xfrm>
            <a:off x="2231136" y="2638044"/>
            <a:ext cx="7729728" cy="3981831"/>
          </a:xfrm>
        </p:spPr>
        <p:txBody>
          <a:bodyPr>
            <a:normAutofit/>
          </a:bodyPr>
          <a:lstStyle/>
          <a:p>
            <a:r>
              <a:rPr lang="nl-NL" sz="2200" dirty="0"/>
              <a:t>Reflecteren gaat vaak over ‘problemen’; dat wat niet goed gaat</a:t>
            </a:r>
          </a:p>
          <a:p>
            <a:r>
              <a:rPr lang="nl-NL" sz="2200" dirty="0"/>
              <a:t>Belangrijk om ook te richten op successen</a:t>
            </a:r>
          </a:p>
          <a:p>
            <a:r>
              <a:rPr lang="nl-NL" sz="2200" dirty="0"/>
              <a:t>Uitleg geven!</a:t>
            </a:r>
          </a:p>
          <a:p>
            <a:pPr marL="0" indent="0">
              <a:buNone/>
            </a:pPr>
            <a:endParaRPr lang="nl-NL" sz="2200" dirty="0"/>
          </a:p>
          <a:p>
            <a:pPr marL="0" indent="0">
              <a:buNone/>
            </a:pPr>
            <a:r>
              <a:rPr lang="nl-NL" sz="2200" dirty="0"/>
              <a:t>“Ik heb veel geleerd tijdens dit vak” 			</a:t>
            </a:r>
          </a:p>
          <a:p>
            <a:pPr marL="0" indent="0">
              <a:buNone/>
            </a:pPr>
            <a:endParaRPr lang="nl-NL" sz="2200" dirty="0"/>
          </a:p>
          <a:p>
            <a:pPr marL="0" indent="0">
              <a:buNone/>
            </a:pPr>
            <a:r>
              <a:rPr lang="nl-NL" sz="2200" dirty="0"/>
              <a:t>“Ik heb veel geleerd tijdens dit vak. Ik heb geleerd dat ik het prettig vind om de touwtjes in eigen handen te houden, zodat ik zelf controle heb over wat er wordt ingeleverd”</a:t>
            </a:r>
          </a:p>
          <a:p>
            <a:endParaRPr lang="nl-NL" dirty="0"/>
          </a:p>
          <a:p>
            <a:endParaRPr lang="nl-NL" dirty="0"/>
          </a:p>
        </p:txBody>
      </p:sp>
      <p:sp>
        <p:nvSpPr>
          <p:cNvPr id="5" name="Pijl: omlaag 4">
            <a:extLst>
              <a:ext uri="{FF2B5EF4-FFF2-40B4-BE49-F238E27FC236}">
                <a16:creationId xmlns:a16="http://schemas.microsoft.com/office/drawing/2014/main" id="{5354903F-C586-42D8-8C91-A6F0E01DD8D9}"/>
              </a:ext>
            </a:extLst>
          </p:cNvPr>
          <p:cNvSpPr/>
          <p:nvPr/>
        </p:nvSpPr>
        <p:spPr>
          <a:xfrm>
            <a:off x="3106294" y="4095750"/>
            <a:ext cx="198882" cy="3429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6" name="Afbeelding 5">
            <a:extLst>
              <a:ext uri="{FF2B5EF4-FFF2-40B4-BE49-F238E27FC236}">
                <a16:creationId xmlns:a16="http://schemas.microsoft.com/office/drawing/2014/main" id="{64A3CBE8-DF00-4C29-AF3F-74D9EA02D7C9}"/>
              </a:ext>
            </a:extLst>
          </p:cNvPr>
          <p:cNvPicPr>
            <a:picLocks noChangeAspect="1"/>
          </p:cNvPicPr>
          <p:nvPr/>
        </p:nvPicPr>
        <p:blipFill>
          <a:blip r:embed="rId2"/>
          <a:stretch>
            <a:fillRect/>
          </a:stretch>
        </p:blipFill>
        <p:spPr>
          <a:xfrm>
            <a:off x="6534149" y="4546595"/>
            <a:ext cx="374609" cy="377405"/>
          </a:xfrm>
          <a:prstGeom prst="rect">
            <a:avLst/>
          </a:prstGeom>
        </p:spPr>
      </p:pic>
      <p:pic>
        <p:nvPicPr>
          <p:cNvPr id="7" name="Afbeelding 6">
            <a:extLst>
              <a:ext uri="{FF2B5EF4-FFF2-40B4-BE49-F238E27FC236}">
                <a16:creationId xmlns:a16="http://schemas.microsoft.com/office/drawing/2014/main" id="{12BA7ABC-6CDE-404D-9FDB-C06F3F0E5990}"/>
              </a:ext>
            </a:extLst>
          </p:cNvPr>
          <p:cNvPicPr>
            <a:picLocks noChangeAspect="1"/>
          </p:cNvPicPr>
          <p:nvPr/>
        </p:nvPicPr>
        <p:blipFill>
          <a:blip r:embed="rId3"/>
          <a:stretch>
            <a:fillRect/>
          </a:stretch>
        </p:blipFill>
        <p:spPr>
          <a:xfrm>
            <a:off x="7930471" y="6185245"/>
            <a:ext cx="376237" cy="369346"/>
          </a:xfrm>
          <a:prstGeom prst="rect">
            <a:avLst/>
          </a:prstGeom>
        </p:spPr>
      </p:pic>
    </p:spTree>
    <p:extLst>
      <p:ext uri="{BB962C8B-B14F-4D97-AF65-F5344CB8AC3E}">
        <p14:creationId xmlns:p14="http://schemas.microsoft.com/office/powerpoint/2010/main" val="376649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TM10001115[[fn=Pakket]]</Template>
  <TotalTime>0</TotalTime>
  <Words>235</Words>
  <Application>Microsoft Office PowerPoint</Application>
  <PresentationFormat>Breedbeeld</PresentationFormat>
  <Paragraphs>21</Paragraphs>
  <Slides>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4</vt:i4>
      </vt:variant>
    </vt:vector>
  </HeadingPairs>
  <TitlesOfParts>
    <vt:vector size="7" baseType="lpstr">
      <vt:lpstr>Arial</vt:lpstr>
      <vt:lpstr>Gill Sans MT</vt:lpstr>
      <vt:lpstr>Pakket</vt:lpstr>
      <vt:lpstr>strak-methode</vt:lpstr>
      <vt:lpstr>ui</vt:lpstr>
      <vt:lpstr>STRAK methode</vt:lpstr>
      <vt:lpstr>Aandachtspunten voor het schrijven van een reflectie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strak-methode</dc:title>
  <dc:creator>Myrthe Langeveld</dc:creator>
  <cp:lastModifiedBy>Myrthe Langeveld</cp:lastModifiedBy>
  <cp:revision>1</cp:revision>
  <dcterms:created xsi:type="dcterms:W3CDTF">2020-05-04T16:24:49Z</dcterms:created>
  <dcterms:modified xsi:type="dcterms:W3CDTF">2020-05-04T16:25:21Z</dcterms:modified>
</cp:coreProperties>
</file>