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90" r:id="rId5"/>
    <p:sldId id="320" r:id="rId6"/>
    <p:sldId id="321" r:id="rId7"/>
    <p:sldId id="327" r:id="rId8"/>
    <p:sldId id="342" r:id="rId9"/>
    <p:sldId id="339" r:id="rId10"/>
    <p:sldId id="341" r:id="rId11"/>
    <p:sldId id="322" r:id="rId12"/>
    <p:sldId id="324" r:id="rId13"/>
    <p:sldId id="323" r:id="rId14"/>
    <p:sldId id="328" r:id="rId15"/>
    <p:sldId id="344" r:id="rId16"/>
    <p:sldId id="345" r:id="rId17"/>
    <p:sldId id="346" r:id="rId18"/>
    <p:sldId id="329" r:id="rId19"/>
    <p:sldId id="332" r:id="rId20"/>
    <p:sldId id="333" r:id="rId21"/>
    <p:sldId id="334" r:id="rId22"/>
    <p:sldId id="335" r:id="rId23"/>
    <p:sldId id="337" r:id="rId24"/>
    <p:sldId id="338" r:id="rId25"/>
    <p:sldId id="336" r:id="rId26"/>
  </p:sldIdLst>
  <p:sldSz cx="12192000" cy="6858000"/>
  <p:notesSz cx="6858000" cy="9144000"/>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332" autoAdjust="0"/>
  </p:normalViewPr>
  <p:slideViewPr>
    <p:cSldViewPr>
      <p:cViewPr varScale="1">
        <p:scale>
          <a:sx n="78" d="100"/>
          <a:sy n="78" d="100"/>
        </p:scale>
        <p:origin x="778" y="6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iter, J.P. de (RtH)" userId="0c7ebdf9-bec9-4cd1-b75d-1cf3300f439f" providerId="ADAL" clId="{0016EE42-BEEF-4B3B-B41A-2E7A8351B012}"/>
    <pc:docChg chg="custSel delSld modSld">
      <pc:chgData name="Ruiter, J.P. de (RtH)" userId="0c7ebdf9-bec9-4cd1-b75d-1cf3300f439f" providerId="ADAL" clId="{0016EE42-BEEF-4B3B-B41A-2E7A8351B012}" dt="2020-04-14T06:54:07.817" v="12" actId="478"/>
      <pc:docMkLst>
        <pc:docMk/>
      </pc:docMkLst>
      <pc:sldChg chg="addSp delSp modSp">
        <pc:chgData name="Ruiter, J.P. de (RtH)" userId="0c7ebdf9-bec9-4cd1-b75d-1cf3300f439f" providerId="ADAL" clId="{0016EE42-BEEF-4B3B-B41A-2E7A8351B012}" dt="2020-04-14T06:53:05.302" v="2" actId="478"/>
        <pc:sldMkLst>
          <pc:docMk/>
          <pc:sldMk cId="2287615799" sldId="320"/>
        </pc:sldMkLst>
        <pc:spChg chg="add del mod">
          <ac:chgData name="Ruiter, J.P. de (RtH)" userId="0c7ebdf9-bec9-4cd1-b75d-1cf3300f439f" providerId="ADAL" clId="{0016EE42-BEEF-4B3B-B41A-2E7A8351B012}" dt="2020-04-14T06:53:05.302" v="2" actId="478"/>
          <ac:spMkLst>
            <pc:docMk/>
            <pc:sldMk cId="2287615799" sldId="320"/>
            <ac:spMk id="3" creationId="{25F84ADF-B14F-4FCD-9810-C31E32558875}"/>
          </ac:spMkLst>
        </pc:spChg>
        <pc:spChg chg="del">
          <ac:chgData name="Ruiter, J.P. de (RtH)" userId="0c7ebdf9-bec9-4cd1-b75d-1cf3300f439f" providerId="ADAL" clId="{0016EE42-BEEF-4B3B-B41A-2E7A8351B012}" dt="2020-04-14T06:53:02.419" v="1" actId="478"/>
          <ac:spMkLst>
            <pc:docMk/>
            <pc:sldMk cId="2287615799" sldId="320"/>
            <ac:spMk id="4098" creationId="{00000000-0000-0000-0000-000000000000}"/>
          </ac:spMkLst>
        </pc:spChg>
        <pc:spChg chg="mod">
          <ac:chgData name="Ruiter, J.P. de (RtH)" userId="0c7ebdf9-bec9-4cd1-b75d-1cf3300f439f" providerId="ADAL" clId="{0016EE42-BEEF-4B3B-B41A-2E7A8351B012}" dt="2020-04-14T06:53:00.124" v="0" actId="6549"/>
          <ac:spMkLst>
            <pc:docMk/>
            <pc:sldMk cId="2287615799" sldId="320"/>
            <ac:spMk id="5123" creationId="{00000000-0000-0000-0000-000000000000}"/>
          </ac:spMkLst>
        </pc:spChg>
      </pc:sldChg>
      <pc:sldChg chg="addSp delSp modSp">
        <pc:chgData name="Ruiter, J.P. de (RtH)" userId="0c7ebdf9-bec9-4cd1-b75d-1cf3300f439f" providerId="ADAL" clId="{0016EE42-BEEF-4B3B-B41A-2E7A8351B012}" dt="2020-04-14T06:53:30.225" v="7" actId="478"/>
        <pc:sldMkLst>
          <pc:docMk/>
          <pc:sldMk cId="4275952819" sldId="328"/>
        </pc:sldMkLst>
        <pc:spChg chg="add del mod">
          <ac:chgData name="Ruiter, J.P. de (RtH)" userId="0c7ebdf9-bec9-4cd1-b75d-1cf3300f439f" providerId="ADAL" clId="{0016EE42-BEEF-4B3B-B41A-2E7A8351B012}" dt="2020-04-14T06:53:30.225" v="7" actId="478"/>
          <ac:spMkLst>
            <pc:docMk/>
            <pc:sldMk cId="4275952819" sldId="328"/>
            <ac:spMk id="5" creationId="{16831F55-B67D-4D35-9D74-242B912AC0A2}"/>
          </ac:spMkLst>
        </pc:spChg>
        <pc:spChg chg="del">
          <ac:chgData name="Ruiter, J.P. de (RtH)" userId="0c7ebdf9-bec9-4cd1-b75d-1cf3300f439f" providerId="ADAL" clId="{0016EE42-BEEF-4B3B-B41A-2E7A8351B012}" dt="2020-04-14T06:53:25.740" v="5" actId="478"/>
          <ac:spMkLst>
            <pc:docMk/>
            <pc:sldMk cId="4275952819" sldId="328"/>
            <ac:spMk id="4098" creationId="{00000000-0000-0000-0000-000000000000}"/>
          </ac:spMkLst>
        </pc:spChg>
        <pc:spChg chg="mod">
          <ac:chgData name="Ruiter, J.P. de (RtH)" userId="0c7ebdf9-bec9-4cd1-b75d-1cf3300f439f" providerId="ADAL" clId="{0016EE42-BEEF-4B3B-B41A-2E7A8351B012}" dt="2020-04-14T06:53:28.828" v="6" actId="6549"/>
          <ac:spMkLst>
            <pc:docMk/>
            <pc:sldMk cId="4275952819" sldId="328"/>
            <ac:spMk id="5123" creationId="{00000000-0000-0000-0000-000000000000}"/>
          </ac:spMkLst>
        </pc:spChg>
      </pc:sldChg>
      <pc:sldChg chg="del">
        <pc:chgData name="Ruiter, J.P. de (RtH)" userId="0c7ebdf9-bec9-4cd1-b75d-1cf3300f439f" providerId="ADAL" clId="{0016EE42-BEEF-4B3B-B41A-2E7A8351B012}" dt="2020-04-14T06:53:45.063" v="9" actId="47"/>
        <pc:sldMkLst>
          <pc:docMk/>
          <pc:sldMk cId="3376731566" sldId="330"/>
        </pc:sldMkLst>
      </pc:sldChg>
      <pc:sldChg chg="del">
        <pc:chgData name="Ruiter, J.P. de (RtH)" userId="0c7ebdf9-bec9-4cd1-b75d-1cf3300f439f" providerId="ADAL" clId="{0016EE42-BEEF-4B3B-B41A-2E7A8351B012}" dt="2020-04-14T06:53:39.909" v="8" actId="47"/>
        <pc:sldMkLst>
          <pc:docMk/>
          <pc:sldMk cId="2396173139" sldId="331"/>
        </pc:sldMkLst>
      </pc:sldChg>
      <pc:sldChg chg="addSp delSp modSp">
        <pc:chgData name="Ruiter, J.P. de (RtH)" userId="0c7ebdf9-bec9-4cd1-b75d-1cf3300f439f" providerId="ADAL" clId="{0016EE42-BEEF-4B3B-B41A-2E7A8351B012}" dt="2020-04-14T06:54:07.817" v="12" actId="478"/>
        <pc:sldMkLst>
          <pc:docMk/>
          <pc:sldMk cId="4227406016" sldId="332"/>
        </pc:sldMkLst>
        <pc:spChg chg="add del mod">
          <ac:chgData name="Ruiter, J.P. de (RtH)" userId="0c7ebdf9-bec9-4cd1-b75d-1cf3300f439f" providerId="ADAL" clId="{0016EE42-BEEF-4B3B-B41A-2E7A8351B012}" dt="2020-04-14T06:54:07.817" v="12" actId="478"/>
          <ac:spMkLst>
            <pc:docMk/>
            <pc:sldMk cId="4227406016" sldId="332"/>
            <ac:spMk id="3" creationId="{C9D8B8FC-1A35-4779-A951-6C42432B1276}"/>
          </ac:spMkLst>
        </pc:spChg>
        <pc:spChg chg="del">
          <ac:chgData name="Ruiter, J.P. de (RtH)" userId="0c7ebdf9-bec9-4cd1-b75d-1cf3300f439f" providerId="ADAL" clId="{0016EE42-BEEF-4B3B-B41A-2E7A8351B012}" dt="2020-04-14T06:54:06.368" v="11" actId="478"/>
          <ac:spMkLst>
            <pc:docMk/>
            <pc:sldMk cId="4227406016" sldId="332"/>
            <ac:spMk id="4098" creationId="{00000000-0000-0000-0000-000000000000}"/>
          </ac:spMkLst>
        </pc:spChg>
        <pc:spChg chg="mod">
          <ac:chgData name="Ruiter, J.P. de (RtH)" userId="0c7ebdf9-bec9-4cd1-b75d-1cf3300f439f" providerId="ADAL" clId="{0016EE42-BEEF-4B3B-B41A-2E7A8351B012}" dt="2020-04-14T06:54:03.080" v="10" actId="6549"/>
          <ac:spMkLst>
            <pc:docMk/>
            <pc:sldMk cId="4227406016" sldId="332"/>
            <ac:spMk id="5123" creationId="{00000000-0000-0000-0000-000000000000}"/>
          </ac:spMkLst>
        </pc:spChg>
      </pc:sldChg>
      <pc:sldChg chg="del">
        <pc:chgData name="Ruiter, J.P. de (RtH)" userId="0c7ebdf9-bec9-4cd1-b75d-1cf3300f439f" providerId="ADAL" clId="{0016EE42-BEEF-4B3B-B41A-2E7A8351B012}" dt="2020-04-14T06:53:13.100" v="3" actId="47"/>
        <pc:sldMkLst>
          <pc:docMk/>
          <pc:sldMk cId="1720192948" sldId="340"/>
        </pc:sldMkLst>
      </pc:sldChg>
      <pc:sldChg chg="del">
        <pc:chgData name="Ruiter, J.P. de (RtH)" userId="0c7ebdf9-bec9-4cd1-b75d-1cf3300f439f" providerId="ADAL" clId="{0016EE42-BEEF-4B3B-B41A-2E7A8351B012}" dt="2020-04-14T06:53:22.314" v="4" actId="47"/>
        <pc:sldMkLst>
          <pc:docMk/>
          <pc:sldMk cId="1189889101" sldId="34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90AEC9-4753-44AC-A24F-1563BCC2D867}" type="datetimeFigureOut">
              <a:rPr lang="nl-NL" smtClean="0"/>
              <a:pPr/>
              <a:t>14-4-2020</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A71526-150B-4DDD-BFA7-8B8764D6896D}" type="slidenum">
              <a:rPr lang="nl-NL" smtClean="0"/>
              <a:pPr/>
              <a:t>‹nr.›</a:t>
            </a:fld>
            <a:endParaRPr lang="nl-NL"/>
          </a:p>
        </p:txBody>
      </p:sp>
    </p:spTree>
    <p:extLst>
      <p:ext uri="{BB962C8B-B14F-4D97-AF65-F5344CB8AC3E}">
        <p14:creationId xmlns:p14="http://schemas.microsoft.com/office/powerpoint/2010/main" val="235961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l.wikipedia.org/wiki/Beurswaard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94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a:t>Legende:</a:t>
            </a:r>
            <a:r>
              <a:rPr lang="nl-NL" baseline="0" dirty="0"/>
              <a:t> </a:t>
            </a:r>
            <a:r>
              <a:rPr lang="nl-NL" baseline="0" dirty="0" err="1"/>
              <a:t>Sessa</a:t>
            </a:r>
            <a:r>
              <a:rPr lang="nl-NL" baseline="0" dirty="0"/>
              <a:t> (</a:t>
            </a:r>
            <a:r>
              <a:rPr lang="nl-NL" baseline="0" dirty="0" err="1"/>
              <a:t>india</a:t>
            </a:r>
            <a:r>
              <a:rPr lang="nl-NL" baseline="0" dirty="0"/>
              <a:t>) is uitvinder van schaakbord en de koning beloofde de uitvinder een beloning die hij zelf mocht uitkiezen. Boeren (pionnen) en adel (stukken) moeten als een eenheid samenwerken was de les.</a:t>
            </a:r>
          </a:p>
          <a:p>
            <a:pPr eaLnBrk="1" hangingPunct="1">
              <a:spcBef>
                <a:spcPct val="0"/>
              </a:spcBef>
            </a:pPr>
            <a:r>
              <a:rPr lang="nl-NL" baseline="0" dirty="0" err="1"/>
              <a:t>Sessa</a:t>
            </a:r>
            <a:r>
              <a:rPr lang="nl-NL" baseline="0" dirty="0"/>
              <a:t> vroeg de hand van zijn dochter </a:t>
            </a:r>
            <a:r>
              <a:rPr lang="nl-NL" baseline="0" dirty="0" err="1"/>
              <a:t>Deheane</a:t>
            </a:r>
            <a:r>
              <a:rPr lang="nl-NL" baseline="0" dirty="0"/>
              <a:t>, maar de koning smeekte om een andere beloning.</a:t>
            </a:r>
          </a:p>
          <a:p>
            <a:pPr eaLnBrk="1" hangingPunct="1">
              <a:spcBef>
                <a:spcPct val="0"/>
              </a:spcBef>
            </a:pPr>
            <a:r>
              <a:rPr lang="nl-NL" baseline="0" dirty="0" err="1"/>
              <a:t>Sessa</a:t>
            </a:r>
            <a:r>
              <a:rPr lang="nl-NL" baseline="0" dirty="0"/>
              <a:t> vroeg toen op veld één een graankorrel en op veld twee </a:t>
            </a:r>
            <a:r>
              <a:rPr lang="nl-NL" baseline="0" dirty="0" err="1"/>
              <a:t>twee</a:t>
            </a:r>
            <a:r>
              <a:rPr lang="nl-NL" baseline="0" dirty="0"/>
              <a:t> graankorrels en veld drie vier graankorrels. Etc.</a:t>
            </a:r>
          </a:p>
          <a:p>
            <a:pPr eaLnBrk="1" hangingPunct="1">
              <a:spcBef>
                <a:spcPct val="0"/>
              </a:spcBef>
            </a:pPr>
            <a:r>
              <a:rPr lang="nl-NL" baseline="0" dirty="0"/>
              <a:t>Is meer dan 18 triljoen graankorrels.</a:t>
            </a:r>
            <a:endParaRPr lang="nl-NL" dirty="0"/>
          </a:p>
        </p:txBody>
      </p:sp>
      <p:sp>
        <p:nvSpPr>
          <p:cNvPr id="1946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95987F-C580-457D-B1D6-B3ADFE82B916}" type="slidenum">
              <a:rPr lang="nl-NL" smtClean="0"/>
              <a:pPr/>
              <a:t>2</a:t>
            </a:fld>
            <a:endParaRPr lang="nl-NL"/>
          </a:p>
        </p:txBody>
      </p:sp>
    </p:spTree>
    <p:extLst>
      <p:ext uri="{BB962C8B-B14F-4D97-AF65-F5344CB8AC3E}">
        <p14:creationId xmlns:p14="http://schemas.microsoft.com/office/powerpoint/2010/main" val="1711843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94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nl-NL" dirty="0"/>
          </a:p>
        </p:txBody>
      </p:sp>
      <p:sp>
        <p:nvSpPr>
          <p:cNvPr id="1946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95987F-C580-457D-B1D6-B3ADFE82B916}" type="slidenum">
              <a:rPr lang="nl-NL" smtClean="0"/>
              <a:pPr/>
              <a:t>4</a:t>
            </a:fld>
            <a:endParaRPr lang="nl-NL"/>
          </a:p>
        </p:txBody>
      </p:sp>
    </p:spTree>
    <p:extLst>
      <p:ext uri="{BB962C8B-B14F-4D97-AF65-F5344CB8AC3E}">
        <p14:creationId xmlns:p14="http://schemas.microsoft.com/office/powerpoint/2010/main" val="7222332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Moet je doorwerken tot je 67</a:t>
            </a:r>
            <a:r>
              <a:rPr lang="nl-NL" baseline="30000" dirty="0"/>
              <a:t>e</a:t>
            </a:r>
            <a:r>
              <a:rPr lang="nl-NL" dirty="0"/>
              <a:t>? Voorbeeld van man die op 25</a:t>
            </a:r>
            <a:r>
              <a:rPr lang="nl-NL" baseline="30000" dirty="0"/>
              <a:t>e</a:t>
            </a:r>
            <a:r>
              <a:rPr lang="nl-NL" dirty="0"/>
              <a:t> zijn vader verloor op 54 jarige leeftijd. Hij nam zich voor om op zijn 47</a:t>
            </a:r>
            <a:r>
              <a:rPr lang="nl-NL" baseline="30000" dirty="0"/>
              <a:t>e</a:t>
            </a:r>
            <a:r>
              <a:rPr lang="nl-NL" dirty="0"/>
              <a:t> te stoppen met werken.</a:t>
            </a:r>
          </a:p>
          <a:p>
            <a:r>
              <a:rPr lang="nl-NL" dirty="0"/>
              <a:t>Hij had aandelen bij </a:t>
            </a:r>
          </a:p>
        </p:txBody>
      </p:sp>
      <p:sp>
        <p:nvSpPr>
          <p:cNvPr id="4" name="Tijdelijke aanduiding voor dianummer 3"/>
          <p:cNvSpPr>
            <a:spLocks noGrp="1"/>
          </p:cNvSpPr>
          <p:nvPr>
            <p:ph type="sldNum" sz="quarter" idx="10"/>
          </p:nvPr>
        </p:nvSpPr>
        <p:spPr/>
        <p:txBody>
          <a:bodyPr/>
          <a:lstStyle/>
          <a:p>
            <a:fld id="{30A71526-150B-4DDD-BFA7-8B8764D6896D}" type="slidenum">
              <a:rPr lang="nl-NL" smtClean="0"/>
              <a:pPr/>
              <a:t>6</a:t>
            </a:fld>
            <a:endParaRPr lang="nl-NL"/>
          </a:p>
        </p:txBody>
      </p:sp>
    </p:spTree>
    <p:extLst>
      <p:ext uri="{BB962C8B-B14F-4D97-AF65-F5344CB8AC3E}">
        <p14:creationId xmlns:p14="http://schemas.microsoft.com/office/powerpoint/2010/main" val="700602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r>
              <a:rPr lang="nl-NL" sz="1200" kern="1200" dirty="0">
                <a:solidFill>
                  <a:schemeClr val="tx1"/>
                </a:solidFill>
                <a:effectLst/>
                <a:latin typeface="+mn-lt"/>
                <a:ea typeface="+mn-ea"/>
                <a:cs typeface="+mn-cs"/>
              </a:rPr>
              <a:t>En daarbij komt dat ik het niet eens ben met wat </a:t>
            </a:r>
            <a:r>
              <a:rPr lang="nl-NL" sz="1200" kern="1200" dirty="0" err="1">
                <a:solidFill>
                  <a:schemeClr val="tx1"/>
                </a:solidFill>
                <a:effectLst/>
                <a:latin typeface="+mn-lt"/>
                <a:ea typeface="+mn-ea"/>
                <a:cs typeface="+mn-cs"/>
              </a:rPr>
              <a:t>RtH</a:t>
            </a:r>
            <a:r>
              <a:rPr lang="nl-NL" sz="1200" kern="1200" dirty="0">
                <a:solidFill>
                  <a:schemeClr val="tx1"/>
                </a:solidFill>
                <a:effectLst/>
                <a:latin typeface="+mn-lt"/>
                <a:ea typeface="+mn-ea"/>
                <a:cs typeface="+mn-cs"/>
              </a:rPr>
              <a:t> van het SLO citeert: </a:t>
            </a:r>
            <a:r>
              <a:rPr lang="nl-NL" sz="1200" i="1" kern="1200" dirty="0">
                <a:solidFill>
                  <a:schemeClr val="tx1"/>
                </a:solidFill>
                <a:effectLst/>
                <a:latin typeface="+mn-lt"/>
                <a:ea typeface="+mn-ea"/>
                <a:cs typeface="+mn-cs"/>
              </a:rPr>
              <a:t>Zij krijgen dan later als het ware hun betaalde premie terug. </a:t>
            </a:r>
            <a:r>
              <a:rPr lang="nl-NL" sz="1200" kern="1200" dirty="0">
                <a:solidFill>
                  <a:schemeClr val="tx1"/>
                </a:solidFill>
                <a:effectLst/>
                <a:latin typeface="+mn-lt"/>
                <a:ea typeface="+mn-ea"/>
                <a:cs typeface="+mn-cs"/>
              </a:rPr>
              <a:t>Er is namelijk géén relatie tussen betaalde premie en uitkering. De uitkering in alle gevallen even hoog: of iemand nu zijn hele leven de maximale premie heeft betaald , of iemand is pas vanaf z'n 40e betaald werk gaan verrichten of heeft zelfs nooit premie betaald. Iedereen krijgt uiteindelijk toch dezelfde AOW-uitkering. Dat zou een bijzondere manier van terugkrijgen zijn...</a:t>
            </a:r>
          </a:p>
          <a:p>
            <a:r>
              <a:rPr lang="nl-NL" sz="1200" kern="1200">
                <a:solidFill>
                  <a:schemeClr val="tx1"/>
                </a:solidFill>
                <a:effectLst/>
                <a:latin typeface="+mn-lt"/>
                <a:ea typeface="+mn-ea"/>
                <a:cs typeface="+mn-cs"/>
              </a:rPr>
              <a:t> mvg</a:t>
            </a:r>
            <a:r>
              <a:rPr lang="nl-NL" sz="1200" kern="1200" dirty="0">
                <a:solidFill>
                  <a:schemeClr val="tx1"/>
                </a:solidFill>
                <a:effectLst/>
                <a:latin typeface="+mn-lt"/>
                <a:ea typeface="+mn-ea"/>
                <a:cs typeface="+mn-cs"/>
              </a:rPr>
              <a:t>, On (docent economie Amersfoort)</a:t>
            </a:r>
          </a:p>
        </p:txBody>
      </p:sp>
      <p:sp>
        <p:nvSpPr>
          <p:cNvPr id="4" name="Tijdelijke aanduiding voor dianummer 3"/>
          <p:cNvSpPr>
            <a:spLocks noGrp="1"/>
          </p:cNvSpPr>
          <p:nvPr>
            <p:ph type="sldNum" sz="quarter" idx="10"/>
          </p:nvPr>
        </p:nvSpPr>
        <p:spPr/>
        <p:txBody>
          <a:bodyPr/>
          <a:lstStyle/>
          <a:p>
            <a:fld id="{30A71526-150B-4DDD-BFA7-8B8764D6896D}" type="slidenum">
              <a:rPr lang="nl-NL" smtClean="0"/>
              <a:pPr/>
              <a:t>7</a:t>
            </a:fld>
            <a:endParaRPr lang="nl-NL"/>
          </a:p>
        </p:txBody>
      </p:sp>
    </p:spTree>
    <p:extLst>
      <p:ext uri="{BB962C8B-B14F-4D97-AF65-F5344CB8AC3E}">
        <p14:creationId xmlns:p14="http://schemas.microsoft.com/office/powerpoint/2010/main" val="230981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94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a:effectLst/>
              </a:rPr>
              <a:t>Een optie is een afgeleid product (derivaat) en geeft het recht om een bepaald product tegen een vooraf vastgestelde prijs en tijdstip te kopen of te verkopen. De waarde van een optie is voornamelijk gebaseerd op de koers van de onderliggende waarde, de looptijd van het optiecontract en de volatiliteit. https://www.lynx.nl/kennis/artikelen/de-basis-voor-het-handelen-in-opties-deel-1/ </a:t>
            </a:r>
          </a:p>
          <a:p>
            <a:pPr eaLnBrk="1" hangingPunct="1">
              <a:spcBef>
                <a:spcPct val="0"/>
              </a:spcBef>
            </a:pPr>
            <a:r>
              <a:rPr lang="nl-NL" dirty="0">
                <a:effectLst/>
              </a:rPr>
              <a:t>Verschil tussen opties, </a:t>
            </a:r>
            <a:r>
              <a:rPr lang="nl-NL" dirty="0" err="1">
                <a:effectLst/>
              </a:rPr>
              <a:t>futures</a:t>
            </a:r>
            <a:r>
              <a:rPr lang="nl-NL" dirty="0">
                <a:effectLst/>
              </a:rPr>
              <a:t> en warrants</a:t>
            </a:r>
          </a:p>
          <a:p>
            <a:pPr eaLnBrk="1" hangingPunct="1">
              <a:spcBef>
                <a:spcPct val="0"/>
              </a:spcBef>
            </a:pPr>
            <a:r>
              <a:rPr lang="nl-NL" dirty="0" err="1">
                <a:effectLst/>
              </a:rPr>
              <a:t>Future</a:t>
            </a:r>
            <a:r>
              <a:rPr lang="nl-NL" dirty="0">
                <a:effectLst/>
              </a:rPr>
              <a:t>: </a:t>
            </a:r>
            <a:r>
              <a:rPr lang="nl-NL" dirty="0"/>
              <a:t>Belangrijk verschil met een optie en een warrant is dat er geen spraken is van een recht maar van een plicht een plicht is te kopen of te verkopen. </a:t>
            </a:r>
          </a:p>
          <a:p>
            <a:pPr eaLnBrk="1" hangingPunct="1">
              <a:spcBef>
                <a:spcPct val="0"/>
              </a:spcBef>
            </a:pPr>
            <a:r>
              <a:rPr lang="nl-NL" dirty="0"/>
              <a:t>Warrant: Het belangrijkste verschil tussen beiden is dat opties door de beurs geïntroduceerd worden en warrants worden door een onderneming / financiële instelling uitgegeven. </a:t>
            </a:r>
          </a:p>
          <a:p>
            <a:pPr eaLnBrk="1" hangingPunct="1">
              <a:spcBef>
                <a:spcPct val="0"/>
              </a:spcBef>
            </a:pPr>
            <a:r>
              <a:rPr lang="nl-NL" sz="1200" b="0" kern="1200" dirty="0">
                <a:solidFill>
                  <a:schemeClr val="tx1"/>
                </a:solidFill>
                <a:effectLst/>
                <a:latin typeface="+mn-lt"/>
                <a:ea typeface="+mn-ea"/>
                <a:cs typeface="+mn-cs"/>
              </a:rPr>
              <a:t>Een </a:t>
            </a:r>
            <a:r>
              <a:rPr lang="nl-NL" sz="1200" b="1" kern="1200" dirty="0">
                <a:solidFill>
                  <a:schemeClr val="tx1"/>
                </a:solidFill>
                <a:effectLst/>
                <a:latin typeface="+mn-lt"/>
                <a:ea typeface="+mn-ea"/>
                <a:cs typeface="+mn-cs"/>
              </a:rPr>
              <a:t>broker</a:t>
            </a:r>
            <a:r>
              <a:rPr lang="nl-NL" sz="1200" b="0" kern="1200" dirty="0">
                <a:solidFill>
                  <a:schemeClr val="tx1"/>
                </a:solidFill>
                <a:effectLst/>
                <a:latin typeface="+mn-lt"/>
                <a:ea typeface="+mn-ea"/>
                <a:cs typeface="+mn-cs"/>
              </a:rPr>
              <a:t> is een bedrijf dat handelen in aandelen, valuta en grondstoffen mogelijk maakt.</a:t>
            </a:r>
          </a:p>
          <a:p>
            <a:pPr eaLnBrk="1" hangingPunct="1">
              <a:spcBef>
                <a:spcPct val="0"/>
              </a:spcBef>
            </a:pPr>
            <a:endParaRPr lang="nl-NL" sz="1200" b="0" kern="1200" dirty="0">
              <a:solidFill>
                <a:schemeClr val="tx1"/>
              </a:solidFill>
              <a:effectLst/>
              <a:latin typeface="+mn-lt"/>
              <a:ea typeface="+mn-ea"/>
              <a:cs typeface="+mn-cs"/>
            </a:endParaRPr>
          </a:p>
          <a:p>
            <a:pPr eaLnBrk="1" hangingPunct="1">
              <a:spcBef>
                <a:spcPct val="0"/>
              </a:spcBef>
            </a:pPr>
            <a:r>
              <a:rPr lang="nl-NL" sz="1200" b="0" kern="1200" dirty="0">
                <a:solidFill>
                  <a:schemeClr val="tx1"/>
                </a:solidFill>
                <a:effectLst/>
                <a:latin typeface="+mn-lt"/>
                <a:ea typeface="+mn-ea"/>
                <a:cs typeface="+mn-cs"/>
              </a:rPr>
              <a:t>AEX:</a:t>
            </a:r>
            <a:r>
              <a:rPr lang="nl-NL" sz="1200" b="0" kern="1200" baseline="0" dirty="0">
                <a:solidFill>
                  <a:schemeClr val="tx1"/>
                </a:solidFill>
                <a:effectLst/>
                <a:latin typeface="+mn-lt"/>
                <a:ea typeface="+mn-ea"/>
                <a:cs typeface="+mn-cs"/>
              </a:rPr>
              <a:t> 25 grootste fondsen gerangschikt naar handelsomzet van het aandeel. Grofweg: </a:t>
            </a:r>
            <a:r>
              <a:rPr lang="nl-NL" dirty="0"/>
              <a:t>de gemiddelde koers van een aandeel keer het verhandelde volume.</a:t>
            </a:r>
          </a:p>
          <a:p>
            <a:pPr eaLnBrk="1" hangingPunct="1">
              <a:spcBef>
                <a:spcPct val="0"/>
              </a:spcBef>
            </a:pPr>
            <a:r>
              <a:rPr lang="nl-NL" dirty="0"/>
              <a:t>Wegingsfactor op basis</a:t>
            </a:r>
            <a:r>
              <a:rPr lang="nl-NL" baseline="0" dirty="0"/>
              <a:t> van marktkapitalisatie van de vrij verhandelbare aandelen.</a:t>
            </a:r>
          </a:p>
          <a:p>
            <a:pPr eaLnBrk="1" hangingPunct="1">
              <a:spcBef>
                <a:spcPct val="0"/>
              </a:spcBef>
            </a:pPr>
            <a:r>
              <a:rPr lang="nl-NL" dirty="0"/>
              <a:t>De AEX-index is de totale </a:t>
            </a:r>
            <a:r>
              <a:rPr lang="nl-NL" dirty="0">
                <a:hlinkClick r:id="rId3" tooltip="Beurswaarde"/>
              </a:rPr>
              <a:t>beurswaarde</a:t>
            </a:r>
            <a:r>
              <a:rPr lang="nl-NL" dirty="0"/>
              <a:t> van de fondsen die deel uitmaken van deze index gedeeld door een getal (de </a:t>
            </a:r>
            <a:r>
              <a:rPr lang="nl-NL" dirty="0" err="1"/>
              <a:t>divisor</a:t>
            </a:r>
            <a:r>
              <a:rPr lang="nl-NL" dirty="0"/>
              <a:t>)</a:t>
            </a:r>
          </a:p>
        </p:txBody>
      </p:sp>
      <p:sp>
        <p:nvSpPr>
          <p:cNvPr id="1946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95987F-C580-457D-B1D6-B3ADFE82B916}" type="slidenum">
              <a:rPr lang="nl-NL" smtClean="0"/>
              <a:pPr/>
              <a:t>11</a:t>
            </a:fld>
            <a:endParaRPr lang="nl-NL"/>
          </a:p>
        </p:txBody>
      </p:sp>
    </p:spTree>
    <p:extLst>
      <p:ext uri="{BB962C8B-B14F-4D97-AF65-F5344CB8AC3E}">
        <p14:creationId xmlns:p14="http://schemas.microsoft.com/office/powerpoint/2010/main" val="3970943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Aantekening:</a:t>
            </a:r>
          </a:p>
          <a:p>
            <a:pPr marL="171450" indent="-171450">
              <a:buFontTx/>
              <a:buChar char="-"/>
            </a:pPr>
            <a:r>
              <a:rPr lang="nl-NL" baseline="0" dirty="0"/>
              <a:t>Geef bij ieder begrip/koers/waarde een korte omschrijving</a:t>
            </a:r>
          </a:p>
          <a:p>
            <a:pPr marL="171450" indent="-171450">
              <a:buFontTx/>
              <a:buChar char="-"/>
            </a:pPr>
            <a:r>
              <a:rPr lang="nl-NL" baseline="0" dirty="0"/>
              <a:t>Noteer de vragen en de </a:t>
            </a:r>
            <a:r>
              <a:rPr lang="nl-NL" baseline="0"/>
              <a:t>antwoorden achteraf</a:t>
            </a:r>
            <a:endParaRPr lang="nl-NL" dirty="0"/>
          </a:p>
        </p:txBody>
      </p:sp>
      <p:sp>
        <p:nvSpPr>
          <p:cNvPr id="4" name="Tijdelijke aanduiding voor dianummer 3"/>
          <p:cNvSpPr>
            <a:spLocks noGrp="1"/>
          </p:cNvSpPr>
          <p:nvPr>
            <p:ph type="sldNum" sz="quarter" idx="10"/>
          </p:nvPr>
        </p:nvSpPr>
        <p:spPr/>
        <p:txBody>
          <a:bodyPr/>
          <a:lstStyle/>
          <a:p>
            <a:fld id="{30A71526-150B-4DDD-BFA7-8B8764D6896D}" type="slidenum">
              <a:rPr lang="nl-NL" smtClean="0"/>
              <a:pPr/>
              <a:t>14</a:t>
            </a:fld>
            <a:endParaRPr lang="nl-NL"/>
          </a:p>
        </p:txBody>
      </p:sp>
    </p:spTree>
    <p:extLst>
      <p:ext uri="{BB962C8B-B14F-4D97-AF65-F5344CB8AC3E}">
        <p14:creationId xmlns:p14="http://schemas.microsoft.com/office/powerpoint/2010/main" val="1235390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94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nl-NL" dirty="0"/>
              <a:t>Legende:</a:t>
            </a:r>
            <a:r>
              <a:rPr lang="nl-NL" baseline="0" dirty="0"/>
              <a:t> </a:t>
            </a:r>
            <a:r>
              <a:rPr lang="nl-NL" baseline="0" dirty="0" err="1"/>
              <a:t>Sessa</a:t>
            </a:r>
            <a:r>
              <a:rPr lang="nl-NL" baseline="0" dirty="0"/>
              <a:t> (</a:t>
            </a:r>
            <a:r>
              <a:rPr lang="nl-NL" baseline="0" dirty="0" err="1"/>
              <a:t>india</a:t>
            </a:r>
            <a:r>
              <a:rPr lang="nl-NL" baseline="0" dirty="0"/>
              <a:t>) is uitvinder van schaakbord en de koning beloofde de uitvinder een beloning die hij zelf mocht uitkiezen. Boeren (pionnen) en adel (stukken) moeten als een eenheid samenwerken was de les.</a:t>
            </a:r>
          </a:p>
          <a:p>
            <a:pPr eaLnBrk="1" hangingPunct="1">
              <a:spcBef>
                <a:spcPct val="0"/>
              </a:spcBef>
            </a:pPr>
            <a:r>
              <a:rPr lang="nl-NL" baseline="0" dirty="0" err="1"/>
              <a:t>Sessa</a:t>
            </a:r>
            <a:r>
              <a:rPr lang="nl-NL" baseline="0" dirty="0"/>
              <a:t> vroeg de hand van zijn dochter </a:t>
            </a:r>
            <a:r>
              <a:rPr lang="nl-NL" baseline="0" dirty="0" err="1"/>
              <a:t>Deheane</a:t>
            </a:r>
            <a:r>
              <a:rPr lang="nl-NL" baseline="0" dirty="0"/>
              <a:t>, maar de koning smeekte om een andere beloning.</a:t>
            </a:r>
          </a:p>
          <a:p>
            <a:pPr eaLnBrk="1" hangingPunct="1">
              <a:spcBef>
                <a:spcPct val="0"/>
              </a:spcBef>
            </a:pPr>
            <a:r>
              <a:rPr lang="nl-NL" baseline="0" dirty="0" err="1"/>
              <a:t>Sessa</a:t>
            </a:r>
            <a:r>
              <a:rPr lang="nl-NL" baseline="0" dirty="0"/>
              <a:t> vroeg toen op veld één een graankorrel en op veld twee </a:t>
            </a:r>
            <a:r>
              <a:rPr lang="nl-NL" baseline="0" dirty="0" err="1"/>
              <a:t>twee</a:t>
            </a:r>
            <a:r>
              <a:rPr lang="nl-NL" baseline="0" dirty="0"/>
              <a:t> graankorrels en veld drie vier graankorrels. Etc.</a:t>
            </a:r>
          </a:p>
          <a:p>
            <a:pPr eaLnBrk="1" hangingPunct="1">
              <a:spcBef>
                <a:spcPct val="0"/>
              </a:spcBef>
            </a:pPr>
            <a:r>
              <a:rPr lang="nl-NL" baseline="0" dirty="0"/>
              <a:t>Is meer dan 18 triljoen graankorrels.</a:t>
            </a:r>
            <a:endParaRPr lang="nl-NL" dirty="0"/>
          </a:p>
        </p:txBody>
      </p:sp>
      <p:sp>
        <p:nvSpPr>
          <p:cNvPr id="1946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95987F-C580-457D-B1D6-B3ADFE82B916}" type="slidenum">
              <a:rPr lang="nl-NL" smtClean="0"/>
              <a:pPr/>
              <a:t>16</a:t>
            </a:fld>
            <a:endParaRPr lang="nl-NL"/>
          </a:p>
        </p:txBody>
      </p:sp>
    </p:spTree>
    <p:extLst>
      <p:ext uri="{BB962C8B-B14F-4D97-AF65-F5344CB8AC3E}">
        <p14:creationId xmlns:p14="http://schemas.microsoft.com/office/powerpoint/2010/main" val="319729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30A71526-150B-4DDD-BFA7-8B8764D6896D}" type="slidenum">
              <a:rPr lang="nl-NL" smtClean="0"/>
              <a:pPr/>
              <a:t>21</a:t>
            </a:fld>
            <a:endParaRPr lang="nl-NL"/>
          </a:p>
        </p:txBody>
      </p:sp>
    </p:spTree>
    <p:extLst>
      <p:ext uri="{BB962C8B-B14F-4D97-AF65-F5344CB8AC3E}">
        <p14:creationId xmlns:p14="http://schemas.microsoft.com/office/powerpoint/2010/main" val="3765516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lvl1pPr>
              <a:defRPr/>
            </a:lvl1pPr>
          </a:lstStyle>
          <a:p>
            <a:pPr>
              <a:defRPr/>
            </a:pPr>
            <a:fld id="{A4BAEA43-4534-4849-A465-B5F87D7A7289}" type="datetimeFigureOut">
              <a:rPr lang="nl-NL"/>
              <a:pPr>
                <a:defRPr/>
              </a:pPr>
              <a:t>14-4-2020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32ED18AD-EF70-4271-B56D-D3FBFB1B6E59}"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39BD5077-510D-49CE-AFB3-2FDE3F363BDE}" type="datetimeFigureOut">
              <a:rPr lang="nl-NL"/>
              <a:pPr>
                <a:defRPr/>
              </a:pPr>
              <a:t>14-4-2020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0730FB51-0DBD-4100-ABA7-7B0D3ECF2CA0}"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DCD6A067-B034-45E1-A2E0-73420E27313B}" type="datetimeFigureOut">
              <a:rPr lang="nl-NL"/>
              <a:pPr>
                <a:defRPr/>
              </a:pPr>
              <a:t>14-4-2020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880ACB98-91AF-4E9E-B62D-EAB35BE908CF}" type="slidenum">
              <a:rPr lang="nl-NL"/>
              <a:pPr>
                <a:defRPr/>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vl1pPr>
          </a:lstStyle>
          <a:p>
            <a:pPr>
              <a:defRPr/>
            </a:pPr>
            <a:fld id="{C8EF09B6-3BA4-4336-9BCC-6CE8CED1C5CD}" type="datetimeFigureOut">
              <a:rPr lang="nl-NL"/>
              <a:pPr>
                <a:defRPr/>
              </a:pPr>
              <a:t>14-4-2020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8D66A92-602B-4835-B029-CE8ACDD3B49F}" type="slidenum">
              <a:rPr lang="nl-NL"/>
              <a:pPr>
                <a:defRPr/>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fld id="{526C9778-45AF-4691-88A4-4F66F3D59496}" type="datetimeFigureOut">
              <a:rPr lang="nl-NL"/>
              <a:pPr>
                <a:defRPr/>
              </a:pPr>
              <a:t>14-4-2020</a:t>
            </a:fld>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AC56089-93F2-4EB0-99B3-2AFF44F6A768}" type="slidenum">
              <a:rPr lang="nl-NL"/>
              <a:pPr>
                <a:defRPr/>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3"/>
          <p:cNvSpPr>
            <a:spLocks noGrp="1"/>
          </p:cNvSpPr>
          <p:nvPr>
            <p:ph type="dt" sz="half" idx="10"/>
          </p:nvPr>
        </p:nvSpPr>
        <p:spPr/>
        <p:txBody>
          <a:bodyPr/>
          <a:lstStyle>
            <a:lvl1pPr>
              <a:defRPr/>
            </a:lvl1pPr>
          </a:lstStyle>
          <a:p>
            <a:pPr>
              <a:defRPr/>
            </a:pPr>
            <a:fld id="{B284C357-D8EC-4616-A784-5088639C6F29}" type="datetimeFigureOut">
              <a:rPr lang="nl-NL"/>
              <a:pPr>
                <a:defRPr/>
              </a:pPr>
              <a:t>14-4-2020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C03BD060-EBFA-4DE0-B0B1-C8082FE6C530}" type="slidenum">
              <a:rPr lang="nl-NL"/>
              <a:pPr>
                <a:defRPr/>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10"/>
          </p:nvPr>
        </p:nvSpPr>
        <p:spPr/>
        <p:txBody>
          <a:bodyPr/>
          <a:lstStyle>
            <a:lvl1pPr>
              <a:defRPr/>
            </a:lvl1pPr>
          </a:lstStyle>
          <a:p>
            <a:pPr>
              <a:defRPr/>
            </a:pPr>
            <a:fld id="{3EB204D4-96AD-4C48-88D6-D3470E841DC3}" type="datetimeFigureOut">
              <a:rPr lang="nl-NL"/>
              <a:pPr>
                <a:defRPr/>
              </a:pPr>
              <a:t>14-4-2020</a:t>
            </a:fld>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C1345205-A21E-4753-AA25-A2B6119A464E}" type="slidenum">
              <a:rPr lang="nl-NL"/>
              <a:pPr>
                <a:defRPr/>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3"/>
          <p:cNvSpPr>
            <a:spLocks noGrp="1"/>
          </p:cNvSpPr>
          <p:nvPr>
            <p:ph type="dt" sz="half" idx="10"/>
          </p:nvPr>
        </p:nvSpPr>
        <p:spPr/>
        <p:txBody>
          <a:bodyPr/>
          <a:lstStyle>
            <a:lvl1pPr>
              <a:defRPr/>
            </a:lvl1pPr>
          </a:lstStyle>
          <a:p>
            <a:pPr>
              <a:defRPr/>
            </a:pPr>
            <a:fld id="{14E49CDC-4EAE-4A47-9D96-D5CB14858DCD}" type="datetimeFigureOut">
              <a:rPr lang="nl-NL"/>
              <a:pPr>
                <a:defRPr/>
              </a:pPr>
              <a:t>14-4-2020</a:t>
            </a:fld>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5A9241FA-B377-4203-BA02-411903DD68D8}" type="slidenum">
              <a:rPr lang="nl-NL"/>
              <a:pPr>
                <a:defRPr/>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72E54377-1A5E-4323-B4FC-F7E9C89DDFDB}" type="datetimeFigureOut">
              <a:rPr lang="nl-NL"/>
              <a:pPr>
                <a:defRPr/>
              </a:pPr>
              <a:t>14-4-2020</a:t>
            </a:fld>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00B7E850-279B-4594-BB9A-0F1B1800E7A1}" type="slidenum">
              <a:rPr lang="nl-NL"/>
              <a:pPr>
                <a:defRPr/>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F49C857C-3164-4992-83F5-025E97BB4C2D}" type="datetimeFigureOut">
              <a:rPr lang="nl-NL"/>
              <a:pPr>
                <a:defRPr/>
              </a:pPr>
              <a:t>14-4-2020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AE332A1-E835-4AF8-A33F-9B4F9ED519B7}" type="slidenum">
              <a:rPr lang="nl-NL"/>
              <a:pPr>
                <a:defRPr/>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fld id="{454E1C59-C2A9-49A8-B955-D373058152CA}" type="datetimeFigureOut">
              <a:rPr lang="nl-NL"/>
              <a:pPr>
                <a:defRPr/>
              </a:pPr>
              <a:t>14-4-2020</a:t>
            </a:fld>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754CB52A-6A39-453E-8C31-29C952D98844}"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p>
        </p:txBody>
      </p:sp>
      <p:sp>
        <p:nvSpPr>
          <p:cNvPr id="1027" name="Tijdelijke aanduiding voor tekst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96A52D9-4295-4AAD-A817-4ACD639C1825}" type="datetimeFigureOut">
              <a:rPr lang="nl-NL"/>
              <a:pPr>
                <a:defRPr/>
              </a:pPr>
              <a:t>14-4-2020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5CDDABF-EF26-47A3-9C9D-EA9196DF6083}"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nl.wikipedia.org/wiki/AEX" TargetMode="External"/><Relationship Id="rId4" Type="http://schemas.openxmlformats.org/officeDocument/2006/relationships/hyperlink" Target="https://blog.spaarrente.nl/spaarrente-histori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youtube.com/watch?v=KQCrNFml4Q4" TargetMode="Externa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s://www.youtube.com/watch?v=qry0WGbNFmg&amp;feature=relat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svb.nl/int/nl/aow/wat_is_de_aow/wanneer_aow/?sg_sessionid=1481573093_584f02e5a9cf99.89177828&amp;__sgtarget=-1&amp;__sgbrwsrid=0faf7a04cb18c0029e42b2ef82ee2540#sgbody-2790577"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www.svb.nl/int/nl/aow/wat_is_de_aow/wanneer_aow/#sgbody-279057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kstvak 8"/>
          <p:cNvSpPr txBox="1">
            <a:spLocks noChangeArrowheads="1"/>
          </p:cNvSpPr>
          <p:nvPr/>
        </p:nvSpPr>
        <p:spPr bwMode="auto">
          <a:xfrm>
            <a:off x="1524000" y="1"/>
            <a:ext cx="9144000" cy="1200329"/>
          </a:xfrm>
          <a:prstGeom prst="rect">
            <a:avLst/>
          </a:prstGeom>
          <a:noFill/>
          <a:ln w="9525">
            <a:noFill/>
            <a:miter lim="800000"/>
            <a:headEnd/>
            <a:tailEnd/>
          </a:ln>
        </p:spPr>
        <p:txBody>
          <a:bodyPr wrap="square">
            <a:spAutoFit/>
          </a:bodyPr>
          <a:lstStyle/>
          <a:p>
            <a:pPr algn="ctr"/>
            <a:r>
              <a:rPr lang="nl-NL" sz="7200" dirty="0">
                <a:solidFill>
                  <a:schemeClr val="accent2"/>
                </a:solidFill>
                <a:latin typeface="Calibri" pitchFamily="34" charset="0"/>
              </a:rPr>
              <a:t>Beleggen</a:t>
            </a:r>
          </a:p>
        </p:txBody>
      </p:sp>
      <p:sp>
        <p:nvSpPr>
          <p:cNvPr id="6" name="Tekstvak 5">
            <a:hlinkClick r:id="rId2" action="ppaction://hlinksldjump"/>
          </p:cNvPr>
          <p:cNvSpPr txBox="1"/>
          <p:nvPr/>
        </p:nvSpPr>
        <p:spPr>
          <a:xfrm>
            <a:off x="2495601" y="2708921"/>
            <a:ext cx="2957861" cy="461665"/>
          </a:xfrm>
          <a:prstGeom prst="rect">
            <a:avLst/>
          </a:prstGeom>
          <a:noFill/>
        </p:spPr>
        <p:txBody>
          <a:bodyPr wrap="none" rtlCol="0">
            <a:spAutoFit/>
          </a:bodyPr>
          <a:lstStyle/>
          <a:p>
            <a:r>
              <a:rPr lang="nl-NL" sz="2400" b="1" dirty="0"/>
              <a:t>Les 1</a:t>
            </a:r>
            <a:r>
              <a:rPr lang="nl-NL" sz="2400" dirty="0"/>
              <a:t>:	Spaarvormen</a:t>
            </a:r>
          </a:p>
        </p:txBody>
      </p:sp>
      <p:sp>
        <p:nvSpPr>
          <p:cNvPr id="7" name="Tekstvak 6">
            <a:hlinkClick r:id="rId3" action="ppaction://hlinksldjump"/>
          </p:cNvPr>
          <p:cNvSpPr txBox="1"/>
          <p:nvPr/>
        </p:nvSpPr>
        <p:spPr>
          <a:xfrm>
            <a:off x="2495600" y="3573017"/>
            <a:ext cx="7776864" cy="461665"/>
          </a:xfrm>
          <a:prstGeom prst="rect">
            <a:avLst/>
          </a:prstGeom>
          <a:noFill/>
        </p:spPr>
        <p:txBody>
          <a:bodyPr wrap="square" rtlCol="0">
            <a:spAutoFit/>
          </a:bodyPr>
          <a:lstStyle/>
          <a:p>
            <a:r>
              <a:rPr lang="nl-NL" sz="2400" b="1" dirty="0"/>
              <a:t>Les 2</a:t>
            </a:r>
            <a:r>
              <a:rPr lang="nl-NL" sz="2400" dirty="0"/>
              <a:t>:	Effectenbeurs en aandelen</a:t>
            </a:r>
          </a:p>
        </p:txBody>
      </p:sp>
      <p:sp>
        <p:nvSpPr>
          <p:cNvPr id="8" name="Tekstvak 7">
            <a:hlinkClick r:id="" action="ppaction://noaction"/>
          </p:cNvPr>
          <p:cNvSpPr txBox="1"/>
          <p:nvPr/>
        </p:nvSpPr>
        <p:spPr>
          <a:xfrm>
            <a:off x="2495600" y="4437113"/>
            <a:ext cx="7344816" cy="461665"/>
          </a:xfrm>
          <a:prstGeom prst="rect">
            <a:avLst/>
          </a:prstGeom>
          <a:noFill/>
        </p:spPr>
        <p:txBody>
          <a:bodyPr wrap="square" rtlCol="0">
            <a:spAutoFit/>
          </a:bodyPr>
          <a:lstStyle/>
          <a:p>
            <a:r>
              <a:rPr lang="nl-NL" sz="2400" b="1" dirty="0"/>
              <a:t>Les 3</a:t>
            </a:r>
            <a:r>
              <a:rPr lang="nl-NL" sz="2400" dirty="0"/>
              <a:t>:	Obligaties en beleggingsfondsen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4.bp.blogspot.com/-lwMg22pxTns/TxSZdfKdZzI/AAAAAAAAA5w/QxvQmpoQxsA/s1600/kluis.jpg"/>
          <p:cNvPicPr>
            <a:picLocks noChangeAspect="1" noChangeArrowheads="1"/>
          </p:cNvPicPr>
          <p:nvPr/>
        </p:nvPicPr>
        <p:blipFill>
          <a:blip r:embed="rId2" cstate="print"/>
          <a:srcRect/>
          <a:stretch>
            <a:fillRect/>
          </a:stretch>
        </p:blipFill>
        <p:spPr bwMode="auto">
          <a:xfrm>
            <a:off x="6707562" y="1556792"/>
            <a:ext cx="3960439" cy="3960440"/>
          </a:xfrm>
          <a:prstGeom prst="rect">
            <a:avLst/>
          </a:prstGeom>
          <a:noFill/>
        </p:spPr>
      </p:pic>
      <p:pic>
        <p:nvPicPr>
          <p:cNvPr id="1028" name="Picture 4" descr="http://t0.gstatic.com/images?q=tbn:ANd9GcS3IgVzqr93zuhguFPb39_x3wGyQbJBLaNRG-_7DtU7FhoZqmHu:www.premiumgids.nl/media/images/products/pg311/PG31177039.30_leer-portemonnee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7569" y="3356992"/>
            <a:ext cx="2352675" cy="1943100"/>
          </a:xfrm>
          <a:prstGeom prst="rect">
            <a:avLst/>
          </a:prstGeom>
          <a:noFill/>
          <a:extLst>
            <a:ext uri="{909E8E84-426E-40DD-AFC4-6F175D3DCCD1}">
              <a14:hiddenFill xmlns:a14="http://schemas.microsoft.com/office/drawing/2010/main">
                <a:solidFill>
                  <a:srgbClr val="FFFFFF"/>
                </a:solidFill>
              </a14:hiddenFill>
            </a:ext>
          </a:extLst>
        </p:spPr>
      </p:pic>
      <p:sp>
        <p:nvSpPr>
          <p:cNvPr id="2" name="Tekstvak 1"/>
          <p:cNvSpPr txBox="1"/>
          <p:nvPr/>
        </p:nvSpPr>
        <p:spPr>
          <a:xfrm>
            <a:off x="1524000" y="116632"/>
            <a:ext cx="9144000" cy="523220"/>
          </a:xfrm>
          <a:prstGeom prst="rect">
            <a:avLst/>
          </a:prstGeom>
          <a:noFill/>
        </p:spPr>
        <p:txBody>
          <a:bodyPr wrap="square" rtlCol="0">
            <a:spAutoFit/>
          </a:bodyPr>
          <a:lstStyle/>
          <a:p>
            <a:pPr algn="ctr"/>
            <a:r>
              <a:rPr lang="nl-NL" sz="2800" b="1" dirty="0">
                <a:solidFill>
                  <a:srgbClr val="C00000"/>
                </a:solidFill>
              </a:rPr>
              <a:t>Kapitaaldekkingsstelsel (Pensioen)</a:t>
            </a:r>
          </a:p>
        </p:txBody>
      </p:sp>
      <p:sp>
        <p:nvSpPr>
          <p:cNvPr id="3" name="Tekstvak 2"/>
          <p:cNvSpPr txBox="1"/>
          <p:nvPr/>
        </p:nvSpPr>
        <p:spPr>
          <a:xfrm>
            <a:off x="2423593" y="1006016"/>
            <a:ext cx="2257349" cy="830997"/>
          </a:xfrm>
          <a:prstGeom prst="rect">
            <a:avLst/>
          </a:prstGeom>
          <a:noFill/>
        </p:spPr>
        <p:txBody>
          <a:bodyPr wrap="none" rtlCol="0">
            <a:spAutoFit/>
          </a:bodyPr>
          <a:lstStyle/>
          <a:p>
            <a:pPr algn="ctr"/>
            <a:r>
              <a:rPr lang="nl-NL" sz="2400" b="1" dirty="0">
                <a:solidFill>
                  <a:schemeClr val="tx2"/>
                </a:solidFill>
              </a:rPr>
              <a:t>Werkende</a:t>
            </a:r>
          </a:p>
          <a:p>
            <a:pPr algn="ctr"/>
            <a:r>
              <a:rPr lang="nl-NL" sz="2400" dirty="0">
                <a:solidFill>
                  <a:schemeClr val="tx2"/>
                </a:solidFill>
              </a:rPr>
              <a:t>betaald premie</a:t>
            </a:r>
          </a:p>
        </p:txBody>
      </p:sp>
      <p:sp>
        <p:nvSpPr>
          <p:cNvPr id="4" name="Tekstvak 3"/>
          <p:cNvSpPr txBox="1"/>
          <p:nvPr/>
        </p:nvSpPr>
        <p:spPr>
          <a:xfrm>
            <a:off x="4727848" y="4725144"/>
            <a:ext cx="2513830" cy="1938992"/>
          </a:xfrm>
          <a:prstGeom prst="rect">
            <a:avLst/>
          </a:prstGeom>
          <a:noFill/>
        </p:spPr>
        <p:txBody>
          <a:bodyPr wrap="none" rtlCol="0">
            <a:spAutoFit/>
          </a:bodyPr>
          <a:lstStyle/>
          <a:p>
            <a:pPr algn="ctr"/>
            <a:r>
              <a:rPr lang="nl-NL" sz="2400" dirty="0">
                <a:solidFill>
                  <a:schemeClr val="tx2"/>
                </a:solidFill>
              </a:rPr>
              <a:t>Premie wordt </a:t>
            </a:r>
          </a:p>
          <a:p>
            <a:pPr algn="ctr"/>
            <a:r>
              <a:rPr lang="nl-NL" sz="2400" dirty="0">
                <a:solidFill>
                  <a:schemeClr val="tx2"/>
                </a:solidFill>
              </a:rPr>
              <a:t>Uitbetaald zodra </a:t>
            </a:r>
          </a:p>
          <a:p>
            <a:pPr algn="ctr"/>
            <a:r>
              <a:rPr lang="nl-NL" sz="2400" dirty="0">
                <a:solidFill>
                  <a:schemeClr val="tx2"/>
                </a:solidFill>
              </a:rPr>
              <a:t>werkende </a:t>
            </a:r>
          </a:p>
          <a:p>
            <a:pPr algn="ctr"/>
            <a:r>
              <a:rPr lang="nl-NL" sz="2400" dirty="0">
                <a:solidFill>
                  <a:schemeClr val="tx2"/>
                </a:solidFill>
              </a:rPr>
              <a:t>pensioenleeftijd </a:t>
            </a:r>
          </a:p>
          <a:p>
            <a:pPr algn="ctr"/>
            <a:r>
              <a:rPr lang="nl-NL" sz="2400" dirty="0">
                <a:solidFill>
                  <a:schemeClr val="tx2"/>
                </a:solidFill>
              </a:rPr>
              <a:t>heeft bereikt.</a:t>
            </a:r>
          </a:p>
        </p:txBody>
      </p:sp>
      <p:cxnSp>
        <p:nvCxnSpPr>
          <p:cNvPr id="7" name="Rechte verbindingslijn met pijl 6"/>
          <p:cNvCxnSpPr/>
          <p:nvPr/>
        </p:nvCxnSpPr>
        <p:spPr>
          <a:xfrm>
            <a:off x="5303912" y="2564904"/>
            <a:ext cx="12961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t2.gstatic.com/images?q=tbn:ANd9GcRKX5TjH9TAH2EgORinm7QPOzq-jaa5_yxzsO8cTooI6_0J4XAS_A:marketupdate.nl/wp-content/uploads/2013/11/euro1.jpe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39616" y="1916833"/>
            <a:ext cx="1512168" cy="147886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Rechte verbindingslijn met pijl 9"/>
          <p:cNvCxnSpPr/>
          <p:nvPr/>
        </p:nvCxnSpPr>
        <p:spPr>
          <a:xfrm flipH="1">
            <a:off x="5231904" y="4293096"/>
            <a:ext cx="12961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kstvak 14"/>
          <p:cNvSpPr txBox="1"/>
          <p:nvPr/>
        </p:nvSpPr>
        <p:spPr>
          <a:xfrm>
            <a:off x="7694738" y="1052737"/>
            <a:ext cx="2084225" cy="830997"/>
          </a:xfrm>
          <a:prstGeom prst="rect">
            <a:avLst/>
          </a:prstGeom>
          <a:noFill/>
        </p:spPr>
        <p:txBody>
          <a:bodyPr wrap="none" rtlCol="0">
            <a:spAutoFit/>
          </a:bodyPr>
          <a:lstStyle/>
          <a:p>
            <a:pPr algn="ctr"/>
            <a:r>
              <a:rPr lang="nl-NL" sz="2400" dirty="0">
                <a:solidFill>
                  <a:schemeClr val="tx2"/>
                </a:solidFill>
              </a:rPr>
              <a:t>Premie wordt </a:t>
            </a:r>
          </a:p>
          <a:p>
            <a:pPr algn="ctr"/>
            <a:r>
              <a:rPr lang="nl-NL" sz="2400" dirty="0">
                <a:solidFill>
                  <a:schemeClr val="tx2"/>
                </a:solidFill>
              </a:rPr>
              <a:t>apart gezet</a:t>
            </a:r>
          </a:p>
        </p:txBody>
      </p:sp>
    </p:spTree>
    <p:extLst>
      <p:ext uri="{BB962C8B-B14F-4D97-AF65-F5344CB8AC3E}">
        <p14:creationId xmlns:p14="http://schemas.microsoft.com/office/powerpoint/2010/main" val="3102665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jdelijke aanduiding voor inhoud 2"/>
          <p:cNvSpPr>
            <a:spLocks noGrp="1"/>
          </p:cNvSpPr>
          <p:nvPr>
            <p:ph idx="1"/>
          </p:nvPr>
        </p:nvSpPr>
        <p:spPr>
          <a:xfrm>
            <a:off x="1775521" y="908720"/>
            <a:ext cx="8569325" cy="4951412"/>
          </a:xfrm>
        </p:spPr>
        <p:txBody>
          <a:bodyPr/>
          <a:lstStyle/>
          <a:p>
            <a:pPr eaLnBrk="1" hangingPunct="1"/>
            <a:r>
              <a:rPr lang="nl-NL" sz="3600" dirty="0"/>
              <a:t>Uitleg over: 	</a:t>
            </a:r>
            <a:r>
              <a:rPr lang="nl-NL" sz="3600" b="1" dirty="0">
                <a:solidFill>
                  <a:srgbClr val="C00000"/>
                </a:solidFill>
              </a:rPr>
              <a:t>Effectenbeurs en aandelen</a:t>
            </a:r>
          </a:p>
        </p:txBody>
      </p:sp>
      <p:sp>
        <p:nvSpPr>
          <p:cNvPr id="4" name="Tekstvak 3"/>
          <p:cNvSpPr txBox="1"/>
          <p:nvPr/>
        </p:nvSpPr>
        <p:spPr>
          <a:xfrm>
            <a:off x="0" y="5657671"/>
            <a:ext cx="12192000" cy="1200329"/>
          </a:xfrm>
          <a:prstGeom prst="rect">
            <a:avLst/>
          </a:prstGeom>
          <a:solidFill>
            <a:schemeClr val="tx2">
              <a:lumMod val="20000"/>
              <a:lumOff val="80000"/>
            </a:schemeClr>
          </a:solidFill>
        </p:spPr>
        <p:txBody>
          <a:bodyPr wrap="square" rtlCol="0">
            <a:spAutoFit/>
          </a:bodyPr>
          <a:lstStyle/>
          <a:p>
            <a:r>
              <a:rPr lang="nl-NL" sz="2400" b="1" dirty="0"/>
              <a:t>Aan het einde van deze les kun je: </a:t>
            </a:r>
          </a:p>
          <a:p>
            <a:pPr marL="274638" indent="-274638">
              <a:buFontTx/>
              <a:buChar char="-"/>
            </a:pPr>
            <a:r>
              <a:rPr lang="nl-NL" sz="2400" dirty="0"/>
              <a:t>de handel in aandelen, obligaties, beleggingsfondsen en opties beschrijven.</a:t>
            </a:r>
          </a:p>
          <a:p>
            <a:pPr marL="274638" indent="-274638">
              <a:buFontTx/>
              <a:buChar char="-"/>
            </a:pPr>
            <a:r>
              <a:rPr lang="nl-NL" sz="2400" dirty="0"/>
              <a:t>Aandelen omschrijven en risico en rendement analyseren.</a:t>
            </a:r>
          </a:p>
        </p:txBody>
      </p:sp>
      <p:sp>
        <p:nvSpPr>
          <p:cNvPr id="3" name="Tekstvak 2"/>
          <p:cNvSpPr txBox="1"/>
          <p:nvPr/>
        </p:nvSpPr>
        <p:spPr>
          <a:xfrm>
            <a:off x="551384" y="3033443"/>
            <a:ext cx="3373039" cy="2308324"/>
          </a:xfrm>
          <a:prstGeom prst="rect">
            <a:avLst/>
          </a:prstGeom>
          <a:noFill/>
        </p:spPr>
        <p:txBody>
          <a:bodyPr wrap="none" rtlCol="0">
            <a:spAutoFit/>
          </a:bodyPr>
          <a:lstStyle/>
          <a:p>
            <a:pPr>
              <a:lnSpc>
                <a:spcPct val="150000"/>
              </a:lnSpc>
            </a:pPr>
            <a:r>
              <a:rPr lang="nl-NL" sz="3200" dirty="0"/>
              <a:t>Nominale waarde</a:t>
            </a:r>
          </a:p>
          <a:p>
            <a:pPr>
              <a:lnSpc>
                <a:spcPct val="150000"/>
              </a:lnSpc>
            </a:pPr>
            <a:r>
              <a:rPr lang="nl-NL" sz="3200" dirty="0"/>
              <a:t>Beurskoers</a:t>
            </a:r>
          </a:p>
          <a:p>
            <a:pPr>
              <a:lnSpc>
                <a:spcPct val="150000"/>
              </a:lnSpc>
            </a:pPr>
            <a:r>
              <a:rPr lang="nl-NL" sz="3200" dirty="0"/>
              <a:t>Emissiekoers</a:t>
            </a:r>
          </a:p>
        </p:txBody>
      </p:sp>
      <p:sp>
        <p:nvSpPr>
          <p:cNvPr id="7" name="Tekstvak 6"/>
          <p:cNvSpPr txBox="1"/>
          <p:nvPr/>
        </p:nvSpPr>
        <p:spPr>
          <a:xfrm>
            <a:off x="5148560" y="2986230"/>
            <a:ext cx="3873176" cy="2308324"/>
          </a:xfrm>
          <a:prstGeom prst="rect">
            <a:avLst/>
          </a:prstGeom>
          <a:noFill/>
        </p:spPr>
        <p:txBody>
          <a:bodyPr wrap="none" rtlCol="0">
            <a:spAutoFit/>
          </a:bodyPr>
          <a:lstStyle/>
          <a:p>
            <a:pPr>
              <a:lnSpc>
                <a:spcPct val="150000"/>
              </a:lnSpc>
            </a:pPr>
            <a:r>
              <a:rPr lang="nl-NL" sz="3200" dirty="0"/>
              <a:t>Dividendrendement</a:t>
            </a:r>
          </a:p>
          <a:p>
            <a:pPr>
              <a:lnSpc>
                <a:spcPct val="150000"/>
              </a:lnSpc>
            </a:pPr>
            <a:r>
              <a:rPr lang="nl-NL" sz="3200" dirty="0"/>
              <a:t>Aandelenrendement</a:t>
            </a:r>
          </a:p>
          <a:p>
            <a:pPr>
              <a:lnSpc>
                <a:spcPct val="150000"/>
              </a:lnSpc>
            </a:pPr>
            <a:r>
              <a:rPr lang="nl-NL" sz="3200" dirty="0"/>
              <a:t>Koersrendement</a:t>
            </a:r>
          </a:p>
        </p:txBody>
      </p:sp>
    </p:spTree>
    <p:extLst>
      <p:ext uri="{BB962C8B-B14F-4D97-AF65-F5344CB8AC3E}">
        <p14:creationId xmlns:p14="http://schemas.microsoft.com/office/powerpoint/2010/main" val="4275952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oelichting met PIJL-RECHTS 9"/>
          <p:cNvSpPr/>
          <p:nvPr/>
        </p:nvSpPr>
        <p:spPr>
          <a:xfrm>
            <a:off x="4583114" y="2060575"/>
            <a:ext cx="3673475" cy="2089150"/>
          </a:xfrm>
          <a:prstGeom prst="rightArrowCallout">
            <a:avLst>
              <a:gd name="adj1" fmla="val 18517"/>
              <a:gd name="adj2" fmla="val 23969"/>
              <a:gd name="adj3" fmla="val 14692"/>
              <a:gd name="adj4" fmla="val 8832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2" name="Rechthoek 21"/>
          <p:cNvSpPr/>
          <p:nvPr/>
        </p:nvSpPr>
        <p:spPr>
          <a:xfrm>
            <a:off x="4656139" y="3213100"/>
            <a:ext cx="3024187" cy="86360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1" name="Rechthoek 20"/>
          <p:cNvSpPr/>
          <p:nvPr/>
        </p:nvSpPr>
        <p:spPr>
          <a:xfrm>
            <a:off x="4656139" y="2133601"/>
            <a:ext cx="3024187" cy="100806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6" name="Toelichting met PIJL-RECHTS 15"/>
          <p:cNvSpPr/>
          <p:nvPr/>
        </p:nvSpPr>
        <p:spPr>
          <a:xfrm rot="10800000">
            <a:off x="3359151" y="2636838"/>
            <a:ext cx="1152525" cy="2520950"/>
          </a:xfrm>
          <a:prstGeom prst="rightArrowCallout">
            <a:avLst>
              <a:gd name="adj1" fmla="val 18038"/>
              <a:gd name="adj2" fmla="val 14048"/>
              <a:gd name="adj3" fmla="val 7477"/>
              <a:gd name="adj4" fmla="val 88320"/>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4" name="Toelichting met PIJL-RECHTS 13"/>
          <p:cNvSpPr/>
          <p:nvPr/>
        </p:nvSpPr>
        <p:spPr>
          <a:xfrm rot="10800000">
            <a:off x="3359151" y="2133600"/>
            <a:ext cx="1152525" cy="431800"/>
          </a:xfrm>
          <a:prstGeom prst="rightArrowCallout">
            <a:avLst>
              <a:gd name="adj1" fmla="val 27061"/>
              <a:gd name="adj2" fmla="val 23969"/>
              <a:gd name="adj3" fmla="val 14692"/>
              <a:gd name="adj4" fmla="val 88320"/>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12" name="Toelichting met PIJL-RECHTS 11"/>
          <p:cNvSpPr/>
          <p:nvPr/>
        </p:nvSpPr>
        <p:spPr>
          <a:xfrm>
            <a:off x="4583114" y="4292601"/>
            <a:ext cx="3673475" cy="936625"/>
          </a:xfrm>
          <a:prstGeom prst="rightArrowCallout">
            <a:avLst>
              <a:gd name="adj1" fmla="val 24679"/>
              <a:gd name="adj2" fmla="val 23969"/>
              <a:gd name="adj3" fmla="val 33752"/>
              <a:gd name="adj4" fmla="val 88320"/>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cxnSp>
        <p:nvCxnSpPr>
          <p:cNvPr id="4" name="Rechte verbindingslijn 3"/>
          <p:cNvCxnSpPr/>
          <p:nvPr/>
        </p:nvCxnSpPr>
        <p:spPr>
          <a:xfrm>
            <a:off x="2135188" y="1773238"/>
            <a:ext cx="7416800"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 name="Rechte verbindingslijn 4"/>
          <p:cNvCxnSpPr/>
          <p:nvPr/>
        </p:nvCxnSpPr>
        <p:spPr>
          <a:xfrm>
            <a:off x="3575050" y="1773238"/>
            <a:ext cx="0" cy="4176712"/>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21514" name="Tekstvak 7"/>
          <p:cNvSpPr txBox="1">
            <a:spLocks noChangeArrowheads="1"/>
          </p:cNvSpPr>
          <p:nvPr/>
        </p:nvSpPr>
        <p:spPr bwMode="auto">
          <a:xfrm>
            <a:off x="3000376" y="1268414"/>
            <a:ext cx="6683375" cy="523875"/>
          </a:xfrm>
          <a:prstGeom prst="rect">
            <a:avLst/>
          </a:prstGeom>
          <a:noFill/>
          <a:ln w="9525">
            <a:noFill/>
            <a:miter lim="800000"/>
            <a:headEnd/>
            <a:tailEnd/>
          </a:ln>
        </p:spPr>
        <p:txBody>
          <a:bodyPr wrap="none">
            <a:spAutoFit/>
          </a:bodyPr>
          <a:lstStyle/>
          <a:p>
            <a:r>
              <a:rPr lang="nl-NL" sz="2800" dirty="0"/>
              <a:t>Balans					Credit</a:t>
            </a:r>
          </a:p>
        </p:txBody>
      </p:sp>
      <p:sp>
        <p:nvSpPr>
          <p:cNvPr id="21515" name="Tekstvak 8"/>
          <p:cNvSpPr txBox="1">
            <a:spLocks noChangeArrowheads="1"/>
          </p:cNvSpPr>
          <p:nvPr/>
        </p:nvSpPr>
        <p:spPr bwMode="auto">
          <a:xfrm>
            <a:off x="3719514" y="2133601"/>
            <a:ext cx="4105275" cy="3046413"/>
          </a:xfrm>
          <a:prstGeom prst="rect">
            <a:avLst/>
          </a:prstGeom>
          <a:noFill/>
          <a:ln w="9525">
            <a:noFill/>
            <a:miter lim="800000"/>
            <a:headEnd/>
            <a:tailEnd/>
          </a:ln>
        </p:spPr>
        <p:txBody>
          <a:bodyPr>
            <a:spAutoFit/>
          </a:bodyPr>
          <a:lstStyle/>
          <a:p>
            <a:r>
              <a:rPr lang="nl-NL" sz="2400" dirty="0"/>
              <a:t>EV	- Aandelen</a:t>
            </a:r>
          </a:p>
          <a:p>
            <a:endParaRPr lang="nl-NL" sz="1000" dirty="0"/>
          </a:p>
          <a:p>
            <a:r>
              <a:rPr lang="nl-NL" sz="2400" dirty="0">
                <a:solidFill>
                  <a:schemeClr val="accent6">
                    <a:lumMod val="50000"/>
                  </a:schemeClr>
                </a:solidFill>
              </a:rPr>
              <a:t>LVV	- Obligatielening</a:t>
            </a:r>
          </a:p>
          <a:p>
            <a:endParaRPr lang="nl-NL" sz="1400" dirty="0">
              <a:solidFill>
                <a:schemeClr val="accent6">
                  <a:lumMod val="50000"/>
                </a:schemeClr>
              </a:solidFill>
            </a:endParaRPr>
          </a:p>
          <a:p>
            <a:r>
              <a:rPr lang="nl-NL" sz="2400" dirty="0">
                <a:solidFill>
                  <a:schemeClr val="accent6">
                    <a:lumMod val="50000"/>
                  </a:schemeClr>
                </a:solidFill>
              </a:rPr>
              <a:t>	- Hypothecaire lening</a:t>
            </a:r>
          </a:p>
          <a:p>
            <a:r>
              <a:rPr lang="nl-NL" sz="2400" dirty="0">
                <a:solidFill>
                  <a:schemeClr val="accent6">
                    <a:lumMod val="50000"/>
                  </a:schemeClr>
                </a:solidFill>
              </a:rPr>
              <a:t>	- Onderhandse lening</a:t>
            </a:r>
          </a:p>
          <a:p>
            <a:endParaRPr lang="nl-NL" sz="2400" dirty="0"/>
          </a:p>
          <a:p>
            <a:r>
              <a:rPr lang="nl-NL" sz="2400" dirty="0">
                <a:solidFill>
                  <a:srgbClr val="FF0000"/>
                </a:solidFill>
              </a:rPr>
              <a:t>KVV	- Crediteuren</a:t>
            </a:r>
          </a:p>
          <a:p>
            <a:r>
              <a:rPr lang="nl-NL" sz="2400" dirty="0">
                <a:solidFill>
                  <a:srgbClr val="FF0000"/>
                </a:solidFill>
              </a:rPr>
              <a:t>	- Rekening courant</a:t>
            </a:r>
          </a:p>
        </p:txBody>
      </p:sp>
      <p:sp>
        <p:nvSpPr>
          <p:cNvPr id="11" name="Tekstvak 10"/>
          <p:cNvSpPr txBox="1">
            <a:spLocks noChangeArrowheads="1"/>
          </p:cNvSpPr>
          <p:nvPr/>
        </p:nvSpPr>
        <p:spPr bwMode="auto">
          <a:xfrm>
            <a:off x="8256588" y="2781300"/>
            <a:ext cx="2184400" cy="768350"/>
          </a:xfrm>
          <a:prstGeom prst="rect">
            <a:avLst/>
          </a:prstGeom>
          <a:noFill/>
          <a:ln w="9525">
            <a:noFill/>
            <a:miter lim="800000"/>
            <a:headEnd/>
            <a:tailEnd/>
          </a:ln>
        </p:spPr>
        <p:txBody>
          <a:bodyPr wrap="none">
            <a:spAutoFit/>
          </a:bodyPr>
          <a:lstStyle/>
          <a:p>
            <a:r>
              <a:rPr lang="nl-NL" sz="2400"/>
              <a:t>Kapitaalmarkt</a:t>
            </a:r>
          </a:p>
          <a:p>
            <a:r>
              <a:rPr lang="nl-NL" sz="2000"/>
              <a:t>(Looptijd &gt; 1 jaar)</a:t>
            </a:r>
          </a:p>
        </p:txBody>
      </p:sp>
      <p:sp>
        <p:nvSpPr>
          <p:cNvPr id="13" name="Tekstvak 12"/>
          <p:cNvSpPr txBox="1">
            <a:spLocks noChangeArrowheads="1"/>
          </p:cNvSpPr>
          <p:nvPr/>
        </p:nvSpPr>
        <p:spPr bwMode="auto">
          <a:xfrm>
            <a:off x="8256588" y="4365625"/>
            <a:ext cx="2184400" cy="768350"/>
          </a:xfrm>
          <a:prstGeom prst="rect">
            <a:avLst/>
          </a:prstGeom>
          <a:noFill/>
          <a:ln w="9525">
            <a:noFill/>
            <a:miter lim="800000"/>
            <a:headEnd/>
            <a:tailEnd/>
          </a:ln>
        </p:spPr>
        <p:txBody>
          <a:bodyPr wrap="none">
            <a:spAutoFit/>
          </a:bodyPr>
          <a:lstStyle/>
          <a:p>
            <a:r>
              <a:rPr lang="nl-NL" sz="2400"/>
              <a:t>Geldmarkt</a:t>
            </a:r>
          </a:p>
          <a:p>
            <a:r>
              <a:rPr lang="nl-NL" sz="2000"/>
              <a:t>(Looptijd &lt; 1 jaar)</a:t>
            </a:r>
          </a:p>
        </p:txBody>
      </p:sp>
      <p:sp>
        <p:nvSpPr>
          <p:cNvPr id="15" name="Tekstvak 14"/>
          <p:cNvSpPr txBox="1">
            <a:spLocks noChangeArrowheads="1"/>
          </p:cNvSpPr>
          <p:nvPr/>
        </p:nvSpPr>
        <p:spPr bwMode="auto">
          <a:xfrm>
            <a:off x="1703389" y="1989138"/>
            <a:ext cx="1692275" cy="830262"/>
          </a:xfrm>
          <a:prstGeom prst="rect">
            <a:avLst/>
          </a:prstGeom>
          <a:noFill/>
          <a:ln w="9525">
            <a:noFill/>
            <a:miter lim="800000"/>
            <a:headEnd/>
            <a:tailEnd/>
          </a:ln>
        </p:spPr>
        <p:txBody>
          <a:bodyPr wrap="none">
            <a:spAutoFit/>
          </a:bodyPr>
          <a:lstStyle/>
          <a:p>
            <a:r>
              <a:rPr lang="nl-NL" sz="2400"/>
              <a:t>Permanent</a:t>
            </a:r>
          </a:p>
          <a:p>
            <a:r>
              <a:rPr lang="nl-NL" sz="2400"/>
              <a:t>vermogen</a:t>
            </a:r>
          </a:p>
        </p:txBody>
      </p:sp>
      <p:sp>
        <p:nvSpPr>
          <p:cNvPr id="17" name="Tekstvak 16"/>
          <p:cNvSpPr txBox="1">
            <a:spLocks noChangeArrowheads="1"/>
          </p:cNvSpPr>
          <p:nvPr/>
        </p:nvSpPr>
        <p:spPr bwMode="auto">
          <a:xfrm>
            <a:off x="1703388" y="3429001"/>
            <a:ext cx="1555750" cy="830263"/>
          </a:xfrm>
          <a:prstGeom prst="rect">
            <a:avLst/>
          </a:prstGeom>
          <a:noFill/>
          <a:ln w="9525">
            <a:noFill/>
            <a:miter lim="800000"/>
            <a:headEnd/>
            <a:tailEnd/>
          </a:ln>
        </p:spPr>
        <p:txBody>
          <a:bodyPr wrap="none">
            <a:spAutoFit/>
          </a:bodyPr>
          <a:lstStyle/>
          <a:p>
            <a:r>
              <a:rPr lang="nl-NL" sz="2400"/>
              <a:t>Tijdelijk</a:t>
            </a:r>
          </a:p>
          <a:p>
            <a:r>
              <a:rPr lang="nl-NL" sz="2400"/>
              <a:t>vermogen</a:t>
            </a:r>
          </a:p>
        </p:txBody>
      </p:sp>
      <p:sp>
        <p:nvSpPr>
          <p:cNvPr id="18" name="Tekstvak 17"/>
          <p:cNvSpPr txBox="1"/>
          <p:nvPr/>
        </p:nvSpPr>
        <p:spPr>
          <a:xfrm>
            <a:off x="6672264" y="5373689"/>
            <a:ext cx="3449637" cy="922337"/>
          </a:xfrm>
          <a:prstGeom prst="rect">
            <a:avLst/>
          </a:prstGeom>
          <a:solidFill>
            <a:schemeClr val="accent2">
              <a:lumMod val="60000"/>
              <a:lumOff val="40000"/>
            </a:schemeClr>
          </a:solidFill>
        </p:spPr>
        <p:txBody>
          <a:bodyPr wrap="none">
            <a:spAutoFit/>
          </a:bodyPr>
          <a:lstStyle/>
          <a:p>
            <a:pPr>
              <a:tabLst>
                <a:tab pos="623888" algn="l"/>
              </a:tabLst>
              <a:defRPr/>
            </a:pPr>
            <a:r>
              <a:rPr lang="nl-NL" dirty="0"/>
              <a:t>EV	= Eigen vermogen</a:t>
            </a:r>
          </a:p>
          <a:p>
            <a:pPr>
              <a:tabLst>
                <a:tab pos="623888" algn="l"/>
              </a:tabLst>
              <a:defRPr/>
            </a:pPr>
            <a:r>
              <a:rPr lang="nl-NL" dirty="0">
                <a:solidFill>
                  <a:srgbClr val="00B0F0"/>
                </a:solidFill>
              </a:rPr>
              <a:t>LVV	= Lang vreemd vermogen</a:t>
            </a:r>
          </a:p>
          <a:p>
            <a:pPr>
              <a:tabLst>
                <a:tab pos="623888" algn="l"/>
              </a:tabLst>
              <a:defRPr/>
            </a:pPr>
            <a:r>
              <a:rPr lang="nl-NL" dirty="0">
                <a:solidFill>
                  <a:srgbClr val="FF0000"/>
                </a:solidFill>
              </a:rPr>
              <a:t>KVV	= Kort vreemd vermogen</a:t>
            </a:r>
          </a:p>
        </p:txBody>
      </p:sp>
      <p:sp>
        <p:nvSpPr>
          <p:cNvPr id="21521" name="Rectangle 3"/>
          <p:cNvSpPr>
            <a:spLocks noGrp="1" noChangeArrowheads="1"/>
          </p:cNvSpPr>
          <p:nvPr>
            <p:ph type="title"/>
          </p:nvPr>
        </p:nvSpPr>
        <p:spPr/>
        <p:txBody>
          <a:bodyPr/>
          <a:lstStyle/>
          <a:p>
            <a:r>
              <a:rPr lang="nl-NL" sz="3600" b="1"/>
              <a:t>Vermogensmarkt</a:t>
            </a:r>
          </a:p>
        </p:txBody>
      </p:sp>
      <p:sp>
        <p:nvSpPr>
          <p:cNvPr id="23" name="Rechthoekige toelichting 22"/>
          <p:cNvSpPr/>
          <p:nvPr/>
        </p:nvSpPr>
        <p:spPr>
          <a:xfrm>
            <a:off x="8328025" y="1844676"/>
            <a:ext cx="2089150" cy="720725"/>
          </a:xfrm>
          <a:prstGeom prst="wedgeRectCallout">
            <a:avLst>
              <a:gd name="adj1" fmla="val -84797"/>
              <a:gd name="adj2" fmla="val 51045"/>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400" dirty="0">
                <a:latin typeface="Arial" pitchFamily="34" charset="0"/>
                <a:cs typeface="Arial" pitchFamily="34" charset="0"/>
              </a:rPr>
              <a:t>Openbare kapitaalmarkt</a:t>
            </a:r>
          </a:p>
        </p:txBody>
      </p:sp>
      <p:sp>
        <p:nvSpPr>
          <p:cNvPr id="27" name="Rechthoekige toelichting 26"/>
          <p:cNvSpPr/>
          <p:nvPr/>
        </p:nvSpPr>
        <p:spPr>
          <a:xfrm>
            <a:off x="8328025" y="3644901"/>
            <a:ext cx="2089150" cy="720725"/>
          </a:xfrm>
          <a:prstGeom prst="wedgeRectCallout">
            <a:avLst>
              <a:gd name="adj1" fmla="val -85827"/>
              <a:gd name="adj2" fmla="val -4187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2400" dirty="0">
                <a:latin typeface="Arial" pitchFamily="34" charset="0"/>
                <a:cs typeface="Arial" pitchFamily="34" charset="0"/>
              </a:rPr>
              <a:t>Onderhandse kapitaalmarkt</a:t>
            </a:r>
          </a:p>
        </p:txBody>
      </p:sp>
      <p:pic>
        <p:nvPicPr>
          <p:cNvPr id="20" name="Afbeelding 19" descr="Herhaling.jpg"/>
          <p:cNvPicPr>
            <a:picLocks noChangeAspect="1"/>
          </p:cNvPicPr>
          <p:nvPr/>
        </p:nvPicPr>
        <p:blipFill>
          <a:blip r:embed="rId2" cstate="print"/>
          <a:stretch>
            <a:fillRect/>
          </a:stretch>
        </p:blipFill>
        <p:spPr>
          <a:xfrm>
            <a:off x="9696400" y="188640"/>
            <a:ext cx="804672" cy="804672"/>
          </a:xfrm>
          <a:prstGeom prst="rect">
            <a:avLst/>
          </a:prstGeom>
        </p:spPr>
      </p:pic>
    </p:spTree>
    <p:extLst>
      <p:ext uri="{BB962C8B-B14F-4D97-AF65-F5344CB8AC3E}">
        <p14:creationId xmlns:p14="http://schemas.microsoft.com/office/powerpoint/2010/main" val="772068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animBg="1"/>
      <p:bldP spid="21" grpId="0" animBg="1"/>
      <p:bldP spid="16" grpId="0" animBg="1"/>
      <p:bldP spid="14" grpId="0" animBg="1"/>
      <p:bldP spid="12" grpId="0" animBg="1"/>
      <p:bldP spid="11" grpId="0"/>
      <p:bldP spid="13" grpId="0"/>
      <p:bldP spid="15" grpId="0"/>
      <p:bldP spid="17" grpId="0"/>
      <p:bldP spid="23"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979998" y="665257"/>
            <a:ext cx="6272871" cy="630942"/>
          </a:xfrm>
          <a:prstGeom prst="rect">
            <a:avLst/>
          </a:prstGeom>
          <a:noFill/>
        </p:spPr>
        <p:txBody>
          <a:bodyPr wrap="none" rtlCol="0">
            <a:spAutoFit/>
          </a:bodyPr>
          <a:lstStyle/>
          <a:p>
            <a:r>
              <a:rPr lang="nl-NL" sz="3500" b="1" dirty="0">
                <a:solidFill>
                  <a:srgbClr val="C00000"/>
                </a:solidFill>
              </a:rPr>
              <a:t>Beleggen voor de opbrengst</a:t>
            </a:r>
          </a:p>
        </p:txBody>
      </p:sp>
      <p:cxnSp>
        <p:nvCxnSpPr>
          <p:cNvPr id="4" name="Rechte verbindingslijn 3"/>
          <p:cNvCxnSpPr/>
          <p:nvPr/>
        </p:nvCxnSpPr>
        <p:spPr>
          <a:xfrm>
            <a:off x="1912390" y="2492896"/>
            <a:ext cx="7351962"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5" name="Rechte verbindingslijn 4"/>
          <p:cNvCxnSpPr/>
          <p:nvPr/>
        </p:nvCxnSpPr>
        <p:spPr>
          <a:xfrm>
            <a:off x="5807968" y="1988840"/>
            <a:ext cx="0" cy="3384376"/>
          </a:xfrm>
          <a:prstGeom prst="line">
            <a:avLst/>
          </a:prstGeom>
          <a:ln w="34925"/>
        </p:spPr>
        <p:style>
          <a:lnRef idx="1">
            <a:schemeClr val="accent1"/>
          </a:lnRef>
          <a:fillRef idx="0">
            <a:schemeClr val="accent1"/>
          </a:fillRef>
          <a:effectRef idx="0">
            <a:schemeClr val="accent1"/>
          </a:effectRef>
          <a:fontRef idx="minor">
            <a:schemeClr val="tx1"/>
          </a:fontRef>
        </p:style>
      </p:cxnSp>
      <p:sp>
        <p:nvSpPr>
          <p:cNvPr id="8" name="Tekstvak 7"/>
          <p:cNvSpPr txBox="1"/>
          <p:nvPr/>
        </p:nvSpPr>
        <p:spPr>
          <a:xfrm>
            <a:off x="1912390" y="1988841"/>
            <a:ext cx="1569660" cy="461665"/>
          </a:xfrm>
          <a:prstGeom prst="rect">
            <a:avLst/>
          </a:prstGeom>
          <a:noFill/>
        </p:spPr>
        <p:txBody>
          <a:bodyPr wrap="none" rtlCol="0">
            <a:spAutoFit/>
          </a:bodyPr>
          <a:lstStyle/>
          <a:p>
            <a:r>
              <a:rPr lang="nl-NL" sz="2400" b="1" dirty="0"/>
              <a:t>Aandelen</a:t>
            </a:r>
          </a:p>
        </p:txBody>
      </p:sp>
      <p:sp>
        <p:nvSpPr>
          <p:cNvPr id="9" name="Tekstvak 8"/>
          <p:cNvSpPr txBox="1"/>
          <p:nvPr/>
        </p:nvSpPr>
        <p:spPr>
          <a:xfrm>
            <a:off x="5879976" y="1988841"/>
            <a:ext cx="1670650" cy="461665"/>
          </a:xfrm>
          <a:prstGeom prst="rect">
            <a:avLst/>
          </a:prstGeom>
          <a:noFill/>
        </p:spPr>
        <p:txBody>
          <a:bodyPr wrap="none" rtlCol="0">
            <a:spAutoFit/>
          </a:bodyPr>
          <a:lstStyle/>
          <a:p>
            <a:r>
              <a:rPr lang="nl-NL" sz="2400" b="1" dirty="0"/>
              <a:t>Obligaties</a:t>
            </a:r>
          </a:p>
        </p:txBody>
      </p:sp>
      <p:sp>
        <p:nvSpPr>
          <p:cNvPr id="10" name="Tekstvak 9"/>
          <p:cNvSpPr txBox="1"/>
          <p:nvPr/>
        </p:nvSpPr>
        <p:spPr>
          <a:xfrm>
            <a:off x="1852000" y="2632253"/>
            <a:ext cx="2584362" cy="461665"/>
          </a:xfrm>
          <a:prstGeom prst="rect">
            <a:avLst/>
          </a:prstGeom>
          <a:noFill/>
        </p:spPr>
        <p:txBody>
          <a:bodyPr wrap="none" rtlCol="0">
            <a:spAutoFit/>
          </a:bodyPr>
          <a:lstStyle/>
          <a:p>
            <a:r>
              <a:rPr lang="nl-NL" sz="2400" dirty="0"/>
              <a:t>Eigendomsbewijs</a:t>
            </a:r>
          </a:p>
        </p:txBody>
      </p:sp>
      <p:sp>
        <p:nvSpPr>
          <p:cNvPr id="12" name="Tekstvak 11"/>
          <p:cNvSpPr txBox="1"/>
          <p:nvPr/>
        </p:nvSpPr>
        <p:spPr>
          <a:xfrm>
            <a:off x="1852001" y="3095724"/>
            <a:ext cx="3919663" cy="461665"/>
          </a:xfrm>
          <a:prstGeom prst="rect">
            <a:avLst/>
          </a:prstGeom>
          <a:noFill/>
        </p:spPr>
        <p:txBody>
          <a:bodyPr wrap="none" rtlCol="0">
            <a:spAutoFit/>
          </a:bodyPr>
          <a:lstStyle/>
          <a:p>
            <a:r>
              <a:rPr lang="nl-NL" sz="2400" dirty="0"/>
              <a:t>Beloning is dividend (winst)</a:t>
            </a:r>
          </a:p>
        </p:txBody>
      </p:sp>
      <p:sp>
        <p:nvSpPr>
          <p:cNvPr id="14" name="Tekstvak 13"/>
          <p:cNvSpPr txBox="1"/>
          <p:nvPr/>
        </p:nvSpPr>
        <p:spPr>
          <a:xfrm>
            <a:off x="1852000" y="3575855"/>
            <a:ext cx="2310248" cy="461665"/>
          </a:xfrm>
          <a:prstGeom prst="rect">
            <a:avLst/>
          </a:prstGeom>
          <a:noFill/>
        </p:spPr>
        <p:txBody>
          <a:bodyPr wrap="none" rtlCol="0">
            <a:spAutoFit/>
          </a:bodyPr>
          <a:lstStyle/>
          <a:p>
            <a:r>
              <a:rPr lang="nl-NL" sz="2400" dirty="0" err="1"/>
              <a:t>Risicohoudend</a:t>
            </a:r>
            <a:endParaRPr lang="nl-NL" sz="2400" dirty="0"/>
          </a:p>
        </p:txBody>
      </p:sp>
      <p:sp>
        <p:nvSpPr>
          <p:cNvPr id="15" name="Tekstvak 14"/>
          <p:cNvSpPr txBox="1"/>
          <p:nvPr/>
        </p:nvSpPr>
        <p:spPr>
          <a:xfrm>
            <a:off x="1852000" y="4062470"/>
            <a:ext cx="3695884" cy="461665"/>
          </a:xfrm>
          <a:prstGeom prst="rect">
            <a:avLst/>
          </a:prstGeom>
          <a:noFill/>
        </p:spPr>
        <p:txBody>
          <a:bodyPr wrap="none" rtlCol="0">
            <a:spAutoFit/>
          </a:bodyPr>
          <a:lstStyle/>
          <a:p>
            <a:r>
              <a:rPr lang="nl-NL" sz="2400" dirty="0"/>
              <a:t>Verkoopbaar via de beurs</a:t>
            </a:r>
          </a:p>
        </p:txBody>
      </p:sp>
      <p:sp>
        <p:nvSpPr>
          <p:cNvPr id="16" name="Tekstvak 15"/>
          <p:cNvSpPr txBox="1"/>
          <p:nvPr/>
        </p:nvSpPr>
        <p:spPr>
          <a:xfrm>
            <a:off x="1912391" y="4524135"/>
            <a:ext cx="3231975" cy="461665"/>
          </a:xfrm>
          <a:prstGeom prst="rect">
            <a:avLst/>
          </a:prstGeom>
          <a:noFill/>
        </p:spPr>
        <p:txBody>
          <a:bodyPr wrap="none" rtlCol="0">
            <a:spAutoFit/>
          </a:bodyPr>
          <a:lstStyle/>
          <a:p>
            <a:r>
              <a:rPr lang="nl-NL" sz="2400" dirty="0"/>
              <a:t>Prijs noem je de koers</a:t>
            </a:r>
          </a:p>
        </p:txBody>
      </p:sp>
      <p:sp>
        <p:nvSpPr>
          <p:cNvPr id="17" name="Tekstvak 16"/>
          <p:cNvSpPr txBox="1"/>
          <p:nvPr/>
        </p:nvSpPr>
        <p:spPr>
          <a:xfrm>
            <a:off x="5896021" y="2632253"/>
            <a:ext cx="1984839" cy="461665"/>
          </a:xfrm>
          <a:prstGeom prst="rect">
            <a:avLst/>
          </a:prstGeom>
          <a:noFill/>
        </p:spPr>
        <p:txBody>
          <a:bodyPr wrap="none" rtlCol="0">
            <a:spAutoFit/>
          </a:bodyPr>
          <a:lstStyle/>
          <a:p>
            <a:r>
              <a:rPr lang="nl-NL" sz="2400" dirty="0"/>
              <a:t>Schuldbewijs</a:t>
            </a:r>
          </a:p>
        </p:txBody>
      </p:sp>
      <p:sp>
        <p:nvSpPr>
          <p:cNvPr id="18" name="Tekstvak 17"/>
          <p:cNvSpPr txBox="1"/>
          <p:nvPr/>
        </p:nvSpPr>
        <p:spPr>
          <a:xfrm>
            <a:off x="5896020" y="3095724"/>
            <a:ext cx="2480166" cy="461665"/>
          </a:xfrm>
          <a:prstGeom prst="rect">
            <a:avLst/>
          </a:prstGeom>
          <a:noFill/>
        </p:spPr>
        <p:txBody>
          <a:bodyPr wrap="none" rtlCol="0">
            <a:spAutoFit/>
          </a:bodyPr>
          <a:lstStyle/>
          <a:p>
            <a:r>
              <a:rPr lang="nl-NL" sz="2400" dirty="0"/>
              <a:t>Beloning is rente</a:t>
            </a:r>
          </a:p>
        </p:txBody>
      </p:sp>
      <p:sp>
        <p:nvSpPr>
          <p:cNvPr id="19" name="Tekstvak 18"/>
          <p:cNvSpPr txBox="1"/>
          <p:nvPr/>
        </p:nvSpPr>
        <p:spPr>
          <a:xfrm>
            <a:off x="5896021" y="3575855"/>
            <a:ext cx="2105063" cy="461665"/>
          </a:xfrm>
          <a:prstGeom prst="rect">
            <a:avLst/>
          </a:prstGeom>
          <a:noFill/>
        </p:spPr>
        <p:txBody>
          <a:bodyPr wrap="none" rtlCol="0">
            <a:spAutoFit/>
          </a:bodyPr>
          <a:lstStyle/>
          <a:p>
            <a:r>
              <a:rPr lang="nl-NL" sz="2400" dirty="0"/>
              <a:t>Risicomijdend</a:t>
            </a:r>
          </a:p>
        </p:txBody>
      </p:sp>
      <p:sp>
        <p:nvSpPr>
          <p:cNvPr id="20" name="Tekstvak 19"/>
          <p:cNvSpPr txBox="1"/>
          <p:nvPr/>
        </p:nvSpPr>
        <p:spPr>
          <a:xfrm>
            <a:off x="5896020" y="4062470"/>
            <a:ext cx="3695884" cy="461665"/>
          </a:xfrm>
          <a:prstGeom prst="rect">
            <a:avLst/>
          </a:prstGeom>
          <a:noFill/>
        </p:spPr>
        <p:txBody>
          <a:bodyPr wrap="none" rtlCol="0">
            <a:spAutoFit/>
          </a:bodyPr>
          <a:lstStyle/>
          <a:p>
            <a:r>
              <a:rPr lang="nl-NL" sz="2400" dirty="0"/>
              <a:t>Verkoopbaar via de beurs</a:t>
            </a:r>
          </a:p>
        </p:txBody>
      </p:sp>
      <p:sp>
        <p:nvSpPr>
          <p:cNvPr id="21" name="Tekstvak 20"/>
          <p:cNvSpPr txBox="1"/>
          <p:nvPr/>
        </p:nvSpPr>
        <p:spPr>
          <a:xfrm>
            <a:off x="5956411" y="4524135"/>
            <a:ext cx="3231975" cy="461665"/>
          </a:xfrm>
          <a:prstGeom prst="rect">
            <a:avLst/>
          </a:prstGeom>
          <a:noFill/>
        </p:spPr>
        <p:txBody>
          <a:bodyPr wrap="none" rtlCol="0">
            <a:spAutoFit/>
          </a:bodyPr>
          <a:lstStyle/>
          <a:p>
            <a:r>
              <a:rPr lang="nl-NL" sz="2400" dirty="0"/>
              <a:t>Prijs noem je de koers</a:t>
            </a:r>
          </a:p>
        </p:txBody>
      </p:sp>
    </p:spTree>
    <p:extLst>
      <p:ext uri="{BB962C8B-B14F-4D97-AF65-F5344CB8AC3E}">
        <p14:creationId xmlns:p14="http://schemas.microsoft.com/office/powerpoint/2010/main" val="401728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P spid="16" grpId="0"/>
      <p:bldP spid="17" grpId="0"/>
      <p:bldP spid="18" grpId="0"/>
      <p:bldP spid="19" grpId="0"/>
      <p:bldP spid="20"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071664" y="1988841"/>
            <a:ext cx="6840760" cy="830997"/>
          </a:xfrm>
          <a:prstGeom prst="rect">
            <a:avLst/>
          </a:prstGeom>
          <a:noFill/>
        </p:spPr>
        <p:txBody>
          <a:bodyPr wrap="square" rtlCol="0">
            <a:spAutoFit/>
          </a:bodyPr>
          <a:lstStyle/>
          <a:p>
            <a:r>
              <a:rPr lang="nl-NL" sz="2400" b="1" dirty="0"/>
              <a:t>Welk belang heeft een ondernemer bij een stijgende beurskoers?</a:t>
            </a:r>
          </a:p>
        </p:txBody>
      </p:sp>
      <p:pic>
        <p:nvPicPr>
          <p:cNvPr id="3" name="Afbeelding 2" descr="Baret3.jpg"/>
          <p:cNvPicPr>
            <a:picLocks noChangeAspect="1"/>
          </p:cNvPicPr>
          <p:nvPr/>
        </p:nvPicPr>
        <p:blipFill>
          <a:blip r:embed="rId3" cstate="print"/>
          <a:stretch>
            <a:fillRect/>
          </a:stretch>
        </p:blipFill>
        <p:spPr>
          <a:xfrm>
            <a:off x="2063553" y="1988840"/>
            <a:ext cx="917363" cy="814834"/>
          </a:xfrm>
          <a:prstGeom prst="rect">
            <a:avLst/>
          </a:prstGeom>
        </p:spPr>
      </p:pic>
      <p:sp>
        <p:nvSpPr>
          <p:cNvPr id="4" name="Tekstvak 3"/>
          <p:cNvSpPr txBox="1"/>
          <p:nvPr/>
        </p:nvSpPr>
        <p:spPr>
          <a:xfrm>
            <a:off x="1703512" y="188640"/>
            <a:ext cx="2873222" cy="1569660"/>
          </a:xfrm>
          <a:prstGeom prst="rect">
            <a:avLst/>
          </a:prstGeom>
          <a:noFill/>
        </p:spPr>
        <p:txBody>
          <a:bodyPr wrap="none" rtlCol="0">
            <a:spAutoFit/>
          </a:bodyPr>
          <a:lstStyle/>
          <a:p>
            <a:pPr marL="185738" indent="-185738">
              <a:buFont typeface="Arial" pitchFamily="34" charset="0"/>
              <a:buChar char="•"/>
            </a:pPr>
            <a:r>
              <a:rPr lang="nl-NL" sz="2400" dirty="0">
                <a:solidFill>
                  <a:srgbClr val="FF0000"/>
                </a:solidFill>
              </a:rPr>
              <a:t>Beurskoers</a:t>
            </a:r>
          </a:p>
          <a:p>
            <a:pPr marL="185738" indent="-185738">
              <a:buFont typeface="Arial" pitchFamily="34" charset="0"/>
              <a:buChar char="•"/>
            </a:pPr>
            <a:r>
              <a:rPr lang="nl-NL" sz="2400" dirty="0">
                <a:solidFill>
                  <a:srgbClr val="FF0000"/>
                </a:solidFill>
              </a:rPr>
              <a:t>Emissiekoers</a:t>
            </a:r>
          </a:p>
          <a:p>
            <a:pPr marL="185738" indent="-185738">
              <a:buFont typeface="Arial" pitchFamily="34" charset="0"/>
              <a:buChar char="•"/>
            </a:pPr>
            <a:r>
              <a:rPr lang="nl-NL" sz="2400" dirty="0">
                <a:solidFill>
                  <a:srgbClr val="FF0000"/>
                </a:solidFill>
              </a:rPr>
              <a:t>Nominale waarde</a:t>
            </a:r>
          </a:p>
          <a:p>
            <a:pPr marL="185738" indent="-185738">
              <a:buFont typeface="Arial" pitchFamily="34" charset="0"/>
              <a:buChar char="•"/>
            </a:pPr>
            <a:r>
              <a:rPr lang="nl-NL" sz="2400" dirty="0"/>
              <a:t>Intrinsieke waarde</a:t>
            </a:r>
          </a:p>
        </p:txBody>
      </p:sp>
      <p:sp>
        <p:nvSpPr>
          <p:cNvPr id="5" name="Tekstvak 4"/>
          <p:cNvSpPr txBox="1"/>
          <p:nvPr/>
        </p:nvSpPr>
        <p:spPr>
          <a:xfrm>
            <a:off x="3071664" y="2852936"/>
            <a:ext cx="6336704" cy="2308324"/>
          </a:xfrm>
          <a:prstGeom prst="rect">
            <a:avLst/>
          </a:prstGeom>
          <a:noFill/>
        </p:spPr>
        <p:txBody>
          <a:bodyPr wrap="square" rtlCol="0">
            <a:spAutoFit/>
          </a:bodyPr>
          <a:lstStyle/>
          <a:p>
            <a:pPr marL="357188" indent="-357188">
              <a:buFontTx/>
              <a:buChar char="-"/>
            </a:pPr>
            <a:r>
              <a:rPr lang="nl-NL" sz="2400" dirty="0"/>
              <a:t>Directie wordt er op afgerekend. Bonus is gerelateerd aan de beurskoers.</a:t>
            </a:r>
          </a:p>
          <a:p>
            <a:pPr marL="357188" indent="-357188">
              <a:buFontTx/>
              <a:buChar char="-"/>
            </a:pPr>
            <a:r>
              <a:rPr lang="nl-NL" sz="2400" dirty="0"/>
              <a:t>Als de beurskoers hoog is dan kan de onderneming haar aandelen in portefeuille in de toekomst ook voor veel geld verkopen.</a:t>
            </a:r>
          </a:p>
        </p:txBody>
      </p:sp>
      <p:sp>
        <p:nvSpPr>
          <p:cNvPr id="6" name="Tekstvak 5"/>
          <p:cNvSpPr txBox="1"/>
          <p:nvPr/>
        </p:nvSpPr>
        <p:spPr>
          <a:xfrm>
            <a:off x="3071664" y="5085185"/>
            <a:ext cx="6840760" cy="830997"/>
          </a:xfrm>
          <a:prstGeom prst="rect">
            <a:avLst/>
          </a:prstGeom>
          <a:noFill/>
        </p:spPr>
        <p:txBody>
          <a:bodyPr wrap="square" rtlCol="0">
            <a:spAutoFit/>
          </a:bodyPr>
          <a:lstStyle/>
          <a:p>
            <a:r>
              <a:rPr lang="nl-NL" sz="2400" b="1" dirty="0"/>
              <a:t>Is de emissiekoers hoger of lager dan de beurskoers?</a:t>
            </a:r>
          </a:p>
        </p:txBody>
      </p:sp>
      <p:pic>
        <p:nvPicPr>
          <p:cNvPr id="7" name="Afbeelding 6" descr="Baret3.jpg"/>
          <p:cNvPicPr>
            <a:picLocks noChangeAspect="1"/>
          </p:cNvPicPr>
          <p:nvPr/>
        </p:nvPicPr>
        <p:blipFill>
          <a:blip r:embed="rId3" cstate="print"/>
          <a:stretch>
            <a:fillRect/>
          </a:stretch>
        </p:blipFill>
        <p:spPr>
          <a:xfrm>
            <a:off x="2063553" y="5085184"/>
            <a:ext cx="917363" cy="814834"/>
          </a:xfrm>
          <a:prstGeom prst="rect">
            <a:avLst/>
          </a:prstGeom>
        </p:spPr>
      </p:pic>
      <p:sp>
        <p:nvSpPr>
          <p:cNvPr id="8" name="Tekstvak 7"/>
          <p:cNvSpPr txBox="1"/>
          <p:nvPr/>
        </p:nvSpPr>
        <p:spPr>
          <a:xfrm>
            <a:off x="3071664" y="5882988"/>
            <a:ext cx="6336704" cy="830997"/>
          </a:xfrm>
          <a:prstGeom prst="rect">
            <a:avLst/>
          </a:prstGeom>
          <a:noFill/>
        </p:spPr>
        <p:txBody>
          <a:bodyPr wrap="square" rtlCol="0">
            <a:spAutoFit/>
          </a:bodyPr>
          <a:lstStyle/>
          <a:p>
            <a:pPr marL="357188" indent="-357188">
              <a:buFontTx/>
              <a:buChar char="-"/>
            </a:pPr>
            <a:r>
              <a:rPr lang="nl-NL" sz="2400" dirty="0"/>
              <a:t>Lager, anders koopt men de aandelen gewoon via de beurs.</a:t>
            </a:r>
          </a:p>
        </p:txBody>
      </p:sp>
      <p:sp>
        <p:nvSpPr>
          <p:cNvPr id="9" name="Tekstvak 8"/>
          <p:cNvSpPr txBox="1"/>
          <p:nvPr/>
        </p:nvSpPr>
        <p:spPr>
          <a:xfrm>
            <a:off x="5447928" y="188641"/>
            <a:ext cx="4752528" cy="830997"/>
          </a:xfrm>
          <a:prstGeom prst="rect">
            <a:avLst/>
          </a:prstGeom>
          <a:noFill/>
        </p:spPr>
        <p:txBody>
          <a:bodyPr wrap="square" rtlCol="0">
            <a:spAutoFit/>
          </a:bodyPr>
          <a:lstStyle/>
          <a:p>
            <a:r>
              <a:rPr lang="nl-NL" sz="2400" b="1" dirty="0"/>
              <a:t>Welke functie heeft de nominale waarde?</a:t>
            </a:r>
          </a:p>
        </p:txBody>
      </p:sp>
      <p:pic>
        <p:nvPicPr>
          <p:cNvPr id="10" name="Afbeelding 9" descr="Baret3.jpg"/>
          <p:cNvPicPr>
            <a:picLocks noChangeAspect="1"/>
          </p:cNvPicPr>
          <p:nvPr/>
        </p:nvPicPr>
        <p:blipFill>
          <a:blip r:embed="rId3" cstate="print"/>
          <a:stretch>
            <a:fillRect/>
          </a:stretch>
        </p:blipFill>
        <p:spPr>
          <a:xfrm>
            <a:off x="4439817" y="188640"/>
            <a:ext cx="917363" cy="814834"/>
          </a:xfrm>
          <a:prstGeom prst="rect">
            <a:avLst/>
          </a:prstGeom>
        </p:spPr>
      </p:pic>
      <p:sp>
        <p:nvSpPr>
          <p:cNvPr id="11" name="Tekstvak 10"/>
          <p:cNvSpPr txBox="1"/>
          <p:nvPr/>
        </p:nvSpPr>
        <p:spPr>
          <a:xfrm>
            <a:off x="5447928" y="980729"/>
            <a:ext cx="5220072" cy="830997"/>
          </a:xfrm>
          <a:prstGeom prst="rect">
            <a:avLst/>
          </a:prstGeom>
          <a:noFill/>
        </p:spPr>
        <p:txBody>
          <a:bodyPr wrap="square" rtlCol="0">
            <a:spAutoFit/>
          </a:bodyPr>
          <a:lstStyle/>
          <a:p>
            <a:r>
              <a:rPr lang="nl-NL" sz="2400" dirty="0"/>
              <a:t>Het uit te keren dividend is een percentage van de nominale waarde.</a:t>
            </a:r>
          </a:p>
        </p:txBody>
      </p:sp>
      <p:pic>
        <p:nvPicPr>
          <p:cNvPr id="12" name="Afbeelding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1322" y="188640"/>
            <a:ext cx="1159134" cy="784830"/>
          </a:xfrm>
          <a:prstGeom prst="rect">
            <a:avLst/>
          </a:prstGeom>
        </p:spPr>
      </p:pic>
    </p:spTree>
    <p:extLst>
      <p:ext uri="{BB962C8B-B14F-4D97-AF65-F5344CB8AC3E}">
        <p14:creationId xmlns:p14="http://schemas.microsoft.com/office/powerpoint/2010/main" val="116268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919535" y="347742"/>
            <a:ext cx="8479482" cy="1187787"/>
          </a:xfrm>
          <a:prstGeom prst="rect">
            <a:avLst/>
          </a:prstGeom>
        </p:spPr>
      </p:pic>
      <p:pic>
        <p:nvPicPr>
          <p:cNvPr id="3" name="Afbeelding 2"/>
          <p:cNvPicPr>
            <a:picLocks noChangeAspect="1"/>
          </p:cNvPicPr>
          <p:nvPr/>
        </p:nvPicPr>
        <p:blipFill>
          <a:blip r:embed="rId3"/>
          <a:stretch>
            <a:fillRect/>
          </a:stretch>
        </p:blipFill>
        <p:spPr>
          <a:xfrm>
            <a:off x="1919535" y="1643886"/>
            <a:ext cx="8479482" cy="1741636"/>
          </a:xfrm>
          <a:prstGeom prst="rect">
            <a:avLst/>
          </a:prstGeom>
        </p:spPr>
      </p:pic>
      <p:pic>
        <p:nvPicPr>
          <p:cNvPr id="4" name="Afbeelding 3"/>
          <p:cNvPicPr>
            <a:picLocks noChangeAspect="1"/>
          </p:cNvPicPr>
          <p:nvPr/>
        </p:nvPicPr>
        <p:blipFill>
          <a:blip r:embed="rId4"/>
          <a:stretch>
            <a:fillRect/>
          </a:stretch>
        </p:blipFill>
        <p:spPr>
          <a:xfrm>
            <a:off x="1919535" y="3493880"/>
            <a:ext cx="8479482" cy="1754072"/>
          </a:xfrm>
          <a:prstGeom prst="rect">
            <a:avLst/>
          </a:prstGeom>
        </p:spPr>
      </p:pic>
      <p:sp>
        <p:nvSpPr>
          <p:cNvPr id="5" name="Tekstvak 4"/>
          <p:cNvSpPr txBox="1"/>
          <p:nvPr/>
        </p:nvSpPr>
        <p:spPr>
          <a:xfrm>
            <a:off x="5159897" y="1"/>
            <a:ext cx="1141659" cy="461665"/>
          </a:xfrm>
          <a:prstGeom prst="rect">
            <a:avLst/>
          </a:prstGeom>
          <a:noFill/>
        </p:spPr>
        <p:txBody>
          <a:bodyPr wrap="none" rtlCol="0">
            <a:spAutoFit/>
          </a:bodyPr>
          <a:lstStyle/>
          <a:p>
            <a:r>
              <a:rPr lang="nl-NL" sz="2400" b="1" dirty="0"/>
              <a:t>Opties</a:t>
            </a:r>
          </a:p>
        </p:txBody>
      </p:sp>
      <p:pic>
        <p:nvPicPr>
          <p:cNvPr id="6" name="Afbeelding 5"/>
          <p:cNvPicPr>
            <a:picLocks noChangeAspect="1"/>
          </p:cNvPicPr>
          <p:nvPr/>
        </p:nvPicPr>
        <p:blipFill>
          <a:blip r:embed="rId5"/>
          <a:stretch>
            <a:fillRect/>
          </a:stretch>
        </p:blipFill>
        <p:spPr>
          <a:xfrm>
            <a:off x="1919536" y="5356311"/>
            <a:ext cx="8479482" cy="1508836"/>
          </a:xfrm>
          <a:prstGeom prst="rect">
            <a:avLst/>
          </a:prstGeom>
        </p:spPr>
      </p:pic>
    </p:spTree>
    <p:extLst>
      <p:ext uri="{BB962C8B-B14F-4D97-AF65-F5344CB8AC3E}">
        <p14:creationId xmlns:p14="http://schemas.microsoft.com/office/powerpoint/2010/main" val="313324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jdelijke aanduiding voor inhoud 2"/>
          <p:cNvSpPr>
            <a:spLocks noGrp="1"/>
          </p:cNvSpPr>
          <p:nvPr>
            <p:ph idx="1"/>
          </p:nvPr>
        </p:nvSpPr>
        <p:spPr>
          <a:xfrm>
            <a:off x="1775521" y="908720"/>
            <a:ext cx="8569325" cy="4951412"/>
          </a:xfrm>
        </p:spPr>
        <p:txBody>
          <a:bodyPr/>
          <a:lstStyle/>
          <a:p>
            <a:pPr eaLnBrk="1" hangingPunct="1"/>
            <a:r>
              <a:rPr lang="nl-NL" sz="3600" dirty="0"/>
              <a:t>Uitleg over: 	</a:t>
            </a:r>
            <a:br>
              <a:rPr lang="nl-NL" sz="3600" dirty="0"/>
            </a:br>
            <a:r>
              <a:rPr lang="nl-NL" sz="3600" b="1" dirty="0">
                <a:solidFill>
                  <a:srgbClr val="C00000"/>
                </a:solidFill>
              </a:rPr>
              <a:t>Obligaties en beleggingsfondsen</a:t>
            </a:r>
          </a:p>
        </p:txBody>
      </p:sp>
      <p:sp>
        <p:nvSpPr>
          <p:cNvPr id="4" name="Tekstvak 3"/>
          <p:cNvSpPr txBox="1"/>
          <p:nvPr/>
        </p:nvSpPr>
        <p:spPr>
          <a:xfrm>
            <a:off x="1524000" y="5657672"/>
            <a:ext cx="9144000" cy="1200329"/>
          </a:xfrm>
          <a:prstGeom prst="rect">
            <a:avLst/>
          </a:prstGeom>
          <a:solidFill>
            <a:schemeClr val="tx2">
              <a:lumMod val="20000"/>
              <a:lumOff val="80000"/>
            </a:schemeClr>
          </a:solidFill>
        </p:spPr>
        <p:txBody>
          <a:bodyPr wrap="square" rtlCol="0">
            <a:spAutoFit/>
          </a:bodyPr>
          <a:lstStyle/>
          <a:p>
            <a:r>
              <a:rPr lang="nl-NL" sz="2400" b="1" dirty="0"/>
              <a:t>Aan het einde van deze les kun je: </a:t>
            </a:r>
          </a:p>
          <a:p>
            <a:pPr marL="274638" indent="-274638">
              <a:buFontTx/>
              <a:buChar char="-"/>
            </a:pPr>
            <a:r>
              <a:rPr lang="nl-NL" sz="2400" dirty="0"/>
              <a:t>Obligaties en beleggingsfondsen omschrijven en risico en rendement analyseren.</a:t>
            </a:r>
          </a:p>
        </p:txBody>
      </p:sp>
    </p:spTree>
    <p:extLst>
      <p:ext uri="{BB962C8B-B14F-4D97-AF65-F5344CB8AC3E}">
        <p14:creationId xmlns:p14="http://schemas.microsoft.com/office/powerpoint/2010/main" val="4227406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17</a:t>
            </a:fld>
            <a:endParaRPr lang="nl-NL" dirty="0"/>
          </a:p>
        </p:txBody>
      </p:sp>
      <p:sp>
        <p:nvSpPr>
          <p:cNvPr id="4" name="Titel 3"/>
          <p:cNvSpPr>
            <a:spLocks noGrp="1"/>
          </p:cNvSpPr>
          <p:nvPr>
            <p:ph type="title"/>
          </p:nvPr>
        </p:nvSpPr>
        <p:spPr/>
        <p:txBody>
          <a:bodyPr/>
          <a:lstStyle/>
          <a:p>
            <a:r>
              <a:rPr lang="nl-NL" dirty="0"/>
              <a:t>BELEGGEN OP DE BEURS</a:t>
            </a:r>
            <a:br>
              <a:rPr lang="nl-NL" dirty="0"/>
            </a:br>
            <a:r>
              <a:rPr lang="nl-NL" sz="2100" dirty="0"/>
              <a:t>Een aantrekkelijk alternatief?</a:t>
            </a:r>
          </a:p>
        </p:txBody>
      </p:sp>
      <p:pic>
        <p:nvPicPr>
          <p:cNvPr id="5" name="Afbeelding 4"/>
          <p:cNvPicPr>
            <a:picLocks noChangeAspect="1"/>
          </p:cNvPicPr>
          <p:nvPr/>
        </p:nvPicPr>
        <p:blipFill>
          <a:blip r:embed="rId2"/>
          <a:stretch>
            <a:fillRect/>
          </a:stretch>
        </p:blipFill>
        <p:spPr>
          <a:xfrm>
            <a:off x="2581275" y="4165601"/>
            <a:ext cx="1631950" cy="1466205"/>
          </a:xfrm>
          <a:prstGeom prst="rect">
            <a:avLst/>
          </a:prstGeom>
        </p:spPr>
      </p:pic>
      <p:pic>
        <p:nvPicPr>
          <p:cNvPr id="6" name="Afbeelding 5"/>
          <p:cNvPicPr>
            <a:picLocks noChangeAspect="1"/>
          </p:cNvPicPr>
          <p:nvPr/>
        </p:nvPicPr>
        <p:blipFill>
          <a:blip r:embed="rId3"/>
          <a:stretch>
            <a:fillRect/>
          </a:stretch>
        </p:blipFill>
        <p:spPr>
          <a:xfrm>
            <a:off x="2581275" y="1739900"/>
            <a:ext cx="1631950" cy="1631950"/>
          </a:xfrm>
          <a:prstGeom prst="rect">
            <a:avLst/>
          </a:prstGeom>
        </p:spPr>
      </p:pic>
      <p:sp>
        <p:nvSpPr>
          <p:cNvPr id="7" name="Rectangle 16"/>
          <p:cNvSpPr>
            <a:spLocks noChangeArrowheads="1"/>
          </p:cNvSpPr>
          <p:nvPr/>
        </p:nvSpPr>
        <p:spPr bwMode="auto">
          <a:xfrm>
            <a:off x="4873626" y="4748529"/>
            <a:ext cx="827769" cy="545624"/>
          </a:xfrm>
          <a:prstGeom prst="rect">
            <a:avLst/>
          </a:prstGeom>
          <a:solidFill>
            <a:srgbClr val="FFFFFF"/>
          </a:solidFill>
          <a:ln w="9525">
            <a:solidFill>
              <a:schemeClr val="bg1">
                <a:lumMod val="50000"/>
              </a:schemeClr>
            </a:solidFill>
            <a:miter lim="800000"/>
            <a:headEnd/>
            <a:tailEnd/>
          </a:ln>
        </p:spPr>
        <p:txBody>
          <a:bodyPr wrap="none" lIns="90000" tIns="46800" rIns="90000" bIns="46800" anchor="ctr"/>
          <a:lstStyle/>
          <a:p>
            <a:pPr algn="ctr">
              <a:spcBef>
                <a:spcPct val="0"/>
              </a:spcBef>
            </a:pPr>
            <a:r>
              <a:rPr lang="nl-NL" sz="1600" dirty="0">
                <a:solidFill>
                  <a:srgbClr val="1B223F"/>
                </a:solidFill>
              </a:rPr>
              <a:t>17%</a:t>
            </a:r>
          </a:p>
        </p:txBody>
      </p:sp>
      <p:sp>
        <p:nvSpPr>
          <p:cNvPr id="11" name="Rectangle 16"/>
          <p:cNvSpPr>
            <a:spLocks noChangeArrowheads="1"/>
          </p:cNvSpPr>
          <p:nvPr/>
        </p:nvSpPr>
        <p:spPr bwMode="auto">
          <a:xfrm>
            <a:off x="5861277" y="4748529"/>
            <a:ext cx="827769" cy="545624"/>
          </a:xfrm>
          <a:prstGeom prst="rect">
            <a:avLst/>
          </a:prstGeom>
          <a:solidFill>
            <a:srgbClr val="FFFFFF"/>
          </a:solidFill>
          <a:ln w="9525">
            <a:solidFill>
              <a:schemeClr val="bg1">
                <a:lumMod val="50000"/>
              </a:schemeClr>
            </a:solidFill>
            <a:miter lim="800000"/>
            <a:headEnd/>
            <a:tailEnd/>
          </a:ln>
        </p:spPr>
        <p:txBody>
          <a:bodyPr wrap="none" lIns="90000" tIns="46800" rIns="90000" bIns="46800" anchor="ctr"/>
          <a:lstStyle/>
          <a:p>
            <a:pPr algn="ctr">
              <a:spcBef>
                <a:spcPct val="0"/>
              </a:spcBef>
            </a:pPr>
            <a:r>
              <a:rPr lang="nl-NL" sz="1600" dirty="0">
                <a:solidFill>
                  <a:srgbClr val="1B223F"/>
                </a:solidFill>
              </a:rPr>
              <a:t>6%</a:t>
            </a:r>
          </a:p>
        </p:txBody>
      </p:sp>
      <p:sp>
        <p:nvSpPr>
          <p:cNvPr id="12" name="Rectangle 16"/>
          <p:cNvSpPr>
            <a:spLocks noChangeArrowheads="1"/>
          </p:cNvSpPr>
          <p:nvPr/>
        </p:nvSpPr>
        <p:spPr bwMode="auto">
          <a:xfrm>
            <a:off x="6848929" y="4748529"/>
            <a:ext cx="827769" cy="545624"/>
          </a:xfrm>
          <a:prstGeom prst="rect">
            <a:avLst/>
          </a:prstGeom>
          <a:solidFill>
            <a:srgbClr val="FFFFFF"/>
          </a:solidFill>
          <a:ln w="9525">
            <a:solidFill>
              <a:schemeClr val="bg1">
                <a:lumMod val="50000"/>
              </a:schemeClr>
            </a:solidFill>
            <a:miter lim="800000"/>
            <a:headEnd/>
            <a:tailEnd/>
          </a:ln>
        </p:spPr>
        <p:txBody>
          <a:bodyPr wrap="none" lIns="90000" tIns="46800" rIns="90000" bIns="46800" anchor="ctr"/>
          <a:lstStyle/>
          <a:p>
            <a:pPr algn="ctr">
              <a:spcBef>
                <a:spcPct val="0"/>
              </a:spcBef>
            </a:pPr>
            <a:r>
              <a:rPr lang="nl-NL" sz="1600" dirty="0">
                <a:solidFill>
                  <a:srgbClr val="1B223F"/>
                </a:solidFill>
              </a:rPr>
              <a:t>4%</a:t>
            </a:r>
          </a:p>
        </p:txBody>
      </p:sp>
      <p:sp>
        <p:nvSpPr>
          <p:cNvPr id="13" name="Rectangle 16"/>
          <p:cNvSpPr>
            <a:spLocks noChangeArrowheads="1"/>
          </p:cNvSpPr>
          <p:nvPr/>
        </p:nvSpPr>
        <p:spPr bwMode="auto">
          <a:xfrm>
            <a:off x="7836580" y="4748529"/>
            <a:ext cx="827769" cy="545624"/>
          </a:xfrm>
          <a:prstGeom prst="rect">
            <a:avLst/>
          </a:prstGeom>
          <a:solidFill>
            <a:srgbClr val="FFFFFF"/>
          </a:solidFill>
          <a:ln w="9525">
            <a:solidFill>
              <a:schemeClr val="bg1">
                <a:lumMod val="50000"/>
              </a:schemeClr>
            </a:solidFill>
            <a:miter lim="800000"/>
            <a:headEnd/>
            <a:tailEnd/>
          </a:ln>
        </p:spPr>
        <p:txBody>
          <a:bodyPr wrap="none" lIns="90000" tIns="46800" rIns="90000" bIns="46800" anchor="ctr"/>
          <a:lstStyle/>
          <a:p>
            <a:pPr algn="ctr">
              <a:spcBef>
                <a:spcPct val="0"/>
              </a:spcBef>
            </a:pPr>
            <a:r>
              <a:rPr lang="nl-NL" sz="1600" dirty="0">
                <a:solidFill>
                  <a:srgbClr val="1B223F"/>
                </a:solidFill>
              </a:rPr>
              <a:t>9%</a:t>
            </a:r>
          </a:p>
        </p:txBody>
      </p:sp>
      <p:sp>
        <p:nvSpPr>
          <p:cNvPr id="14" name="Rectangle 16"/>
          <p:cNvSpPr>
            <a:spLocks noChangeArrowheads="1"/>
          </p:cNvSpPr>
          <p:nvPr/>
        </p:nvSpPr>
        <p:spPr bwMode="auto">
          <a:xfrm>
            <a:off x="8824232" y="4748529"/>
            <a:ext cx="827769" cy="545624"/>
          </a:xfrm>
          <a:prstGeom prst="rect">
            <a:avLst/>
          </a:prstGeom>
          <a:solidFill>
            <a:srgbClr val="FFFFFF"/>
          </a:solidFill>
          <a:ln w="9525">
            <a:solidFill>
              <a:schemeClr val="bg1">
                <a:lumMod val="50000"/>
              </a:schemeClr>
            </a:solidFill>
            <a:miter lim="800000"/>
            <a:headEnd/>
            <a:tailEnd/>
          </a:ln>
        </p:spPr>
        <p:txBody>
          <a:bodyPr wrap="none" lIns="90000" tIns="46800" rIns="90000" bIns="46800" anchor="ctr"/>
          <a:lstStyle/>
          <a:p>
            <a:pPr algn="ctr">
              <a:spcBef>
                <a:spcPct val="0"/>
              </a:spcBef>
            </a:pPr>
            <a:r>
              <a:rPr lang="nl-NL" sz="1600" dirty="0">
                <a:solidFill>
                  <a:srgbClr val="1B223F"/>
                </a:solidFill>
              </a:rPr>
              <a:t>13%</a:t>
            </a:r>
          </a:p>
        </p:txBody>
      </p:sp>
      <p:sp>
        <p:nvSpPr>
          <p:cNvPr id="16" name="Tekstvak 15"/>
          <p:cNvSpPr txBox="1"/>
          <p:nvPr/>
        </p:nvSpPr>
        <p:spPr>
          <a:xfrm>
            <a:off x="4779962" y="4044434"/>
            <a:ext cx="3820886" cy="338554"/>
          </a:xfrm>
          <a:prstGeom prst="rect">
            <a:avLst/>
          </a:prstGeom>
          <a:noFill/>
        </p:spPr>
        <p:txBody>
          <a:bodyPr wrap="square" rtlCol="0">
            <a:spAutoFit/>
          </a:bodyPr>
          <a:lstStyle/>
          <a:p>
            <a:r>
              <a:rPr lang="nl-NL" sz="1600" b="1" dirty="0"/>
              <a:t>Jaarrendement Nederlandse beurs</a:t>
            </a:r>
          </a:p>
        </p:txBody>
      </p:sp>
      <p:sp>
        <p:nvSpPr>
          <p:cNvPr id="17" name="Tekstvak 16"/>
          <p:cNvSpPr txBox="1"/>
          <p:nvPr/>
        </p:nvSpPr>
        <p:spPr>
          <a:xfrm>
            <a:off x="4969102" y="4466223"/>
            <a:ext cx="777648" cy="276999"/>
          </a:xfrm>
          <a:prstGeom prst="rect">
            <a:avLst/>
          </a:prstGeom>
          <a:noFill/>
        </p:spPr>
        <p:txBody>
          <a:bodyPr wrap="square" rtlCol="0">
            <a:spAutoFit/>
          </a:bodyPr>
          <a:lstStyle/>
          <a:p>
            <a:pPr algn="r"/>
            <a:r>
              <a:rPr lang="nl-NL" sz="1200" dirty="0"/>
              <a:t>2013</a:t>
            </a:r>
          </a:p>
        </p:txBody>
      </p:sp>
      <p:sp>
        <p:nvSpPr>
          <p:cNvPr id="18" name="Tekstvak 17"/>
          <p:cNvSpPr txBox="1"/>
          <p:nvPr/>
        </p:nvSpPr>
        <p:spPr>
          <a:xfrm>
            <a:off x="5955620" y="4466223"/>
            <a:ext cx="777648" cy="276999"/>
          </a:xfrm>
          <a:prstGeom prst="rect">
            <a:avLst/>
          </a:prstGeom>
          <a:noFill/>
        </p:spPr>
        <p:txBody>
          <a:bodyPr wrap="square" rtlCol="0">
            <a:spAutoFit/>
          </a:bodyPr>
          <a:lstStyle/>
          <a:p>
            <a:pPr algn="r"/>
            <a:r>
              <a:rPr lang="nl-NL" sz="1200" dirty="0"/>
              <a:t>2014</a:t>
            </a:r>
          </a:p>
        </p:txBody>
      </p:sp>
      <p:sp>
        <p:nvSpPr>
          <p:cNvPr id="19" name="Tekstvak 18"/>
          <p:cNvSpPr txBox="1"/>
          <p:nvPr/>
        </p:nvSpPr>
        <p:spPr>
          <a:xfrm>
            <a:off x="6942138" y="4466223"/>
            <a:ext cx="777648" cy="276999"/>
          </a:xfrm>
          <a:prstGeom prst="rect">
            <a:avLst/>
          </a:prstGeom>
          <a:noFill/>
        </p:spPr>
        <p:txBody>
          <a:bodyPr wrap="square" rtlCol="0">
            <a:spAutoFit/>
          </a:bodyPr>
          <a:lstStyle/>
          <a:p>
            <a:pPr algn="r"/>
            <a:r>
              <a:rPr lang="nl-NL" sz="1200" dirty="0"/>
              <a:t>2015</a:t>
            </a:r>
          </a:p>
        </p:txBody>
      </p:sp>
      <p:sp>
        <p:nvSpPr>
          <p:cNvPr id="20" name="Tekstvak 19"/>
          <p:cNvSpPr txBox="1"/>
          <p:nvPr/>
        </p:nvSpPr>
        <p:spPr>
          <a:xfrm>
            <a:off x="7928656" y="4466223"/>
            <a:ext cx="777648" cy="276999"/>
          </a:xfrm>
          <a:prstGeom prst="rect">
            <a:avLst/>
          </a:prstGeom>
          <a:noFill/>
        </p:spPr>
        <p:txBody>
          <a:bodyPr wrap="square" rtlCol="0">
            <a:spAutoFit/>
          </a:bodyPr>
          <a:lstStyle/>
          <a:p>
            <a:pPr algn="r"/>
            <a:r>
              <a:rPr lang="nl-NL" sz="1200" dirty="0"/>
              <a:t>2016</a:t>
            </a:r>
          </a:p>
        </p:txBody>
      </p:sp>
      <p:sp>
        <p:nvSpPr>
          <p:cNvPr id="21" name="Tekstvak 20"/>
          <p:cNvSpPr txBox="1"/>
          <p:nvPr/>
        </p:nvSpPr>
        <p:spPr>
          <a:xfrm>
            <a:off x="8915172" y="4466223"/>
            <a:ext cx="777648" cy="276999"/>
          </a:xfrm>
          <a:prstGeom prst="rect">
            <a:avLst/>
          </a:prstGeom>
          <a:noFill/>
        </p:spPr>
        <p:txBody>
          <a:bodyPr wrap="square" rtlCol="0">
            <a:spAutoFit/>
          </a:bodyPr>
          <a:lstStyle/>
          <a:p>
            <a:pPr algn="r"/>
            <a:r>
              <a:rPr lang="nl-NL" sz="1200" dirty="0"/>
              <a:t>2017</a:t>
            </a:r>
          </a:p>
        </p:txBody>
      </p:sp>
      <p:sp>
        <p:nvSpPr>
          <p:cNvPr id="23" name="Rectangle 16"/>
          <p:cNvSpPr>
            <a:spLocks noChangeArrowheads="1"/>
          </p:cNvSpPr>
          <p:nvPr/>
        </p:nvSpPr>
        <p:spPr bwMode="auto">
          <a:xfrm>
            <a:off x="4880431" y="2778601"/>
            <a:ext cx="827769" cy="545624"/>
          </a:xfrm>
          <a:prstGeom prst="rect">
            <a:avLst/>
          </a:prstGeom>
          <a:solidFill>
            <a:srgbClr val="FFFFFF"/>
          </a:solidFill>
          <a:ln w="9525">
            <a:solidFill>
              <a:schemeClr val="bg1">
                <a:lumMod val="50000"/>
              </a:schemeClr>
            </a:solidFill>
            <a:miter lim="800000"/>
            <a:headEnd/>
            <a:tailEnd/>
          </a:ln>
        </p:spPr>
        <p:txBody>
          <a:bodyPr wrap="none" lIns="90000" tIns="46800" rIns="90000" bIns="46800" anchor="ctr"/>
          <a:lstStyle/>
          <a:p>
            <a:pPr algn="ctr">
              <a:spcBef>
                <a:spcPct val="0"/>
              </a:spcBef>
            </a:pPr>
            <a:r>
              <a:rPr lang="nl-NL" sz="1600" dirty="0">
                <a:solidFill>
                  <a:srgbClr val="1B223F"/>
                </a:solidFill>
              </a:rPr>
              <a:t>1,7%</a:t>
            </a:r>
          </a:p>
        </p:txBody>
      </p:sp>
      <p:sp>
        <p:nvSpPr>
          <p:cNvPr id="24" name="Rectangle 16"/>
          <p:cNvSpPr>
            <a:spLocks noChangeArrowheads="1"/>
          </p:cNvSpPr>
          <p:nvPr/>
        </p:nvSpPr>
        <p:spPr bwMode="auto">
          <a:xfrm>
            <a:off x="5868082" y="2778601"/>
            <a:ext cx="827769" cy="545624"/>
          </a:xfrm>
          <a:prstGeom prst="rect">
            <a:avLst/>
          </a:prstGeom>
          <a:solidFill>
            <a:srgbClr val="FFFFFF"/>
          </a:solidFill>
          <a:ln w="9525">
            <a:solidFill>
              <a:schemeClr val="bg1">
                <a:lumMod val="50000"/>
              </a:schemeClr>
            </a:solidFill>
            <a:miter lim="800000"/>
            <a:headEnd/>
            <a:tailEnd/>
          </a:ln>
        </p:spPr>
        <p:txBody>
          <a:bodyPr wrap="none" lIns="90000" tIns="46800" rIns="90000" bIns="46800" anchor="ctr"/>
          <a:lstStyle/>
          <a:p>
            <a:pPr algn="ctr">
              <a:spcBef>
                <a:spcPct val="0"/>
              </a:spcBef>
            </a:pPr>
            <a:r>
              <a:rPr lang="nl-NL" sz="1600" dirty="0">
                <a:solidFill>
                  <a:srgbClr val="1B223F"/>
                </a:solidFill>
              </a:rPr>
              <a:t>1,4%</a:t>
            </a:r>
          </a:p>
        </p:txBody>
      </p:sp>
      <p:sp>
        <p:nvSpPr>
          <p:cNvPr id="25" name="Rectangle 16"/>
          <p:cNvSpPr>
            <a:spLocks noChangeArrowheads="1"/>
          </p:cNvSpPr>
          <p:nvPr/>
        </p:nvSpPr>
        <p:spPr bwMode="auto">
          <a:xfrm>
            <a:off x="6855734" y="2778601"/>
            <a:ext cx="827769" cy="545624"/>
          </a:xfrm>
          <a:prstGeom prst="rect">
            <a:avLst/>
          </a:prstGeom>
          <a:solidFill>
            <a:srgbClr val="FFFFFF"/>
          </a:solidFill>
          <a:ln w="9525">
            <a:solidFill>
              <a:schemeClr val="bg1">
                <a:lumMod val="50000"/>
              </a:schemeClr>
            </a:solidFill>
            <a:miter lim="800000"/>
            <a:headEnd/>
            <a:tailEnd/>
          </a:ln>
        </p:spPr>
        <p:txBody>
          <a:bodyPr wrap="none" lIns="90000" tIns="46800" rIns="90000" bIns="46800" anchor="ctr"/>
          <a:lstStyle/>
          <a:p>
            <a:pPr algn="ctr">
              <a:spcBef>
                <a:spcPct val="0"/>
              </a:spcBef>
            </a:pPr>
            <a:r>
              <a:rPr lang="nl-NL" sz="1600" dirty="0">
                <a:solidFill>
                  <a:srgbClr val="1B223F"/>
                </a:solidFill>
              </a:rPr>
              <a:t>1,05%</a:t>
            </a:r>
          </a:p>
        </p:txBody>
      </p:sp>
      <p:sp>
        <p:nvSpPr>
          <p:cNvPr id="26" name="Rectangle 16"/>
          <p:cNvSpPr>
            <a:spLocks noChangeArrowheads="1"/>
          </p:cNvSpPr>
          <p:nvPr/>
        </p:nvSpPr>
        <p:spPr bwMode="auto">
          <a:xfrm>
            <a:off x="7843385" y="2778601"/>
            <a:ext cx="827769" cy="545624"/>
          </a:xfrm>
          <a:prstGeom prst="rect">
            <a:avLst/>
          </a:prstGeom>
          <a:solidFill>
            <a:srgbClr val="FFFFFF"/>
          </a:solidFill>
          <a:ln w="9525">
            <a:solidFill>
              <a:schemeClr val="bg1">
                <a:lumMod val="50000"/>
              </a:schemeClr>
            </a:solidFill>
            <a:miter lim="800000"/>
            <a:headEnd/>
            <a:tailEnd/>
          </a:ln>
        </p:spPr>
        <p:txBody>
          <a:bodyPr wrap="none" lIns="90000" tIns="46800" rIns="90000" bIns="46800" anchor="ctr"/>
          <a:lstStyle/>
          <a:p>
            <a:pPr algn="ctr">
              <a:spcBef>
                <a:spcPct val="0"/>
              </a:spcBef>
            </a:pPr>
            <a:r>
              <a:rPr lang="nl-NL" sz="1600" dirty="0">
                <a:solidFill>
                  <a:srgbClr val="1B223F"/>
                </a:solidFill>
              </a:rPr>
              <a:t>0,65%</a:t>
            </a:r>
          </a:p>
        </p:txBody>
      </p:sp>
      <p:sp>
        <p:nvSpPr>
          <p:cNvPr id="27" name="Rectangle 16"/>
          <p:cNvSpPr>
            <a:spLocks noChangeArrowheads="1"/>
          </p:cNvSpPr>
          <p:nvPr/>
        </p:nvSpPr>
        <p:spPr bwMode="auto">
          <a:xfrm>
            <a:off x="8831037" y="2778601"/>
            <a:ext cx="827769" cy="545624"/>
          </a:xfrm>
          <a:prstGeom prst="rect">
            <a:avLst/>
          </a:prstGeom>
          <a:solidFill>
            <a:srgbClr val="FFFFFF"/>
          </a:solidFill>
          <a:ln w="9525">
            <a:solidFill>
              <a:schemeClr val="bg1">
                <a:lumMod val="50000"/>
              </a:schemeClr>
            </a:solidFill>
            <a:miter lim="800000"/>
            <a:headEnd/>
            <a:tailEnd/>
          </a:ln>
        </p:spPr>
        <p:txBody>
          <a:bodyPr wrap="none" lIns="90000" tIns="46800" rIns="90000" bIns="46800" anchor="ctr"/>
          <a:lstStyle/>
          <a:p>
            <a:pPr algn="ctr">
              <a:spcBef>
                <a:spcPct val="0"/>
              </a:spcBef>
            </a:pPr>
            <a:r>
              <a:rPr lang="nl-NL" sz="1600" dirty="0">
                <a:solidFill>
                  <a:srgbClr val="1B223F"/>
                </a:solidFill>
              </a:rPr>
              <a:t>&lt; 0,5%</a:t>
            </a:r>
          </a:p>
        </p:txBody>
      </p:sp>
      <p:sp>
        <p:nvSpPr>
          <p:cNvPr id="28" name="Tekstvak 27"/>
          <p:cNvSpPr txBox="1"/>
          <p:nvPr/>
        </p:nvSpPr>
        <p:spPr>
          <a:xfrm>
            <a:off x="4786767" y="2074506"/>
            <a:ext cx="3820886" cy="338554"/>
          </a:xfrm>
          <a:prstGeom prst="rect">
            <a:avLst/>
          </a:prstGeom>
          <a:noFill/>
        </p:spPr>
        <p:txBody>
          <a:bodyPr wrap="square" rtlCol="0">
            <a:spAutoFit/>
          </a:bodyPr>
          <a:lstStyle/>
          <a:p>
            <a:r>
              <a:rPr lang="nl-NL" sz="1600" b="1" dirty="0"/>
              <a:t>Jaarrente spaarrekening</a:t>
            </a:r>
          </a:p>
        </p:txBody>
      </p:sp>
      <p:sp>
        <p:nvSpPr>
          <p:cNvPr id="29" name="Tekstvak 28"/>
          <p:cNvSpPr txBox="1"/>
          <p:nvPr/>
        </p:nvSpPr>
        <p:spPr>
          <a:xfrm>
            <a:off x="4975907" y="2496295"/>
            <a:ext cx="777648" cy="276999"/>
          </a:xfrm>
          <a:prstGeom prst="rect">
            <a:avLst/>
          </a:prstGeom>
          <a:noFill/>
        </p:spPr>
        <p:txBody>
          <a:bodyPr wrap="square" rtlCol="0">
            <a:spAutoFit/>
          </a:bodyPr>
          <a:lstStyle/>
          <a:p>
            <a:pPr algn="r"/>
            <a:r>
              <a:rPr lang="nl-NL" sz="1200" dirty="0"/>
              <a:t>2013</a:t>
            </a:r>
          </a:p>
        </p:txBody>
      </p:sp>
      <p:sp>
        <p:nvSpPr>
          <p:cNvPr id="30" name="Tekstvak 29"/>
          <p:cNvSpPr txBox="1"/>
          <p:nvPr/>
        </p:nvSpPr>
        <p:spPr>
          <a:xfrm>
            <a:off x="5962425" y="2496295"/>
            <a:ext cx="777648" cy="276999"/>
          </a:xfrm>
          <a:prstGeom prst="rect">
            <a:avLst/>
          </a:prstGeom>
          <a:noFill/>
        </p:spPr>
        <p:txBody>
          <a:bodyPr wrap="square" rtlCol="0">
            <a:spAutoFit/>
          </a:bodyPr>
          <a:lstStyle/>
          <a:p>
            <a:pPr algn="r"/>
            <a:r>
              <a:rPr lang="nl-NL" sz="1200" dirty="0"/>
              <a:t>2014</a:t>
            </a:r>
          </a:p>
        </p:txBody>
      </p:sp>
      <p:sp>
        <p:nvSpPr>
          <p:cNvPr id="31" name="Tekstvak 30"/>
          <p:cNvSpPr txBox="1"/>
          <p:nvPr/>
        </p:nvSpPr>
        <p:spPr>
          <a:xfrm>
            <a:off x="6948943" y="2496295"/>
            <a:ext cx="777648" cy="276999"/>
          </a:xfrm>
          <a:prstGeom prst="rect">
            <a:avLst/>
          </a:prstGeom>
          <a:noFill/>
        </p:spPr>
        <p:txBody>
          <a:bodyPr wrap="square" rtlCol="0">
            <a:spAutoFit/>
          </a:bodyPr>
          <a:lstStyle/>
          <a:p>
            <a:pPr algn="r"/>
            <a:r>
              <a:rPr lang="nl-NL" sz="1200" dirty="0"/>
              <a:t>2015</a:t>
            </a:r>
          </a:p>
        </p:txBody>
      </p:sp>
      <p:sp>
        <p:nvSpPr>
          <p:cNvPr id="32" name="Tekstvak 31"/>
          <p:cNvSpPr txBox="1"/>
          <p:nvPr/>
        </p:nvSpPr>
        <p:spPr>
          <a:xfrm>
            <a:off x="7935461" y="2496295"/>
            <a:ext cx="777648" cy="276999"/>
          </a:xfrm>
          <a:prstGeom prst="rect">
            <a:avLst/>
          </a:prstGeom>
          <a:noFill/>
        </p:spPr>
        <p:txBody>
          <a:bodyPr wrap="square" rtlCol="0">
            <a:spAutoFit/>
          </a:bodyPr>
          <a:lstStyle/>
          <a:p>
            <a:pPr algn="r"/>
            <a:r>
              <a:rPr lang="nl-NL" sz="1200" dirty="0"/>
              <a:t>2016</a:t>
            </a:r>
          </a:p>
        </p:txBody>
      </p:sp>
      <p:sp>
        <p:nvSpPr>
          <p:cNvPr id="33" name="Tekstvak 32"/>
          <p:cNvSpPr txBox="1"/>
          <p:nvPr/>
        </p:nvSpPr>
        <p:spPr>
          <a:xfrm>
            <a:off x="8921977" y="2496295"/>
            <a:ext cx="777648" cy="276999"/>
          </a:xfrm>
          <a:prstGeom prst="rect">
            <a:avLst/>
          </a:prstGeom>
          <a:noFill/>
        </p:spPr>
        <p:txBody>
          <a:bodyPr wrap="square" rtlCol="0">
            <a:spAutoFit/>
          </a:bodyPr>
          <a:lstStyle/>
          <a:p>
            <a:pPr algn="r"/>
            <a:r>
              <a:rPr lang="nl-NL" sz="1200" dirty="0"/>
              <a:t>2017</a:t>
            </a:r>
          </a:p>
        </p:txBody>
      </p:sp>
      <p:sp>
        <p:nvSpPr>
          <p:cNvPr id="34" name="Tekstvak 33"/>
          <p:cNvSpPr txBox="1">
            <a:spLocks noChangeArrowheads="1"/>
          </p:cNvSpPr>
          <p:nvPr/>
        </p:nvSpPr>
        <p:spPr bwMode="auto">
          <a:xfrm>
            <a:off x="2464483" y="6433738"/>
            <a:ext cx="4126523"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50000"/>
              </a:spcBef>
              <a:spcAft>
                <a:spcPct val="0"/>
              </a:spcAft>
              <a:defRPr sz="2000" b="1">
                <a:solidFill>
                  <a:schemeClr val="tx1"/>
                </a:solidFill>
                <a:latin typeface="Arial" charset="0"/>
                <a:ea typeface="ＭＳ Ｐゴシック" charset="0"/>
              </a:defRPr>
            </a:lvl6pPr>
            <a:lvl7pPr marL="2971800" indent="-228600" eaLnBrk="0" fontAlgn="base" hangingPunct="0">
              <a:spcBef>
                <a:spcPct val="50000"/>
              </a:spcBef>
              <a:spcAft>
                <a:spcPct val="0"/>
              </a:spcAft>
              <a:defRPr sz="2000" b="1">
                <a:solidFill>
                  <a:schemeClr val="tx1"/>
                </a:solidFill>
                <a:latin typeface="Arial" charset="0"/>
                <a:ea typeface="ＭＳ Ｐゴシック" charset="0"/>
              </a:defRPr>
            </a:lvl7pPr>
            <a:lvl8pPr marL="3429000" indent="-228600" eaLnBrk="0" fontAlgn="base" hangingPunct="0">
              <a:spcBef>
                <a:spcPct val="50000"/>
              </a:spcBef>
              <a:spcAft>
                <a:spcPct val="0"/>
              </a:spcAft>
              <a:defRPr sz="2000" b="1">
                <a:solidFill>
                  <a:schemeClr val="tx1"/>
                </a:solidFill>
                <a:latin typeface="Arial" charset="0"/>
                <a:ea typeface="ＭＳ Ｐゴシック" charset="0"/>
              </a:defRPr>
            </a:lvl8pPr>
            <a:lvl9pPr marL="3886200" indent="-228600" eaLnBrk="0" fontAlgn="base" hangingPunct="0">
              <a:spcBef>
                <a:spcPct val="50000"/>
              </a:spcBef>
              <a:spcAft>
                <a:spcPct val="0"/>
              </a:spcAft>
              <a:defRPr sz="2000" b="1">
                <a:solidFill>
                  <a:schemeClr val="tx1"/>
                </a:solidFill>
                <a:latin typeface="Arial" charset="0"/>
                <a:ea typeface="ＭＳ Ｐゴシック" charset="0"/>
              </a:defRPr>
            </a:lvl9pPr>
          </a:lstStyle>
          <a:p>
            <a:r>
              <a:rPr lang="nl-NL" sz="1000" b="0" dirty="0"/>
              <a:t>Bron: </a:t>
            </a:r>
            <a:r>
              <a:rPr lang="nl-NL" sz="1000" b="0" dirty="0" err="1">
                <a:hlinkClick r:id="rId4"/>
              </a:rPr>
              <a:t>Spaarrente.nl</a:t>
            </a:r>
            <a:r>
              <a:rPr lang="nl-NL" sz="1000" b="0" dirty="0"/>
              <a:t>, </a:t>
            </a:r>
            <a:r>
              <a:rPr lang="nl-NL" sz="1000" b="0" dirty="0">
                <a:hlinkClick r:id="rId5"/>
              </a:rPr>
              <a:t>Wikipedia</a:t>
            </a:r>
            <a:r>
              <a:rPr lang="nl-NL" sz="1000" b="0" dirty="0"/>
              <a:t>, koersontwikkeling exclusief dividend </a:t>
            </a:r>
          </a:p>
        </p:txBody>
      </p:sp>
      <p:sp>
        <p:nvSpPr>
          <p:cNvPr id="2" name="Tekstvak 1"/>
          <p:cNvSpPr txBox="1"/>
          <p:nvPr/>
        </p:nvSpPr>
        <p:spPr>
          <a:xfrm>
            <a:off x="4804456" y="5383640"/>
            <a:ext cx="3748767" cy="307777"/>
          </a:xfrm>
          <a:prstGeom prst="rect">
            <a:avLst/>
          </a:prstGeom>
          <a:noFill/>
        </p:spPr>
        <p:txBody>
          <a:bodyPr wrap="square" rtlCol="0">
            <a:spAutoFit/>
          </a:bodyPr>
          <a:lstStyle/>
          <a:p>
            <a:r>
              <a:rPr lang="nl-NL" sz="1400" dirty="0"/>
              <a:t>Maar ook, 2008: -52%</a:t>
            </a:r>
          </a:p>
        </p:txBody>
      </p:sp>
    </p:spTree>
    <p:extLst>
      <p:ext uri="{BB962C8B-B14F-4D97-AF65-F5344CB8AC3E}">
        <p14:creationId xmlns:p14="http://schemas.microsoft.com/office/powerpoint/2010/main" val="2722679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6" grpId="0"/>
      <p:bldP spid="17" grpId="0"/>
      <p:bldP spid="18" grpId="0"/>
      <p:bldP spid="19" grpId="0"/>
      <p:bldP spid="20" grpId="0"/>
      <p:bldP spid="21" grpId="0"/>
      <p:bldP spid="23" grpId="0" animBg="1"/>
      <p:bldP spid="24" grpId="0" animBg="1"/>
      <p:bldP spid="25" grpId="0" animBg="1"/>
      <p:bldP spid="26" grpId="0" animBg="1"/>
      <p:bldP spid="27" grpId="0" animBg="1"/>
      <p:bldP spid="28" grpId="0"/>
      <p:bldP spid="29" grpId="0"/>
      <p:bldP spid="30" grpId="0"/>
      <p:bldP spid="31" grpId="0"/>
      <p:bldP spid="32" grpId="0"/>
      <p:bldP spid="33"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18</a:t>
            </a:fld>
            <a:endParaRPr lang="nl-NL" dirty="0"/>
          </a:p>
        </p:txBody>
      </p:sp>
      <p:sp>
        <p:nvSpPr>
          <p:cNvPr id="9" name="Tijdelijke aanduiding voor inhoud 2"/>
          <p:cNvSpPr>
            <a:spLocks noGrp="1"/>
          </p:cNvSpPr>
          <p:nvPr>
            <p:ph idx="1"/>
          </p:nvPr>
        </p:nvSpPr>
        <p:spPr>
          <a:xfrm>
            <a:off x="1703106" y="3531179"/>
            <a:ext cx="8948100" cy="1263536"/>
          </a:xfrm>
        </p:spPr>
        <p:txBody>
          <a:bodyPr>
            <a:noAutofit/>
          </a:bodyPr>
          <a:lstStyle/>
          <a:p>
            <a:pPr marL="269875" indent="-269875"/>
            <a:r>
              <a:rPr lang="nl-NL" sz="2300" dirty="0">
                <a:latin typeface="Arial" panose="020B0604020202020204" pitchFamily="34" charset="0"/>
                <a:cs typeface="Arial" panose="020B0604020202020204" pitchFamily="34" charset="0"/>
              </a:rPr>
              <a:t>Kans op een hoog rendement (afhankelijk van het bedrijfsresultaat)</a:t>
            </a:r>
          </a:p>
          <a:p>
            <a:pPr marL="269875" indent="-269875"/>
            <a:r>
              <a:rPr lang="nl-NL" sz="2300" dirty="0">
                <a:latin typeface="Arial" panose="020B0604020202020204" pitchFamily="34" charset="0"/>
                <a:cs typeface="Arial" panose="020B0604020202020204" pitchFamily="34" charset="0"/>
              </a:rPr>
              <a:t>Zeggenschap: aandeelhouder is mede-eigenaar en mag meebeslissen over het beleid van de onderneming</a:t>
            </a:r>
          </a:p>
        </p:txBody>
      </p:sp>
      <p:sp>
        <p:nvSpPr>
          <p:cNvPr id="11" name="Tijdelijke aanduiding voor inhoud 2"/>
          <p:cNvSpPr txBox="1">
            <a:spLocks/>
          </p:cNvSpPr>
          <p:nvPr/>
        </p:nvSpPr>
        <p:spPr>
          <a:xfrm>
            <a:off x="1703107" y="5635626"/>
            <a:ext cx="8947693" cy="1222375"/>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indent="-269875"/>
            <a:r>
              <a:rPr lang="nl-NL" sz="2300" dirty="0"/>
              <a:t>Hoog risico: bij een faillissement van de onderneming krijgt de aandeelhouder als laatste z’n geld terug</a:t>
            </a:r>
          </a:p>
          <a:p>
            <a:pPr marL="269875" indent="-269875"/>
            <a:r>
              <a:rPr lang="nl-NL" sz="2300" dirty="0"/>
              <a:t>Hoge transactiekosten (bij aan- en verkoop van aandelen)</a:t>
            </a:r>
          </a:p>
        </p:txBody>
      </p:sp>
      <p:sp>
        <p:nvSpPr>
          <p:cNvPr id="13" name="Tijdelijke aanduiding voor inhoud 2"/>
          <p:cNvSpPr txBox="1">
            <a:spLocks/>
          </p:cNvSpPr>
          <p:nvPr/>
        </p:nvSpPr>
        <p:spPr>
          <a:xfrm>
            <a:off x="1703106" y="709437"/>
            <a:ext cx="8784976" cy="1460670"/>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indent="-269875"/>
            <a:r>
              <a:rPr lang="nl-NL" sz="2300" dirty="0"/>
              <a:t>Een bewijs van eigendom van een bedrijf</a:t>
            </a:r>
          </a:p>
          <a:p>
            <a:pPr marL="269875" indent="-269875"/>
            <a:r>
              <a:rPr lang="nl-NL" sz="2300" dirty="0"/>
              <a:t>Nominale waarde: de waarde zoals die in de statuten van een onderneming staat vermeld (zegt niets over de werkelijke waarde)</a:t>
            </a:r>
          </a:p>
          <a:p>
            <a:pPr marL="269875" indent="-269875"/>
            <a:r>
              <a:rPr lang="nl-NL" sz="2300" dirty="0"/>
              <a:t>Beurskoers: de marktprijs van een aandeel, die tot stand komt door vraag en aanbod</a:t>
            </a:r>
          </a:p>
        </p:txBody>
      </p:sp>
      <p:sp>
        <p:nvSpPr>
          <p:cNvPr id="12" name="Rechthoek 11"/>
          <p:cNvSpPr/>
          <p:nvPr/>
        </p:nvSpPr>
        <p:spPr>
          <a:xfrm>
            <a:off x="1703106" y="184440"/>
            <a:ext cx="2897468" cy="4679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2400" dirty="0"/>
              <a:t>  Wat is een aandeel?</a:t>
            </a:r>
          </a:p>
        </p:txBody>
      </p:sp>
      <p:sp>
        <p:nvSpPr>
          <p:cNvPr id="26" name="Rechthoek 25"/>
          <p:cNvSpPr/>
          <p:nvPr/>
        </p:nvSpPr>
        <p:spPr>
          <a:xfrm>
            <a:off x="1716452" y="3085789"/>
            <a:ext cx="2928788" cy="4679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2400" dirty="0"/>
              <a:t>  Voordelen</a:t>
            </a:r>
          </a:p>
        </p:txBody>
      </p:sp>
      <p:sp>
        <p:nvSpPr>
          <p:cNvPr id="27" name="Rechthoek 26"/>
          <p:cNvSpPr/>
          <p:nvPr/>
        </p:nvSpPr>
        <p:spPr>
          <a:xfrm>
            <a:off x="1703106" y="5145501"/>
            <a:ext cx="2928788" cy="4679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2400" dirty="0"/>
              <a:t>  Nadelen</a:t>
            </a:r>
          </a:p>
        </p:txBody>
      </p:sp>
    </p:spTree>
    <p:extLst>
      <p:ext uri="{BB962C8B-B14F-4D97-AF65-F5344CB8AC3E}">
        <p14:creationId xmlns:p14="http://schemas.microsoft.com/office/powerpoint/2010/main" val="1730678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19</a:t>
            </a:fld>
            <a:endParaRPr lang="nl-NL" dirty="0"/>
          </a:p>
        </p:txBody>
      </p:sp>
      <p:sp>
        <p:nvSpPr>
          <p:cNvPr id="9" name="Tijdelijke aanduiding voor inhoud 2"/>
          <p:cNvSpPr>
            <a:spLocks noGrp="1"/>
          </p:cNvSpPr>
          <p:nvPr>
            <p:ph idx="1"/>
          </p:nvPr>
        </p:nvSpPr>
        <p:spPr>
          <a:xfrm>
            <a:off x="1631504" y="3268592"/>
            <a:ext cx="8856984" cy="1263536"/>
          </a:xfrm>
        </p:spPr>
        <p:txBody>
          <a:bodyPr>
            <a:noAutofit/>
          </a:bodyPr>
          <a:lstStyle/>
          <a:p>
            <a:pPr marL="269875" indent="-269875"/>
            <a:r>
              <a:rPr lang="nl-NL" sz="2200" dirty="0">
                <a:latin typeface="Arial" panose="020B0604020202020204" pitchFamily="34" charset="0"/>
                <a:cs typeface="Arial" panose="020B0604020202020204" pitchFamily="34" charset="0"/>
              </a:rPr>
              <a:t>Een lager risico dan bijvoorbeeld aandelen</a:t>
            </a:r>
          </a:p>
          <a:p>
            <a:pPr marL="633413" lvl="1" indent="-269875"/>
            <a:r>
              <a:rPr lang="nl-NL" sz="2200" dirty="0">
                <a:latin typeface="Arial" panose="020B0604020202020204" pitchFamily="34" charset="0"/>
                <a:cs typeface="Arial" panose="020B0604020202020204" pitchFamily="34" charset="0"/>
              </a:rPr>
              <a:t>Je krijgt een vaste rente</a:t>
            </a:r>
          </a:p>
          <a:p>
            <a:pPr marL="633413" lvl="1" indent="-269875"/>
            <a:r>
              <a:rPr lang="nl-NL" sz="2200" dirty="0">
                <a:latin typeface="Arial" panose="020B0604020202020204" pitchFamily="34" charset="0"/>
                <a:cs typeface="Arial" panose="020B0604020202020204" pitchFamily="34" charset="0"/>
              </a:rPr>
              <a:t>Bij een faillissement van de onderneming heb je voorrang op de aandeelhouders om je geld terug te krijgen</a:t>
            </a:r>
          </a:p>
          <a:p>
            <a:pPr marL="269875" indent="-269875"/>
            <a:endParaRPr lang="nl-NL" sz="2200" dirty="0">
              <a:latin typeface="Arial" panose="020B0604020202020204" pitchFamily="34" charset="0"/>
              <a:cs typeface="Arial" panose="020B0604020202020204" pitchFamily="34" charset="0"/>
            </a:endParaRPr>
          </a:p>
          <a:p>
            <a:pPr marL="269875" indent="-269875"/>
            <a:endParaRPr lang="nl-NL" sz="2200" dirty="0">
              <a:latin typeface="Arial" panose="020B0604020202020204" pitchFamily="34" charset="0"/>
              <a:cs typeface="Arial" panose="020B0604020202020204" pitchFamily="34" charset="0"/>
            </a:endParaRPr>
          </a:p>
          <a:p>
            <a:pPr marL="269875" indent="-269875"/>
            <a:endParaRPr lang="nl-NL" sz="2200" dirty="0">
              <a:latin typeface="Arial" panose="020B0604020202020204" pitchFamily="34" charset="0"/>
              <a:cs typeface="Arial" panose="020B0604020202020204" pitchFamily="34" charset="0"/>
            </a:endParaRPr>
          </a:p>
        </p:txBody>
      </p:sp>
      <p:sp>
        <p:nvSpPr>
          <p:cNvPr id="11" name="Tijdelijke aanduiding voor inhoud 2"/>
          <p:cNvSpPr txBox="1">
            <a:spLocks/>
          </p:cNvSpPr>
          <p:nvPr/>
        </p:nvSpPr>
        <p:spPr>
          <a:xfrm>
            <a:off x="1631505" y="5316538"/>
            <a:ext cx="8828781" cy="1222375"/>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indent="-269875"/>
            <a:r>
              <a:rPr lang="nl-NL" sz="2200" dirty="0">
                <a:latin typeface="Arial" panose="020B0604020202020204" pitchFamily="34" charset="0"/>
                <a:cs typeface="Arial" panose="020B0604020202020204" pitchFamily="34" charset="0"/>
              </a:rPr>
              <a:t>Mogelijk een lager rendement dan aandelen (rente is vast en onafhankelijk van bedrijfsresultaat)</a:t>
            </a:r>
          </a:p>
          <a:p>
            <a:pPr marL="269875" indent="-269875"/>
            <a:r>
              <a:rPr lang="nl-NL" sz="2200" dirty="0">
                <a:latin typeface="Arial" panose="020B0604020202020204" pitchFamily="34" charset="0"/>
                <a:cs typeface="Arial" panose="020B0604020202020204" pitchFamily="34" charset="0"/>
              </a:rPr>
              <a:t>Meer risico dan een spaarrekening (kans bestaat dat je je geld niet terugkrijgt)</a:t>
            </a:r>
          </a:p>
        </p:txBody>
      </p:sp>
      <p:sp>
        <p:nvSpPr>
          <p:cNvPr id="13" name="Tijdelijke aanduiding voor inhoud 2"/>
          <p:cNvSpPr txBox="1">
            <a:spLocks/>
          </p:cNvSpPr>
          <p:nvPr/>
        </p:nvSpPr>
        <p:spPr>
          <a:xfrm>
            <a:off x="1631504" y="533334"/>
            <a:ext cx="8856984" cy="1460670"/>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9875" indent="-269875"/>
            <a:r>
              <a:rPr lang="nl-NL" sz="2200" dirty="0">
                <a:latin typeface="Arial" panose="020B0604020202020204" pitchFamily="34" charset="0"/>
                <a:cs typeface="Arial" panose="020B0604020202020204" pitchFamily="34" charset="0"/>
              </a:rPr>
              <a:t>Een bewijs van deelname aan een langlopende lening, uitgegeven door een onderneming of de overheid</a:t>
            </a:r>
          </a:p>
          <a:p>
            <a:pPr marL="269875" indent="-269875"/>
            <a:r>
              <a:rPr lang="nl-NL" sz="2200" dirty="0">
                <a:latin typeface="Arial" panose="020B0604020202020204" pitchFamily="34" charset="0"/>
                <a:cs typeface="Arial" panose="020B0604020202020204" pitchFamily="34" charset="0"/>
              </a:rPr>
              <a:t>Nominale waarde: de waarde zoals die in de statuten van een onderneming staat vermeld (zegt niets over de werkelijke waarde)</a:t>
            </a:r>
          </a:p>
          <a:p>
            <a:pPr marL="269875" indent="-269875"/>
            <a:r>
              <a:rPr lang="nl-NL" sz="2200" dirty="0">
                <a:latin typeface="Arial" panose="020B0604020202020204" pitchFamily="34" charset="0"/>
                <a:cs typeface="Arial" panose="020B0604020202020204" pitchFamily="34" charset="0"/>
              </a:rPr>
              <a:t>Beurskoers: de marktprijs van een obligatie, bepaald door de marktrente</a:t>
            </a:r>
          </a:p>
        </p:txBody>
      </p:sp>
      <p:sp>
        <p:nvSpPr>
          <p:cNvPr id="12" name="Rechthoek 11"/>
          <p:cNvSpPr/>
          <p:nvPr/>
        </p:nvSpPr>
        <p:spPr>
          <a:xfrm>
            <a:off x="1703512" y="109829"/>
            <a:ext cx="2952328" cy="4679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2400" dirty="0"/>
              <a:t>  Wat is een obligatie?</a:t>
            </a:r>
          </a:p>
        </p:txBody>
      </p:sp>
      <p:sp>
        <p:nvSpPr>
          <p:cNvPr id="26" name="Rechthoek 25"/>
          <p:cNvSpPr/>
          <p:nvPr/>
        </p:nvSpPr>
        <p:spPr>
          <a:xfrm>
            <a:off x="1700486" y="2800594"/>
            <a:ext cx="2952328" cy="4679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2400" dirty="0"/>
              <a:t>  Voordelen</a:t>
            </a:r>
          </a:p>
        </p:txBody>
      </p:sp>
      <p:sp>
        <p:nvSpPr>
          <p:cNvPr id="27" name="Rechthoek 26"/>
          <p:cNvSpPr/>
          <p:nvPr/>
        </p:nvSpPr>
        <p:spPr>
          <a:xfrm>
            <a:off x="1700486" y="4856898"/>
            <a:ext cx="2952328" cy="46799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nl-NL" sz="2400" dirty="0"/>
              <a:t>  Nadelen</a:t>
            </a:r>
          </a:p>
        </p:txBody>
      </p:sp>
    </p:spTree>
    <p:extLst>
      <p:ext uri="{BB962C8B-B14F-4D97-AF65-F5344CB8AC3E}">
        <p14:creationId xmlns:p14="http://schemas.microsoft.com/office/powerpoint/2010/main" val="3991169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P spid="1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jdelijke aanduiding voor inhoud 2"/>
          <p:cNvSpPr>
            <a:spLocks noGrp="1"/>
          </p:cNvSpPr>
          <p:nvPr>
            <p:ph idx="1"/>
          </p:nvPr>
        </p:nvSpPr>
        <p:spPr>
          <a:xfrm>
            <a:off x="1775521" y="908720"/>
            <a:ext cx="8569325" cy="4951412"/>
          </a:xfrm>
        </p:spPr>
        <p:txBody>
          <a:bodyPr/>
          <a:lstStyle/>
          <a:p>
            <a:pPr eaLnBrk="1" hangingPunct="1"/>
            <a:r>
              <a:rPr lang="nl-NL" sz="3600" dirty="0"/>
              <a:t>Uitleg over: 	</a:t>
            </a:r>
            <a:r>
              <a:rPr lang="nl-NL" sz="3600" b="1" dirty="0">
                <a:solidFill>
                  <a:srgbClr val="C00000"/>
                </a:solidFill>
              </a:rPr>
              <a:t>Spaarvormen</a:t>
            </a:r>
          </a:p>
        </p:txBody>
      </p:sp>
      <p:sp>
        <p:nvSpPr>
          <p:cNvPr id="4" name="Tekstvak 3"/>
          <p:cNvSpPr txBox="1"/>
          <p:nvPr/>
        </p:nvSpPr>
        <p:spPr>
          <a:xfrm>
            <a:off x="1524000" y="4919008"/>
            <a:ext cx="9144000" cy="1938992"/>
          </a:xfrm>
          <a:prstGeom prst="rect">
            <a:avLst/>
          </a:prstGeom>
          <a:solidFill>
            <a:schemeClr val="tx2">
              <a:lumMod val="20000"/>
              <a:lumOff val="80000"/>
            </a:schemeClr>
          </a:solidFill>
        </p:spPr>
        <p:txBody>
          <a:bodyPr wrap="square" rtlCol="0">
            <a:spAutoFit/>
          </a:bodyPr>
          <a:lstStyle/>
          <a:p>
            <a:r>
              <a:rPr lang="nl-NL" sz="2400" b="1" dirty="0"/>
              <a:t>Aan het einde van deze les kun je: </a:t>
            </a:r>
          </a:p>
          <a:p>
            <a:pPr marL="274638" indent="-274638">
              <a:buFontTx/>
              <a:buChar char="-"/>
            </a:pPr>
            <a:r>
              <a:rPr lang="nl-NL" sz="2400" dirty="0"/>
              <a:t>Het verschil tussen vrijwillig en verplicht sparen beschrijven.</a:t>
            </a:r>
          </a:p>
          <a:p>
            <a:pPr marL="274638" indent="-274638">
              <a:buFontTx/>
              <a:buChar char="-"/>
            </a:pPr>
            <a:r>
              <a:rPr lang="nl-NL" sz="2400" dirty="0"/>
              <a:t>De voor- en nadelen van vrijwillig en verplicht sparen uitleggen.</a:t>
            </a:r>
          </a:p>
          <a:p>
            <a:pPr marL="274638" indent="-274638">
              <a:buFontTx/>
              <a:buChar char="-"/>
            </a:pPr>
            <a:r>
              <a:rPr lang="nl-NL" sz="2400" dirty="0"/>
              <a:t>Het verschil, de voor- en nadelen van vrij opneembare en niet-vrij opneembare spaarvormen uitleggen.</a:t>
            </a:r>
          </a:p>
        </p:txBody>
      </p:sp>
    </p:spTree>
    <p:extLst>
      <p:ext uri="{BB962C8B-B14F-4D97-AF65-F5344CB8AC3E}">
        <p14:creationId xmlns:p14="http://schemas.microsoft.com/office/powerpoint/2010/main" val="2287615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kstvak 3"/>
          <p:cNvSpPr txBox="1">
            <a:spLocks noChangeArrowheads="1"/>
          </p:cNvSpPr>
          <p:nvPr/>
        </p:nvSpPr>
        <p:spPr bwMode="auto">
          <a:xfrm>
            <a:off x="1784350" y="4824413"/>
            <a:ext cx="8561388" cy="461962"/>
          </a:xfrm>
          <a:prstGeom prst="rect">
            <a:avLst/>
          </a:prstGeom>
          <a:noFill/>
          <a:ln w="9525">
            <a:noFill/>
            <a:miter lim="800000"/>
            <a:headEnd/>
            <a:tailEnd/>
          </a:ln>
        </p:spPr>
        <p:txBody>
          <a:bodyPr wrap="none">
            <a:spAutoFit/>
          </a:bodyPr>
          <a:lstStyle/>
          <a:p>
            <a:r>
              <a:rPr lang="nl-NL" sz="2400" b="1"/>
              <a:t>Rendement op obligatie </a:t>
            </a:r>
            <a:r>
              <a:rPr lang="nl-NL" sz="2400"/>
              <a:t>=                                             X 100</a:t>
            </a:r>
          </a:p>
        </p:txBody>
      </p:sp>
      <p:grpSp>
        <p:nvGrpSpPr>
          <p:cNvPr id="2" name="Groep 22"/>
          <p:cNvGrpSpPr>
            <a:grpSpLocks/>
          </p:cNvGrpSpPr>
          <p:nvPr/>
        </p:nvGrpSpPr>
        <p:grpSpPr bwMode="auto">
          <a:xfrm>
            <a:off x="5735961" y="4509120"/>
            <a:ext cx="3455987" cy="1201738"/>
            <a:chOff x="4211960" y="1628800"/>
            <a:chExt cx="3456384" cy="1200329"/>
          </a:xfrm>
        </p:grpSpPr>
        <p:sp>
          <p:nvSpPr>
            <p:cNvPr id="22537" name="Tekstvak 4"/>
            <p:cNvSpPr txBox="1">
              <a:spLocks noChangeArrowheads="1"/>
            </p:cNvSpPr>
            <p:nvPr/>
          </p:nvSpPr>
          <p:spPr bwMode="auto">
            <a:xfrm>
              <a:off x="4211960" y="1628800"/>
              <a:ext cx="3456384" cy="1200329"/>
            </a:xfrm>
            <a:prstGeom prst="rect">
              <a:avLst/>
            </a:prstGeom>
            <a:noFill/>
            <a:ln w="9525">
              <a:noFill/>
              <a:miter lim="800000"/>
              <a:headEnd/>
              <a:tailEnd/>
            </a:ln>
          </p:spPr>
          <p:txBody>
            <a:bodyPr>
              <a:spAutoFit/>
            </a:bodyPr>
            <a:lstStyle/>
            <a:p>
              <a:pPr algn="ctr">
                <a:lnSpc>
                  <a:spcPct val="150000"/>
                </a:lnSpc>
              </a:pPr>
              <a:r>
                <a:rPr lang="nl-NL" sz="2400" dirty="0"/>
                <a:t>Rente opbrengst</a:t>
              </a:r>
            </a:p>
            <a:p>
              <a:pPr algn="ctr">
                <a:lnSpc>
                  <a:spcPct val="150000"/>
                </a:lnSpc>
              </a:pPr>
              <a:r>
                <a:rPr lang="nl-NL" sz="2400" dirty="0"/>
                <a:t>Geïnvesteerd vermogen</a:t>
              </a:r>
            </a:p>
          </p:txBody>
        </p:sp>
        <p:cxnSp>
          <p:nvCxnSpPr>
            <p:cNvPr id="7" name="Rechte verbindingslijn 6"/>
            <p:cNvCxnSpPr>
              <a:stCxn id="22537" idx="1"/>
              <a:endCxn id="22537" idx="3"/>
            </p:cNvCxnSpPr>
            <p:nvPr/>
          </p:nvCxnSpPr>
          <p:spPr>
            <a:xfrm>
              <a:off x="4211960" y="2229758"/>
              <a:ext cx="34563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532" name="Tekstvak 15"/>
          <p:cNvSpPr txBox="1">
            <a:spLocks noChangeArrowheads="1"/>
          </p:cNvSpPr>
          <p:nvPr/>
        </p:nvSpPr>
        <p:spPr bwMode="auto">
          <a:xfrm>
            <a:off x="1639888" y="0"/>
            <a:ext cx="8208962" cy="831850"/>
          </a:xfrm>
          <a:prstGeom prst="rect">
            <a:avLst/>
          </a:prstGeom>
          <a:noFill/>
          <a:ln w="9525">
            <a:noFill/>
            <a:miter lim="800000"/>
            <a:headEnd/>
            <a:tailEnd/>
          </a:ln>
        </p:spPr>
        <p:txBody>
          <a:bodyPr>
            <a:spAutoFit/>
          </a:bodyPr>
          <a:lstStyle/>
          <a:p>
            <a:r>
              <a:rPr lang="nl-NL" sz="2400" b="1" dirty="0"/>
              <a:t>Obligatie</a:t>
            </a:r>
            <a:r>
              <a:rPr lang="nl-NL" sz="2400" dirty="0"/>
              <a:t> = 	bewijs van deelname in een obligatielening,</a:t>
            </a:r>
            <a:br>
              <a:rPr lang="nl-NL" sz="2400" dirty="0"/>
            </a:br>
            <a:r>
              <a:rPr lang="nl-NL" sz="2400" dirty="0"/>
              <a:t> 		uitgegeven door overheid of onderneming</a:t>
            </a:r>
          </a:p>
        </p:txBody>
      </p:sp>
      <p:sp>
        <p:nvSpPr>
          <p:cNvPr id="22533" name="Tekstvak 19"/>
          <p:cNvSpPr txBox="1">
            <a:spLocks noChangeArrowheads="1"/>
          </p:cNvSpPr>
          <p:nvPr/>
        </p:nvSpPr>
        <p:spPr bwMode="auto">
          <a:xfrm>
            <a:off x="1784351" y="5545138"/>
            <a:ext cx="8208963" cy="461962"/>
          </a:xfrm>
          <a:prstGeom prst="rect">
            <a:avLst/>
          </a:prstGeom>
          <a:noFill/>
          <a:ln w="9525">
            <a:noFill/>
            <a:miter lim="800000"/>
            <a:headEnd/>
            <a:tailEnd/>
          </a:ln>
        </p:spPr>
        <p:txBody>
          <a:bodyPr>
            <a:spAutoFit/>
          </a:bodyPr>
          <a:lstStyle/>
          <a:p>
            <a:r>
              <a:rPr lang="nl-NL" sz="2400" b="1"/>
              <a:t>Gemiddelde rente op de kapitaalmarkt:  6%</a:t>
            </a:r>
            <a:endParaRPr lang="nl-NL" sz="2400"/>
          </a:p>
        </p:txBody>
      </p:sp>
      <p:pic>
        <p:nvPicPr>
          <p:cNvPr id="22534" name="Picture 2" descr="http://www.odeon-nijmegen.nl/oadw/oadw2009/img/OadW2009_obligatie100euro_voorkant.png"/>
          <p:cNvPicPr>
            <a:picLocks noChangeAspect="1" noChangeArrowheads="1"/>
          </p:cNvPicPr>
          <p:nvPr/>
        </p:nvPicPr>
        <p:blipFill>
          <a:blip r:embed="rId2" cstate="print"/>
          <a:srcRect/>
          <a:stretch>
            <a:fillRect/>
          </a:stretch>
        </p:blipFill>
        <p:spPr bwMode="auto">
          <a:xfrm>
            <a:off x="3079750" y="865188"/>
            <a:ext cx="6019800" cy="3105150"/>
          </a:xfrm>
          <a:prstGeom prst="rect">
            <a:avLst/>
          </a:prstGeom>
          <a:noFill/>
          <a:ln w="9525">
            <a:noFill/>
            <a:miter lim="800000"/>
            <a:headEnd/>
            <a:tailEnd/>
          </a:ln>
        </p:spPr>
      </p:pic>
      <p:sp>
        <p:nvSpPr>
          <p:cNvPr id="22535" name="Tekstvak 23"/>
          <p:cNvSpPr txBox="1">
            <a:spLocks noChangeArrowheads="1"/>
          </p:cNvSpPr>
          <p:nvPr/>
        </p:nvSpPr>
        <p:spPr bwMode="auto">
          <a:xfrm>
            <a:off x="1784350" y="4105276"/>
            <a:ext cx="8883650" cy="460375"/>
          </a:xfrm>
          <a:prstGeom prst="rect">
            <a:avLst/>
          </a:prstGeom>
          <a:noFill/>
          <a:ln w="9525">
            <a:noFill/>
            <a:miter lim="800000"/>
            <a:headEnd/>
            <a:tailEnd/>
          </a:ln>
        </p:spPr>
        <p:txBody>
          <a:bodyPr wrap="none">
            <a:spAutoFit/>
          </a:bodyPr>
          <a:lstStyle/>
          <a:p>
            <a:r>
              <a:rPr lang="nl-NL" sz="2400" b="1"/>
              <a:t>Nominale waarde : </a:t>
            </a:r>
            <a:r>
              <a:rPr lang="nl-NL" sz="2400"/>
              <a:t>bedrag dat op de obligatie staat vermeld.</a:t>
            </a:r>
          </a:p>
        </p:txBody>
      </p:sp>
      <p:sp>
        <p:nvSpPr>
          <p:cNvPr id="22536" name="Tekstvak 24"/>
          <p:cNvSpPr txBox="1">
            <a:spLocks noChangeArrowheads="1"/>
          </p:cNvSpPr>
          <p:nvPr/>
        </p:nvSpPr>
        <p:spPr bwMode="auto">
          <a:xfrm>
            <a:off x="2783632" y="6027004"/>
            <a:ext cx="7884368" cy="830997"/>
          </a:xfrm>
          <a:prstGeom prst="rect">
            <a:avLst/>
          </a:prstGeom>
          <a:noFill/>
          <a:ln w="9525">
            <a:noFill/>
            <a:miter lim="800000"/>
            <a:headEnd/>
            <a:tailEnd/>
          </a:ln>
        </p:spPr>
        <p:txBody>
          <a:bodyPr wrap="square">
            <a:spAutoFit/>
          </a:bodyPr>
          <a:lstStyle/>
          <a:p>
            <a:r>
              <a:rPr lang="nl-NL" sz="2400" dirty="0" err="1"/>
              <a:t>Marlieke</a:t>
            </a:r>
            <a:r>
              <a:rPr lang="nl-NL" sz="2400" dirty="0"/>
              <a:t> wil de obligatie van mij kopen voor € 100,--. </a:t>
            </a:r>
            <a:br>
              <a:rPr lang="nl-NL" sz="2400" dirty="0"/>
            </a:br>
            <a:r>
              <a:rPr lang="nl-NL" sz="2400" dirty="0"/>
              <a:t>Ga ik hiermee akkoord?</a:t>
            </a:r>
          </a:p>
        </p:txBody>
      </p:sp>
      <p:pic>
        <p:nvPicPr>
          <p:cNvPr id="11" name="Afbeelding 10" descr="Baret3.jpg"/>
          <p:cNvPicPr>
            <a:picLocks noChangeAspect="1"/>
          </p:cNvPicPr>
          <p:nvPr/>
        </p:nvPicPr>
        <p:blipFill>
          <a:blip r:embed="rId3" cstate="print"/>
          <a:stretch>
            <a:fillRect/>
          </a:stretch>
        </p:blipFill>
        <p:spPr>
          <a:xfrm>
            <a:off x="1919537" y="5949280"/>
            <a:ext cx="860925" cy="764704"/>
          </a:xfrm>
          <a:prstGeom prst="rect">
            <a:avLst/>
          </a:prstGeom>
        </p:spPr>
      </p:pic>
    </p:spTree>
    <p:extLst>
      <p:ext uri="{BB962C8B-B14F-4D97-AF65-F5344CB8AC3E}">
        <p14:creationId xmlns:p14="http://schemas.microsoft.com/office/powerpoint/2010/main" val="1721680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kstvak 3"/>
          <p:cNvSpPr txBox="1">
            <a:spLocks noChangeArrowheads="1"/>
          </p:cNvSpPr>
          <p:nvPr/>
        </p:nvSpPr>
        <p:spPr bwMode="auto">
          <a:xfrm>
            <a:off x="1784350" y="4824413"/>
            <a:ext cx="8561388" cy="461962"/>
          </a:xfrm>
          <a:prstGeom prst="rect">
            <a:avLst/>
          </a:prstGeom>
          <a:noFill/>
          <a:ln w="9525">
            <a:noFill/>
            <a:miter lim="800000"/>
            <a:headEnd/>
            <a:tailEnd/>
          </a:ln>
        </p:spPr>
        <p:txBody>
          <a:bodyPr wrap="none">
            <a:spAutoFit/>
          </a:bodyPr>
          <a:lstStyle/>
          <a:p>
            <a:r>
              <a:rPr lang="nl-NL" sz="2400" b="1"/>
              <a:t>Rendement op obligatie </a:t>
            </a:r>
            <a:r>
              <a:rPr lang="nl-NL" sz="2400"/>
              <a:t>=                                             X 100</a:t>
            </a:r>
          </a:p>
        </p:txBody>
      </p:sp>
      <p:grpSp>
        <p:nvGrpSpPr>
          <p:cNvPr id="2" name="Groep 22"/>
          <p:cNvGrpSpPr>
            <a:grpSpLocks/>
          </p:cNvGrpSpPr>
          <p:nvPr/>
        </p:nvGrpSpPr>
        <p:grpSpPr bwMode="auto">
          <a:xfrm>
            <a:off x="5735961" y="4509120"/>
            <a:ext cx="3455987" cy="1201738"/>
            <a:chOff x="4211960" y="1628800"/>
            <a:chExt cx="3456384" cy="1200329"/>
          </a:xfrm>
        </p:grpSpPr>
        <p:sp>
          <p:nvSpPr>
            <p:cNvPr id="22537" name="Tekstvak 4"/>
            <p:cNvSpPr txBox="1">
              <a:spLocks noChangeArrowheads="1"/>
            </p:cNvSpPr>
            <p:nvPr/>
          </p:nvSpPr>
          <p:spPr bwMode="auto">
            <a:xfrm>
              <a:off x="4211960" y="1628800"/>
              <a:ext cx="3456384" cy="1200329"/>
            </a:xfrm>
            <a:prstGeom prst="rect">
              <a:avLst/>
            </a:prstGeom>
            <a:noFill/>
            <a:ln w="9525">
              <a:noFill/>
              <a:miter lim="800000"/>
              <a:headEnd/>
              <a:tailEnd/>
            </a:ln>
          </p:spPr>
          <p:txBody>
            <a:bodyPr>
              <a:spAutoFit/>
            </a:bodyPr>
            <a:lstStyle/>
            <a:p>
              <a:pPr algn="ctr">
                <a:lnSpc>
                  <a:spcPct val="150000"/>
                </a:lnSpc>
              </a:pPr>
              <a:r>
                <a:rPr lang="nl-NL" sz="2400" dirty="0"/>
                <a:t>Rente opbrengst</a:t>
              </a:r>
            </a:p>
            <a:p>
              <a:pPr algn="ctr">
                <a:lnSpc>
                  <a:spcPct val="150000"/>
                </a:lnSpc>
              </a:pPr>
              <a:r>
                <a:rPr lang="nl-NL" sz="2400" dirty="0"/>
                <a:t>Geïnvesteerd vermogen</a:t>
              </a:r>
            </a:p>
          </p:txBody>
        </p:sp>
        <p:cxnSp>
          <p:nvCxnSpPr>
            <p:cNvPr id="7" name="Rechte verbindingslijn 6"/>
            <p:cNvCxnSpPr>
              <a:stCxn id="22537" idx="1"/>
              <a:endCxn id="22537" idx="3"/>
            </p:cNvCxnSpPr>
            <p:nvPr/>
          </p:nvCxnSpPr>
          <p:spPr>
            <a:xfrm>
              <a:off x="4211960" y="2229758"/>
              <a:ext cx="345638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2532" name="Tekstvak 15"/>
          <p:cNvSpPr txBox="1">
            <a:spLocks noChangeArrowheads="1"/>
          </p:cNvSpPr>
          <p:nvPr/>
        </p:nvSpPr>
        <p:spPr bwMode="auto">
          <a:xfrm>
            <a:off x="1639888" y="0"/>
            <a:ext cx="8208962" cy="831850"/>
          </a:xfrm>
          <a:prstGeom prst="rect">
            <a:avLst/>
          </a:prstGeom>
          <a:noFill/>
          <a:ln w="9525">
            <a:noFill/>
            <a:miter lim="800000"/>
            <a:headEnd/>
            <a:tailEnd/>
          </a:ln>
        </p:spPr>
        <p:txBody>
          <a:bodyPr>
            <a:spAutoFit/>
          </a:bodyPr>
          <a:lstStyle/>
          <a:p>
            <a:r>
              <a:rPr lang="nl-NL" sz="2400" b="1" dirty="0"/>
              <a:t>Obligatie</a:t>
            </a:r>
            <a:r>
              <a:rPr lang="nl-NL" sz="2400" dirty="0"/>
              <a:t> = 	bewijs van deelname in een obligatielening,</a:t>
            </a:r>
            <a:br>
              <a:rPr lang="nl-NL" sz="2400" dirty="0"/>
            </a:br>
            <a:r>
              <a:rPr lang="nl-NL" sz="2400" dirty="0"/>
              <a:t> 		uitgegeven door overheid of onderneming</a:t>
            </a:r>
          </a:p>
        </p:txBody>
      </p:sp>
      <p:sp>
        <p:nvSpPr>
          <p:cNvPr id="22533" name="Tekstvak 19"/>
          <p:cNvSpPr txBox="1">
            <a:spLocks noChangeArrowheads="1"/>
          </p:cNvSpPr>
          <p:nvPr/>
        </p:nvSpPr>
        <p:spPr bwMode="auto">
          <a:xfrm>
            <a:off x="1784351" y="5545138"/>
            <a:ext cx="8208963" cy="461962"/>
          </a:xfrm>
          <a:prstGeom prst="rect">
            <a:avLst/>
          </a:prstGeom>
          <a:noFill/>
          <a:ln w="9525">
            <a:noFill/>
            <a:miter lim="800000"/>
            <a:headEnd/>
            <a:tailEnd/>
          </a:ln>
        </p:spPr>
        <p:txBody>
          <a:bodyPr>
            <a:spAutoFit/>
          </a:bodyPr>
          <a:lstStyle/>
          <a:p>
            <a:r>
              <a:rPr lang="nl-NL" sz="2400" b="1"/>
              <a:t>Gemiddelde rente op de kapitaalmarkt:  6%</a:t>
            </a:r>
            <a:endParaRPr lang="nl-NL" sz="2400"/>
          </a:p>
        </p:txBody>
      </p:sp>
      <p:pic>
        <p:nvPicPr>
          <p:cNvPr id="22534" name="Picture 2" descr="http://www.odeon-nijmegen.nl/oadw/oadw2009/img/OadW2009_obligatie100euro_voorkant.png"/>
          <p:cNvPicPr>
            <a:picLocks noChangeAspect="1" noChangeArrowheads="1"/>
          </p:cNvPicPr>
          <p:nvPr/>
        </p:nvPicPr>
        <p:blipFill>
          <a:blip r:embed="rId3" cstate="print"/>
          <a:srcRect/>
          <a:stretch>
            <a:fillRect/>
          </a:stretch>
        </p:blipFill>
        <p:spPr bwMode="auto">
          <a:xfrm>
            <a:off x="3079750" y="865188"/>
            <a:ext cx="6019800" cy="3105150"/>
          </a:xfrm>
          <a:prstGeom prst="rect">
            <a:avLst/>
          </a:prstGeom>
          <a:noFill/>
          <a:ln w="9525">
            <a:noFill/>
            <a:miter lim="800000"/>
            <a:headEnd/>
            <a:tailEnd/>
          </a:ln>
        </p:spPr>
      </p:pic>
      <p:sp>
        <p:nvSpPr>
          <p:cNvPr id="22535" name="Tekstvak 23"/>
          <p:cNvSpPr txBox="1">
            <a:spLocks noChangeArrowheads="1"/>
          </p:cNvSpPr>
          <p:nvPr/>
        </p:nvSpPr>
        <p:spPr bwMode="auto">
          <a:xfrm>
            <a:off x="1784350" y="4105276"/>
            <a:ext cx="8883650" cy="460375"/>
          </a:xfrm>
          <a:prstGeom prst="rect">
            <a:avLst/>
          </a:prstGeom>
          <a:noFill/>
          <a:ln w="9525">
            <a:noFill/>
            <a:miter lim="800000"/>
            <a:headEnd/>
            <a:tailEnd/>
          </a:ln>
        </p:spPr>
        <p:txBody>
          <a:bodyPr wrap="none">
            <a:spAutoFit/>
          </a:bodyPr>
          <a:lstStyle/>
          <a:p>
            <a:r>
              <a:rPr lang="nl-NL" sz="2400" b="1"/>
              <a:t>Nominale waarde : </a:t>
            </a:r>
            <a:r>
              <a:rPr lang="nl-NL" sz="2400"/>
              <a:t>bedrag dat op de obligatie staat vermeld.</a:t>
            </a:r>
          </a:p>
        </p:txBody>
      </p:sp>
      <p:sp>
        <p:nvSpPr>
          <p:cNvPr id="22536" name="Tekstvak 24"/>
          <p:cNvSpPr txBox="1">
            <a:spLocks noChangeArrowheads="1"/>
          </p:cNvSpPr>
          <p:nvPr/>
        </p:nvSpPr>
        <p:spPr bwMode="auto">
          <a:xfrm>
            <a:off x="2783632" y="6027004"/>
            <a:ext cx="7884368" cy="830997"/>
          </a:xfrm>
          <a:prstGeom prst="rect">
            <a:avLst/>
          </a:prstGeom>
          <a:noFill/>
          <a:ln w="9525">
            <a:noFill/>
            <a:miter lim="800000"/>
            <a:headEnd/>
            <a:tailEnd/>
          </a:ln>
        </p:spPr>
        <p:txBody>
          <a:bodyPr wrap="square">
            <a:spAutoFit/>
          </a:bodyPr>
          <a:lstStyle/>
          <a:p>
            <a:r>
              <a:rPr lang="nl-NL" sz="2400" dirty="0"/>
              <a:t>Stel dat de obligatie nog een looptijd heeft van 2 jaar.</a:t>
            </a:r>
            <a:br>
              <a:rPr lang="nl-NL" sz="2400" dirty="0"/>
            </a:br>
            <a:r>
              <a:rPr lang="nl-NL" sz="2400" dirty="0"/>
              <a:t>Voor welk bedrag zal ik de obligatie aanbieden?</a:t>
            </a:r>
          </a:p>
        </p:txBody>
      </p:sp>
      <p:pic>
        <p:nvPicPr>
          <p:cNvPr id="11" name="Afbeelding 10" descr="Baret3.jpg"/>
          <p:cNvPicPr>
            <a:picLocks noChangeAspect="1"/>
          </p:cNvPicPr>
          <p:nvPr/>
        </p:nvPicPr>
        <p:blipFill>
          <a:blip r:embed="rId4" cstate="print"/>
          <a:stretch>
            <a:fillRect/>
          </a:stretch>
        </p:blipFill>
        <p:spPr>
          <a:xfrm>
            <a:off x="1919537" y="5949280"/>
            <a:ext cx="860925" cy="764704"/>
          </a:xfrm>
          <a:prstGeom prst="rect">
            <a:avLst/>
          </a:prstGeom>
        </p:spPr>
      </p:pic>
    </p:spTree>
    <p:extLst>
      <p:ext uri="{BB962C8B-B14F-4D97-AF65-F5344CB8AC3E}">
        <p14:creationId xmlns:p14="http://schemas.microsoft.com/office/powerpoint/2010/main" val="3548855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Video6.jpg">
            <a:hlinkClick r:id="rId2"/>
          </p:cNvPr>
          <p:cNvPicPr>
            <a:picLocks noChangeAspect="1"/>
          </p:cNvPicPr>
          <p:nvPr/>
        </p:nvPicPr>
        <p:blipFill>
          <a:blip r:embed="rId3" cstate="print"/>
          <a:stretch>
            <a:fillRect/>
          </a:stretch>
        </p:blipFill>
        <p:spPr>
          <a:xfrm>
            <a:off x="2207569" y="908721"/>
            <a:ext cx="2143125" cy="2143125"/>
          </a:xfrm>
          <a:prstGeom prst="rect">
            <a:avLst/>
          </a:prstGeom>
        </p:spPr>
      </p:pic>
      <p:pic>
        <p:nvPicPr>
          <p:cNvPr id="5" name="Afbeelding 4" descr="Video7.jpg">
            <a:hlinkClick r:id="rId4"/>
          </p:cNvPr>
          <p:cNvPicPr>
            <a:picLocks noChangeAspect="1"/>
          </p:cNvPicPr>
          <p:nvPr/>
        </p:nvPicPr>
        <p:blipFill>
          <a:blip r:embed="rId5" cstate="print"/>
          <a:stretch>
            <a:fillRect/>
          </a:stretch>
        </p:blipFill>
        <p:spPr>
          <a:xfrm>
            <a:off x="2207568" y="3861048"/>
            <a:ext cx="2160240" cy="2160240"/>
          </a:xfrm>
          <a:prstGeom prst="rect">
            <a:avLst/>
          </a:prstGeom>
        </p:spPr>
      </p:pic>
      <p:sp>
        <p:nvSpPr>
          <p:cNvPr id="6" name="Tekstvak 5"/>
          <p:cNvSpPr txBox="1"/>
          <p:nvPr/>
        </p:nvSpPr>
        <p:spPr>
          <a:xfrm>
            <a:off x="4727848" y="1844825"/>
            <a:ext cx="4129464" cy="461665"/>
          </a:xfrm>
          <a:prstGeom prst="rect">
            <a:avLst/>
          </a:prstGeom>
          <a:noFill/>
        </p:spPr>
        <p:txBody>
          <a:bodyPr wrap="none" rtlCol="0">
            <a:spAutoFit/>
          </a:bodyPr>
          <a:lstStyle/>
          <a:p>
            <a:r>
              <a:rPr lang="nl-NL" sz="2400" dirty="0"/>
              <a:t>Wat is een beleggingsfonds?</a:t>
            </a:r>
          </a:p>
        </p:txBody>
      </p:sp>
      <p:sp>
        <p:nvSpPr>
          <p:cNvPr id="7" name="Tekstvak 6"/>
          <p:cNvSpPr txBox="1"/>
          <p:nvPr/>
        </p:nvSpPr>
        <p:spPr>
          <a:xfrm>
            <a:off x="4727849" y="4725145"/>
            <a:ext cx="5703613" cy="461665"/>
          </a:xfrm>
          <a:prstGeom prst="rect">
            <a:avLst/>
          </a:prstGeom>
          <a:noFill/>
        </p:spPr>
        <p:txBody>
          <a:bodyPr wrap="none" rtlCol="0">
            <a:spAutoFit/>
          </a:bodyPr>
          <a:lstStyle/>
          <a:p>
            <a:r>
              <a:rPr lang="nl-NL" sz="2400" dirty="0"/>
              <a:t>Waarom is advies over fondsen zinloos?</a:t>
            </a:r>
          </a:p>
        </p:txBody>
      </p:sp>
    </p:spTree>
    <p:extLst>
      <p:ext uri="{BB962C8B-B14F-4D97-AF65-F5344CB8AC3E}">
        <p14:creationId xmlns:p14="http://schemas.microsoft.com/office/powerpoint/2010/main" val="185028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752" y="215714"/>
            <a:ext cx="4680520" cy="6642286"/>
          </a:xfrm>
          <a:prstGeom prst="rect">
            <a:avLst/>
          </a:prstGeom>
        </p:spPr>
      </p:pic>
    </p:spTree>
    <p:extLst>
      <p:ext uri="{BB962C8B-B14F-4D97-AF65-F5344CB8AC3E}">
        <p14:creationId xmlns:p14="http://schemas.microsoft.com/office/powerpoint/2010/main" val="72383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www.pensioenweblog.nl/wp-content/uploads/Franchise.bmp"/>
          <p:cNvPicPr>
            <a:picLocks noChangeAspect="1" noChangeArrowheads="1"/>
          </p:cNvPicPr>
          <p:nvPr/>
        </p:nvPicPr>
        <p:blipFill>
          <a:blip r:embed="rId3" cstate="print"/>
          <a:srcRect/>
          <a:stretch>
            <a:fillRect/>
          </a:stretch>
        </p:blipFill>
        <p:spPr bwMode="auto">
          <a:xfrm>
            <a:off x="1991544" y="764705"/>
            <a:ext cx="7796794" cy="3190559"/>
          </a:xfrm>
          <a:prstGeom prst="rect">
            <a:avLst/>
          </a:prstGeom>
          <a:noFill/>
        </p:spPr>
      </p:pic>
      <p:sp>
        <p:nvSpPr>
          <p:cNvPr id="2" name="Tekstvak 1"/>
          <p:cNvSpPr txBox="1"/>
          <p:nvPr/>
        </p:nvSpPr>
        <p:spPr>
          <a:xfrm>
            <a:off x="3431704" y="188641"/>
            <a:ext cx="6239016" cy="461665"/>
          </a:xfrm>
          <a:prstGeom prst="rect">
            <a:avLst/>
          </a:prstGeom>
          <a:noFill/>
        </p:spPr>
        <p:txBody>
          <a:bodyPr wrap="none" rtlCol="0">
            <a:spAutoFit/>
          </a:bodyPr>
          <a:lstStyle/>
          <a:p>
            <a:r>
              <a:rPr lang="nl-NL" sz="2400" b="1" dirty="0"/>
              <a:t>Wat is een pensioentekort / </a:t>
            </a:r>
            <a:r>
              <a:rPr lang="nl-NL" sz="2400" b="1" dirty="0" err="1"/>
              <a:t>pensioengat</a:t>
            </a:r>
            <a:r>
              <a:rPr lang="nl-NL" sz="2400" b="1" dirty="0"/>
              <a:t>?</a:t>
            </a:r>
          </a:p>
        </p:txBody>
      </p:sp>
      <p:sp>
        <p:nvSpPr>
          <p:cNvPr id="3" name="Tekstvak 2"/>
          <p:cNvSpPr txBox="1"/>
          <p:nvPr/>
        </p:nvSpPr>
        <p:spPr>
          <a:xfrm>
            <a:off x="1703513" y="4365104"/>
            <a:ext cx="8568952" cy="2308324"/>
          </a:xfrm>
          <a:prstGeom prst="rect">
            <a:avLst/>
          </a:prstGeom>
          <a:noFill/>
        </p:spPr>
        <p:txBody>
          <a:bodyPr wrap="square" rtlCol="0">
            <a:spAutoFit/>
          </a:bodyPr>
          <a:lstStyle/>
          <a:p>
            <a:r>
              <a:rPr lang="nl-NL" sz="2400" dirty="0"/>
              <a:t>Pensioentekort </a:t>
            </a:r>
            <a:r>
              <a:rPr lang="nl-NL" sz="2400" dirty="0" err="1"/>
              <a:t>onstaat</a:t>
            </a:r>
            <a:r>
              <a:rPr lang="nl-NL" sz="2400" dirty="0"/>
              <a:t> als gevolg van:</a:t>
            </a:r>
          </a:p>
          <a:p>
            <a:pPr marL="285750" indent="-285750">
              <a:buFontTx/>
              <a:buChar char="-"/>
            </a:pPr>
            <a:r>
              <a:rPr lang="nl-NL" sz="2400" dirty="0"/>
              <a:t>Je gaat pas na je 27</a:t>
            </a:r>
            <a:r>
              <a:rPr lang="nl-NL" sz="2400" baseline="30000" dirty="0"/>
              <a:t>e</a:t>
            </a:r>
            <a:r>
              <a:rPr lang="nl-NL" sz="2400" dirty="0"/>
              <a:t> werken (geen 40 jaar gewerkt)</a:t>
            </a:r>
          </a:p>
          <a:p>
            <a:pPr marL="285750" indent="-285750">
              <a:buFontTx/>
              <a:buChar char="-"/>
            </a:pPr>
            <a:r>
              <a:rPr lang="nl-NL" sz="2400" dirty="0"/>
              <a:t>Werkloosheid (tijdelijk geen pensioen opgebouwd)</a:t>
            </a:r>
          </a:p>
          <a:p>
            <a:pPr marL="285750" indent="-285750">
              <a:buFontTx/>
              <a:buChar char="-"/>
            </a:pPr>
            <a:r>
              <a:rPr lang="nl-NL" sz="2400" dirty="0"/>
              <a:t>Werkgever heeft geen pensioenregeling.</a:t>
            </a:r>
          </a:p>
          <a:p>
            <a:pPr marL="285750" indent="-285750">
              <a:buFontTx/>
              <a:buChar char="-"/>
            </a:pPr>
            <a:r>
              <a:rPr lang="nl-NL" sz="2400" dirty="0"/>
              <a:t>Echtscheiding (opgebouwd pensioen wordt verdeeld over jou en je partner)</a:t>
            </a:r>
          </a:p>
        </p:txBody>
      </p:sp>
    </p:spTree>
    <p:extLst>
      <p:ext uri="{BB962C8B-B14F-4D97-AF65-F5344CB8AC3E}">
        <p14:creationId xmlns:p14="http://schemas.microsoft.com/office/powerpoint/2010/main" val="3288221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stretch>
            <a:fillRect/>
          </a:stretch>
        </p:blipFill>
        <p:spPr>
          <a:xfrm>
            <a:off x="16446" y="0"/>
            <a:ext cx="12108185" cy="6810854"/>
          </a:xfrm>
          <a:prstGeom prst="rect">
            <a:avLst/>
          </a:prstGeom>
        </p:spPr>
      </p:pic>
    </p:spTree>
    <p:extLst>
      <p:ext uri="{BB962C8B-B14F-4D97-AF65-F5344CB8AC3E}">
        <p14:creationId xmlns:p14="http://schemas.microsoft.com/office/powerpoint/2010/main" val="3668003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p:cNvSpPr>
            <a:spLocks noGrp="1"/>
          </p:cNvSpPr>
          <p:nvPr>
            <p:ph type="sldNum" sz="quarter" idx="12"/>
          </p:nvPr>
        </p:nvSpPr>
        <p:spPr/>
        <p:txBody>
          <a:bodyPr/>
          <a:lstStyle/>
          <a:p>
            <a:fld id="{8FB1DF11-B7BD-D24F-A20C-A80F95D654A4}" type="slidenum">
              <a:rPr lang="nl-NL" smtClean="0"/>
              <a:t>6</a:t>
            </a:fld>
            <a:endParaRPr lang="nl-NL" dirty="0"/>
          </a:p>
        </p:txBody>
      </p:sp>
      <p:sp>
        <p:nvSpPr>
          <p:cNvPr id="4" name="Titel 3"/>
          <p:cNvSpPr>
            <a:spLocks noGrp="1"/>
          </p:cNvSpPr>
          <p:nvPr>
            <p:ph type="title"/>
          </p:nvPr>
        </p:nvSpPr>
        <p:spPr/>
        <p:txBody>
          <a:bodyPr/>
          <a:lstStyle/>
          <a:p>
            <a:r>
              <a:rPr lang="nl-NL" dirty="0"/>
              <a:t>AOW</a:t>
            </a:r>
            <a:br>
              <a:rPr lang="nl-NL" dirty="0"/>
            </a:br>
            <a:r>
              <a:rPr lang="nl-NL" sz="2100" dirty="0">
                <a:solidFill>
                  <a:srgbClr val="FFFFFF"/>
                </a:solidFill>
              </a:rPr>
              <a:t>65 blijft geen 65</a:t>
            </a:r>
          </a:p>
        </p:txBody>
      </p:sp>
      <p:sp>
        <p:nvSpPr>
          <p:cNvPr id="6" name="Ruit 5"/>
          <p:cNvSpPr/>
          <p:nvPr/>
        </p:nvSpPr>
        <p:spPr>
          <a:xfrm>
            <a:off x="3030537" y="1841500"/>
            <a:ext cx="285750" cy="317500"/>
          </a:xfrm>
          <a:prstGeom prst="diamond">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8" name="Ruit 7"/>
          <p:cNvSpPr/>
          <p:nvPr/>
        </p:nvSpPr>
        <p:spPr>
          <a:xfrm>
            <a:off x="3030537" y="5394325"/>
            <a:ext cx="285750" cy="317500"/>
          </a:xfrm>
          <a:prstGeom prst="diamond">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9" name="Tekstvak 33"/>
          <p:cNvSpPr txBox="1">
            <a:spLocks noChangeArrowheads="1"/>
          </p:cNvSpPr>
          <p:nvPr/>
        </p:nvSpPr>
        <p:spPr bwMode="auto">
          <a:xfrm>
            <a:off x="2297823" y="5373271"/>
            <a:ext cx="7898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charset="0"/>
                <a:cs typeface="ＭＳ Ｐゴシック" charset="0"/>
              </a:defRPr>
            </a:lvl1pPr>
            <a:lvl2pPr marL="37931725" indent="-37474525">
              <a:defRPr sz="2000" b="1">
                <a:solidFill>
                  <a:schemeClr val="tx1"/>
                </a:solidFill>
                <a:latin typeface="Arial" charset="0"/>
                <a:ea typeface="ＭＳ Ｐゴシック" charset="0"/>
              </a:defRPr>
            </a:lvl2pPr>
            <a:lvl3pPr>
              <a:defRPr sz="20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marL="457200" eaLnBrk="0" fontAlgn="base" hangingPunct="0">
              <a:spcBef>
                <a:spcPct val="50000"/>
              </a:spcBef>
              <a:spcAft>
                <a:spcPct val="0"/>
              </a:spcAft>
              <a:defRPr sz="2000" b="1">
                <a:solidFill>
                  <a:schemeClr val="tx1"/>
                </a:solidFill>
                <a:latin typeface="Arial" charset="0"/>
                <a:ea typeface="ＭＳ Ｐゴシック" charset="0"/>
              </a:defRPr>
            </a:lvl6pPr>
            <a:lvl7pPr marL="914400" eaLnBrk="0" fontAlgn="base" hangingPunct="0">
              <a:spcBef>
                <a:spcPct val="50000"/>
              </a:spcBef>
              <a:spcAft>
                <a:spcPct val="0"/>
              </a:spcAft>
              <a:defRPr sz="2000" b="1">
                <a:solidFill>
                  <a:schemeClr val="tx1"/>
                </a:solidFill>
                <a:latin typeface="Arial" charset="0"/>
                <a:ea typeface="ＭＳ Ｐゴシック" charset="0"/>
              </a:defRPr>
            </a:lvl7pPr>
            <a:lvl8pPr marL="1371600" eaLnBrk="0" fontAlgn="base" hangingPunct="0">
              <a:spcBef>
                <a:spcPct val="50000"/>
              </a:spcBef>
              <a:spcAft>
                <a:spcPct val="0"/>
              </a:spcAft>
              <a:defRPr sz="2000" b="1">
                <a:solidFill>
                  <a:schemeClr val="tx1"/>
                </a:solidFill>
                <a:latin typeface="Arial" charset="0"/>
                <a:ea typeface="ＭＳ Ｐゴシック" charset="0"/>
              </a:defRPr>
            </a:lvl8pPr>
            <a:lvl9pPr marL="1828800" eaLnBrk="0" fontAlgn="base" hangingPunct="0">
              <a:spcBef>
                <a:spcPct val="50000"/>
              </a:spcBef>
              <a:spcAft>
                <a:spcPct val="0"/>
              </a:spcAft>
              <a:defRPr sz="2000" b="1">
                <a:solidFill>
                  <a:schemeClr val="tx1"/>
                </a:solidFill>
                <a:latin typeface="Arial" charset="0"/>
                <a:ea typeface="ＭＳ Ｐゴシック" charset="0"/>
              </a:defRPr>
            </a:lvl9pPr>
          </a:lstStyle>
          <a:p>
            <a:r>
              <a:rPr lang="nl-NL" sz="1600" b="0" dirty="0"/>
              <a:t>2023</a:t>
            </a:r>
          </a:p>
        </p:txBody>
      </p:sp>
      <p:sp>
        <p:nvSpPr>
          <p:cNvPr id="11" name="Tekstvak 33"/>
          <p:cNvSpPr txBox="1">
            <a:spLocks noChangeArrowheads="1"/>
          </p:cNvSpPr>
          <p:nvPr/>
        </p:nvSpPr>
        <p:spPr bwMode="auto">
          <a:xfrm>
            <a:off x="2297823" y="1820446"/>
            <a:ext cx="7898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charset="0"/>
                <a:cs typeface="ＭＳ Ｐゴシック" charset="0"/>
              </a:defRPr>
            </a:lvl1pPr>
            <a:lvl2pPr marL="37931725" indent="-37474525">
              <a:defRPr sz="2000" b="1">
                <a:solidFill>
                  <a:schemeClr val="tx1"/>
                </a:solidFill>
                <a:latin typeface="Arial" charset="0"/>
                <a:ea typeface="ＭＳ Ｐゴシック" charset="0"/>
              </a:defRPr>
            </a:lvl2pPr>
            <a:lvl3pPr>
              <a:defRPr sz="20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marL="457200" eaLnBrk="0" fontAlgn="base" hangingPunct="0">
              <a:spcBef>
                <a:spcPct val="50000"/>
              </a:spcBef>
              <a:spcAft>
                <a:spcPct val="0"/>
              </a:spcAft>
              <a:defRPr sz="2000" b="1">
                <a:solidFill>
                  <a:schemeClr val="tx1"/>
                </a:solidFill>
                <a:latin typeface="Arial" charset="0"/>
                <a:ea typeface="ＭＳ Ｐゴシック" charset="0"/>
              </a:defRPr>
            </a:lvl6pPr>
            <a:lvl7pPr marL="914400" eaLnBrk="0" fontAlgn="base" hangingPunct="0">
              <a:spcBef>
                <a:spcPct val="50000"/>
              </a:spcBef>
              <a:spcAft>
                <a:spcPct val="0"/>
              </a:spcAft>
              <a:defRPr sz="2000" b="1">
                <a:solidFill>
                  <a:schemeClr val="tx1"/>
                </a:solidFill>
                <a:latin typeface="Arial" charset="0"/>
                <a:ea typeface="ＭＳ Ｐゴシック" charset="0"/>
              </a:defRPr>
            </a:lvl7pPr>
            <a:lvl8pPr marL="1371600" eaLnBrk="0" fontAlgn="base" hangingPunct="0">
              <a:spcBef>
                <a:spcPct val="50000"/>
              </a:spcBef>
              <a:spcAft>
                <a:spcPct val="0"/>
              </a:spcAft>
              <a:defRPr sz="2000" b="1">
                <a:solidFill>
                  <a:schemeClr val="tx1"/>
                </a:solidFill>
                <a:latin typeface="Arial" charset="0"/>
                <a:ea typeface="ＭＳ Ｐゴシック" charset="0"/>
              </a:defRPr>
            </a:lvl8pPr>
            <a:lvl9pPr marL="1828800" eaLnBrk="0" fontAlgn="base" hangingPunct="0">
              <a:spcBef>
                <a:spcPct val="50000"/>
              </a:spcBef>
              <a:spcAft>
                <a:spcPct val="0"/>
              </a:spcAft>
              <a:defRPr sz="2000" b="1">
                <a:solidFill>
                  <a:schemeClr val="tx1"/>
                </a:solidFill>
                <a:latin typeface="Arial" charset="0"/>
                <a:ea typeface="ＭＳ Ｐゴシック" charset="0"/>
              </a:defRPr>
            </a:lvl9pPr>
          </a:lstStyle>
          <a:p>
            <a:r>
              <a:rPr lang="nl-NL" sz="1600" b="0" dirty="0"/>
              <a:t>1957</a:t>
            </a:r>
          </a:p>
        </p:txBody>
      </p:sp>
      <p:cxnSp>
        <p:nvCxnSpPr>
          <p:cNvPr id="12" name="Rechte verbindingslijn 10"/>
          <p:cNvCxnSpPr>
            <a:cxnSpLocks noChangeShapeType="1"/>
          </p:cNvCxnSpPr>
          <p:nvPr/>
        </p:nvCxnSpPr>
        <p:spPr bwMode="auto">
          <a:xfrm>
            <a:off x="3173412" y="1968501"/>
            <a:ext cx="0" cy="3552825"/>
          </a:xfrm>
          <a:prstGeom prst="line">
            <a:avLst/>
          </a:prstGeom>
          <a:noFill/>
          <a:ln w="38100" cmpd="sng">
            <a:solidFill>
              <a:schemeClr val="tx1"/>
            </a:solidFill>
            <a:round/>
            <a:headEnd/>
            <a:tailEnd/>
          </a:ln>
        </p:spPr>
      </p:cxnSp>
      <p:sp>
        <p:nvSpPr>
          <p:cNvPr id="13" name="Tekstvak 6"/>
          <p:cNvSpPr txBox="1">
            <a:spLocks noChangeArrowheads="1"/>
          </p:cNvSpPr>
          <p:nvPr/>
        </p:nvSpPr>
        <p:spPr bwMode="auto">
          <a:xfrm>
            <a:off x="2321607" y="6433739"/>
            <a:ext cx="5612718" cy="2462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charset="0"/>
                <a:cs typeface="ＭＳ Ｐゴシック" charset="0"/>
              </a:defRPr>
            </a:lvl1pPr>
            <a:lvl2pPr marL="742950" indent="-285750">
              <a:defRPr sz="2000" b="1">
                <a:solidFill>
                  <a:schemeClr val="tx1"/>
                </a:solidFill>
                <a:latin typeface="Arial" charset="0"/>
                <a:ea typeface="ＭＳ Ｐゴシック" charset="0"/>
              </a:defRPr>
            </a:lvl2pPr>
            <a:lvl3pPr marL="1143000" indent="-228600">
              <a:defRPr sz="2000" b="1">
                <a:solidFill>
                  <a:schemeClr val="tx1"/>
                </a:solidFill>
                <a:latin typeface="Arial" charset="0"/>
                <a:ea typeface="ＭＳ Ｐゴシック" charset="0"/>
              </a:defRPr>
            </a:lvl3pPr>
            <a:lvl4pPr marL="1600200" indent="-228600">
              <a:defRPr sz="2000" b="1">
                <a:solidFill>
                  <a:schemeClr val="tx1"/>
                </a:solidFill>
                <a:latin typeface="Arial" charset="0"/>
                <a:ea typeface="ＭＳ Ｐゴシック" charset="0"/>
              </a:defRPr>
            </a:lvl4pPr>
            <a:lvl5pPr marL="2057400" indent="-228600">
              <a:defRPr sz="2000" b="1">
                <a:solidFill>
                  <a:schemeClr val="tx1"/>
                </a:solidFill>
                <a:latin typeface="Arial" charset="0"/>
                <a:ea typeface="ＭＳ Ｐゴシック" charset="0"/>
              </a:defRPr>
            </a:lvl5pPr>
            <a:lvl6pPr marL="2514600" indent="-228600" eaLnBrk="0" fontAlgn="base" hangingPunct="0">
              <a:spcBef>
                <a:spcPct val="50000"/>
              </a:spcBef>
              <a:spcAft>
                <a:spcPct val="0"/>
              </a:spcAft>
              <a:defRPr sz="2000" b="1">
                <a:solidFill>
                  <a:schemeClr val="tx1"/>
                </a:solidFill>
                <a:latin typeface="Arial" charset="0"/>
                <a:ea typeface="ＭＳ Ｐゴシック" charset="0"/>
              </a:defRPr>
            </a:lvl6pPr>
            <a:lvl7pPr marL="2971800" indent="-228600" eaLnBrk="0" fontAlgn="base" hangingPunct="0">
              <a:spcBef>
                <a:spcPct val="50000"/>
              </a:spcBef>
              <a:spcAft>
                <a:spcPct val="0"/>
              </a:spcAft>
              <a:defRPr sz="2000" b="1">
                <a:solidFill>
                  <a:schemeClr val="tx1"/>
                </a:solidFill>
                <a:latin typeface="Arial" charset="0"/>
                <a:ea typeface="ＭＳ Ｐゴシック" charset="0"/>
              </a:defRPr>
            </a:lvl7pPr>
            <a:lvl8pPr marL="3429000" indent="-228600" eaLnBrk="0" fontAlgn="base" hangingPunct="0">
              <a:spcBef>
                <a:spcPct val="50000"/>
              </a:spcBef>
              <a:spcAft>
                <a:spcPct val="0"/>
              </a:spcAft>
              <a:defRPr sz="2000" b="1">
                <a:solidFill>
                  <a:schemeClr val="tx1"/>
                </a:solidFill>
                <a:latin typeface="Arial" charset="0"/>
                <a:ea typeface="ＭＳ Ｐゴシック" charset="0"/>
              </a:defRPr>
            </a:lvl8pPr>
            <a:lvl9pPr marL="3886200" indent="-228600" eaLnBrk="0" fontAlgn="base" hangingPunct="0">
              <a:spcBef>
                <a:spcPct val="50000"/>
              </a:spcBef>
              <a:spcAft>
                <a:spcPct val="0"/>
              </a:spcAft>
              <a:defRPr sz="2000" b="1">
                <a:solidFill>
                  <a:schemeClr val="tx1"/>
                </a:solidFill>
                <a:latin typeface="Arial" charset="0"/>
                <a:ea typeface="ＭＳ Ｐゴシック" charset="0"/>
              </a:defRPr>
            </a:lvl9pPr>
          </a:lstStyle>
          <a:p>
            <a:r>
              <a:rPr lang="nl-NL" sz="1000" b="0" dirty="0"/>
              <a:t>Bron: </a:t>
            </a:r>
            <a:r>
              <a:rPr lang="nl-NL" sz="1000" b="0" dirty="0">
                <a:hlinkClick r:id="rId3"/>
              </a:rPr>
              <a:t>svb.nl</a:t>
            </a:r>
            <a:endParaRPr lang="nl-NL" sz="1000" b="0" dirty="0"/>
          </a:p>
        </p:txBody>
      </p:sp>
      <p:sp>
        <p:nvSpPr>
          <p:cNvPr id="14" name="Ruit 13"/>
          <p:cNvSpPr/>
          <p:nvPr/>
        </p:nvSpPr>
        <p:spPr>
          <a:xfrm>
            <a:off x="3030537" y="4802190"/>
            <a:ext cx="285750" cy="317500"/>
          </a:xfrm>
          <a:prstGeom prst="diamond">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5" name="Tekstvak 33"/>
          <p:cNvSpPr txBox="1">
            <a:spLocks noChangeArrowheads="1"/>
          </p:cNvSpPr>
          <p:nvPr/>
        </p:nvSpPr>
        <p:spPr bwMode="auto">
          <a:xfrm>
            <a:off x="2297823" y="4781136"/>
            <a:ext cx="7898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charset="0"/>
                <a:cs typeface="ＭＳ Ｐゴシック" charset="0"/>
              </a:defRPr>
            </a:lvl1pPr>
            <a:lvl2pPr marL="37931725" indent="-37474525">
              <a:defRPr sz="2000" b="1">
                <a:solidFill>
                  <a:schemeClr val="tx1"/>
                </a:solidFill>
                <a:latin typeface="Arial" charset="0"/>
                <a:ea typeface="ＭＳ Ｐゴシック" charset="0"/>
              </a:defRPr>
            </a:lvl2pPr>
            <a:lvl3pPr>
              <a:defRPr sz="20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marL="457200" eaLnBrk="0" fontAlgn="base" hangingPunct="0">
              <a:spcBef>
                <a:spcPct val="50000"/>
              </a:spcBef>
              <a:spcAft>
                <a:spcPct val="0"/>
              </a:spcAft>
              <a:defRPr sz="2000" b="1">
                <a:solidFill>
                  <a:schemeClr val="tx1"/>
                </a:solidFill>
                <a:latin typeface="Arial" charset="0"/>
                <a:ea typeface="ＭＳ Ｐゴシック" charset="0"/>
              </a:defRPr>
            </a:lvl6pPr>
            <a:lvl7pPr marL="914400" eaLnBrk="0" fontAlgn="base" hangingPunct="0">
              <a:spcBef>
                <a:spcPct val="50000"/>
              </a:spcBef>
              <a:spcAft>
                <a:spcPct val="0"/>
              </a:spcAft>
              <a:defRPr sz="2000" b="1">
                <a:solidFill>
                  <a:schemeClr val="tx1"/>
                </a:solidFill>
                <a:latin typeface="Arial" charset="0"/>
                <a:ea typeface="ＭＳ Ｐゴシック" charset="0"/>
              </a:defRPr>
            </a:lvl7pPr>
            <a:lvl8pPr marL="1371600" eaLnBrk="0" fontAlgn="base" hangingPunct="0">
              <a:spcBef>
                <a:spcPct val="50000"/>
              </a:spcBef>
              <a:spcAft>
                <a:spcPct val="0"/>
              </a:spcAft>
              <a:defRPr sz="2000" b="1">
                <a:solidFill>
                  <a:schemeClr val="tx1"/>
                </a:solidFill>
                <a:latin typeface="Arial" charset="0"/>
                <a:ea typeface="ＭＳ Ｐゴシック" charset="0"/>
              </a:defRPr>
            </a:lvl8pPr>
            <a:lvl9pPr marL="1828800" eaLnBrk="0" fontAlgn="base" hangingPunct="0">
              <a:spcBef>
                <a:spcPct val="50000"/>
              </a:spcBef>
              <a:spcAft>
                <a:spcPct val="0"/>
              </a:spcAft>
              <a:defRPr sz="2000" b="1">
                <a:solidFill>
                  <a:schemeClr val="tx1"/>
                </a:solidFill>
                <a:latin typeface="Arial" charset="0"/>
                <a:ea typeface="ＭＳ Ｐゴシック" charset="0"/>
              </a:defRPr>
            </a:lvl9pPr>
          </a:lstStyle>
          <a:p>
            <a:r>
              <a:rPr lang="nl-NL" sz="1600" b="0" dirty="0"/>
              <a:t>2022</a:t>
            </a:r>
          </a:p>
        </p:txBody>
      </p:sp>
      <p:sp>
        <p:nvSpPr>
          <p:cNvPr id="16" name="Ruit 15"/>
          <p:cNvSpPr/>
          <p:nvPr/>
        </p:nvSpPr>
        <p:spPr>
          <a:xfrm>
            <a:off x="3030537" y="4210052"/>
            <a:ext cx="285750" cy="317500"/>
          </a:xfrm>
          <a:prstGeom prst="diamond">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17" name="Tekstvak 33"/>
          <p:cNvSpPr txBox="1">
            <a:spLocks noChangeArrowheads="1"/>
          </p:cNvSpPr>
          <p:nvPr/>
        </p:nvSpPr>
        <p:spPr bwMode="auto">
          <a:xfrm>
            <a:off x="2297823" y="4188998"/>
            <a:ext cx="7898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charset="0"/>
                <a:cs typeface="ＭＳ Ｐゴシック" charset="0"/>
              </a:defRPr>
            </a:lvl1pPr>
            <a:lvl2pPr marL="37931725" indent="-37474525">
              <a:defRPr sz="2000" b="1">
                <a:solidFill>
                  <a:schemeClr val="tx1"/>
                </a:solidFill>
                <a:latin typeface="Arial" charset="0"/>
                <a:ea typeface="ＭＳ Ｐゴシック" charset="0"/>
              </a:defRPr>
            </a:lvl2pPr>
            <a:lvl3pPr>
              <a:defRPr sz="20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marL="457200" eaLnBrk="0" fontAlgn="base" hangingPunct="0">
              <a:spcBef>
                <a:spcPct val="50000"/>
              </a:spcBef>
              <a:spcAft>
                <a:spcPct val="0"/>
              </a:spcAft>
              <a:defRPr sz="2000" b="1">
                <a:solidFill>
                  <a:schemeClr val="tx1"/>
                </a:solidFill>
                <a:latin typeface="Arial" charset="0"/>
                <a:ea typeface="ＭＳ Ｐゴシック" charset="0"/>
              </a:defRPr>
            </a:lvl6pPr>
            <a:lvl7pPr marL="914400" eaLnBrk="0" fontAlgn="base" hangingPunct="0">
              <a:spcBef>
                <a:spcPct val="50000"/>
              </a:spcBef>
              <a:spcAft>
                <a:spcPct val="0"/>
              </a:spcAft>
              <a:defRPr sz="2000" b="1">
                <a:solidFill>
                  <a:schemeClr val="tx1"/>
                </a:solidFill>
                <a:latin typeface="Arial" charset="0"/>
                <a:ea typeface="ＭＳ Ｐゴシック" charset="0"/>
              </a:defRPr>
            </a:lvl7pPr>
            <a:lvl8pPr marL="1371600" eaLnBrk="0" fontAlgn="base" hangingPunct="0">
              <a:spcBef>
                <a:spcPct val="50000"/>
              </a:spcBef>
              <a:spcAft>
                <a:spcPct val="0"/>
              </a:spcAft>
              <a:defRPr sz="2000" b="1">
                <a:solidFill>
                  <a:schemeClr val="tx1"/>
                </a:solidFill>
                <a:latin typeface="Arial" charset="0"/>
                <a:ea typeface="ＭＳ Ｐゴシック" charset="0"/>
              </a:defRPr>
            </a:lvl8pPr>
            <a:lvl9pPr marL="1828800" eaLnBrk="0" fontAlgn="base" hangingPunct="0">
              <a:spcBef>
                <a:spcPct val="50000"/>
              </a:spcBef>
              <a:spcAft>
                <a:spcPct val="0"/>
              </a:spcAft>
              <a:defRPr sz="2000" b="1">
                <a:solidFill>
                  <a:schemeClr val="tx1"/>
                </a:solidFill>
                <a:latin typeface="Arial" charset="0"/>
                <a:ea typeface="ＭＳ Ｐゴシック" charset="0"/>
              </a:defRPr>
            </a:lvl9pPr>
          </a:lstStyle>
          <a:p>
            <a:r>
              <a:rPr lang="nl-NL" sz="1600" b="0" dirty="0"/>
              <a:t>2021</a:t>
            </a:r>
          </a:p>
        </p:txBody>
      </p:sp>
      <p:sp>
        <p:nvSpPr>
          <p:cNvPr id="28" name="Ruit 27"/>
          <p:cNvSpPr/>
          <p:nvPr/>
        </p:nvSpPr>
        <p:spPr>
          <a:xfrm>
            <a:off x="3040062" y="3241190"/>
            <a:ext cx="285750" cy="317500"/>
          </a:xfrm>
          <a:prstGeom prst="diamond">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9" name="Tekstvak 33"/>
          <p:cNvSpPr txBox="1">
            <a:spLocks noChangeArrowheads="1"/>
          </p:cNvSpPr>
          <p:nvPr/>
        </p:nvSpPr>
        <p:spPr bwMode="auto">
          <a:xfrm>
            <a:off x="2307348" y="3220136"/>
            <a:ext cx="789865"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charset="0"/>
                <a:cs typeface="ＭＳ Ｐゴシック" charset="0"/>
              </a:defRPr>
            </a:lvl1pPr>
            <a:lvl2pPr marL="37931725" indent="-37474525">
              <a:defRPr sz="2000" b="1">
                <a:solidFill>
                  <a:schemeClr val="tx1"/>
                </a:solidFill>
                <a:latin typeface="Arial" charset="0"/>
                <a:ea typeface="ＭＳ Ｐゴシック" charset="0"/>
              </a:defRPr>
            </a:lvl2pPr>
            <a:lvl3pPr>
              <a:defRPr sz="20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marL="457200" eaLnBrk="0" fontAlgn="base" hangingPunct="0">
              <a:spcBef>
                <a:spcPct val="50000"/>
              </a:spcBef>
              <a:spcAft>
                <a:spcPct val="0"/>
              </a:spcAft>
              <a:defRPr sz="2000" b="1">
                <a:solidFill>
                  <a:schemeClr val="tx1"/>
                </a:solidFill>
                <a:latin typeface="Arial" charset="0"/>
                <a:ea typeface="ＭＳ Ｐゴシック" charset="0"/>
              </a:defRPr>
            </a:lvl6pPr>
            <a:lvl7pPr marL="914400" eaLnBrk="0" fontAlgn="base" hangingPunct="0">
              <a:spcBef>
                <a:spcPct val="50000"/>
              </a:spcBef>
              <a:spcAft>
                <a:spcPct val="0"/>
              </a:spcAft>
              <a:defRPr sz="2000" b="1">
                <a:solidFill>
                  <a:schemeClr val="tx1"/>
                </a:solidFill>
                <a:latin typeface="Arial" charset="0"/>
                <a:ea typeface="ＭＳ Ｐゴシック" charset="0"/>
              </a:defRPr>
            </a:lvl7pPr>
            <a:lvl8pPr marL="1371600" eaLnBrk="0" fontAlgn="base" hangingPunct="0">
              <a:spcBef>
                <a:spcPct val="50000"/>
              </a:spcBef>
              <a:spcAft>
                <a:spcPct val="0"/>
              </a:spcAft>
              <a:defRPr sz="2000" b="1">
                <a:solidFill>
                  <a:schemeClr val="tx1"/>
                </a:solidFill>
                <a:latin typeface="Arial" charset="0"/>
                <a:ea typeface="ＭＳ Ｐゴシック" charset="0"/>
              </a:defRPr>
            </a:lvl8pPr>
            <a:lvl9pPr marL="1828800" eaLnBrk="0" fontAlgn="base" hangingPunct="0">
              <a:spcBef>
                <a:spcPct val="50000"/>
              </a:spcBef>
              <a:spcAft>
                <a:spcPct val="0"/>
              </a:spcAft>
              <a:defRPr sz="2000" b="1">
                <a:solidFill>
                  <a:schemeClr val="tx1"/>
                </a:solidFill>
                <a:latin typeface="Arial" charset="0"/>
                <a:ea typeface="ＭＳ Ｐゴシック" charset="0"/>
              </a:defRPr>
            </a:lvl9pPr>
          </a:lstStyle>
          <a:p>
            <a:r>
              <a:rPr lang="nl-NL" sz="1600" b="0" dirty="0"/>
              <a:t>2013</a:t>
            </a:r>
          </a:p>
        </p:txBody>
      </p:sp>
      <p:sp>
        <p:nvSpPr>
          <p:cNvPr id="30" name="Tijdelijke aanduiding voor inhoud 1"/>
          <p:cNvSpPr txBox="1">
            <a:spLocks/>
          </p:cNvSpPr>
          <p:nvPr/>
        </p:nvSpPr>
        <p:spPr>
          <a:xfrm>
            <a:off x="3516700" y="1762126"/>
            <a:ext cx="4560500" cy="619125"/>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a:t>Introductie AOW door minister van Sociale Zaken en Werkgelegenheid Suurhoff en premier Drees</a:t>
            </a:r>
          </a:p>
        </p:txBody>
      </p:sp>
      <p:sp>
        <p:nvSpPr>
          <p:cNvPr id="31" name="Tekstvak 22"/>
          <p:cNvSpPr txBox="1">
            <a:spLocks noChangeArrowheads="1"/>
          </p:cNvSpPr>
          <p:nvPr/>
        </p:nvSpPr>
        <p:spPr bwMode="auto">
          <a:xfrm>
            <a:off x="8313615" y="1458757"/>
            <a:ext cx="134229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charset="0"/>
                <a:ea typeface="ＭＳ Ｐゴシック" charset="0"/>
                <a:cs typeface="ＭＳ Ｐゴシック" charset="0"/>
              </a:defRPr>
            </a:lvl1pPr>
            <a:lvl2pPr marL="37931725" indent="-37474525">
              <a:defRPr sz="2000" b="1">
                <a:solidFill>
                  <a:schemeClr val="tx1"/>
                </a:solidFill>
                <a:latin typeface="Arial" charset="0"/>
                <a:ea typeface="ＭＳ Ｐゴシック" charset="0"/>
              </a:defRPr>
            </a:lvl2pPr>
            <a:lvl3pPr>
              <a:defRPr sz="2000" b="1">
                <a:solidFill>
                  <a:schemeClr val="tx1"/>
                </a:solidFill>
                <a:latin typeface="Arial" charset="0"/>
                <a:ea typeface="ＭＳ Ｐゴシック" charset="0"/>
              </a:defRPr>
            </a:lvl3pPr>
            <a:lvl4pPr>
              <a:defRPr sz="2000" b="1">
                <a:solidFill>
                  <a:schemeClr val="tx1"/>
                </a:solidFill>
                <a:latin typeface="Arial" charset="0"/>
                <a:ea typeface="ＭＳ Ｐゴシック" charset="0"/>
              </a:defRPr>
            </a:lvl4pPr>
            <a:lvl5pPr>
              <a:defRPr sz="2000" b="1">
                <a:solidFill>
                  <a:schemeClr val="tx1"/>
                </a:solidFill>
                <a:latin typeface="Arial" charset="0"/>
                <a:ea typeface="ＭＳ Ｐゴシック" charset="0"/>
              </a:defRPr>
            </a:lvl5pPr>
            <a:lvl6pPr marL="457200" eaLnBrk="0" fontAlgn="base" hangingPunct="0">
              <a:spcBef>
                <a:spcPct val="50000"/>
              </a:spcBef>
              <a:spcAft>
                <a:spcPct val="0"/>
              </a:spcAft>
              <a:defRPr sz="2000" b="1">
                <a:solidFill>
                  <a:schemeClr val="tx1"/>
                </a:solidFill>
                <a:latin typeface="Arial" charset="0"/>
                <a:ea typeface="ＭＳ Ｐゴシック" charset="0"/>
              </a:defRPr>
            </a:lvl6pPr>
            <a:lvl7pPr marL="914400" eaLnBrk="0" fontAlgn="base" hangingPunct="0">
              <a:spcBef>
                <a:spcPct val="50000"/>
              </a:spcBef>
              <a:spcAft>
                <a:spcPct val="0"/>
              </a:spcAft>
              <a:defRPr sz="2000" b="1">
                <a:solidFill>
                  <a:schemeClr val="tx1"/>
                </a:solidFill>
                <a:latin typeface="Arial" charset="0"/>
                <a:ea typeface="ＭＳ Ｐゴシック" charset="0"/>
              </a:defRPr>
            </a:lvl7pPr>
            <a:lvl8pPr marL="1371600" eaLnBrk="0" fontAlgn="base" hangingPunct="0">
              <a:spcBef>
                <a:spcPct val="50000"/>
              </a:spcBef>
              <a:spcAft>
                <a:spcPct val="0"/>
              </a:spcAft>
              <a:defRPr sz="2000" b="1">
                <a:solidFill>
                  <a:schemeClr val="tx1"/>
                </a:solidFill>
                <a:latin typeface="Arial" charset="0"/>
                <a:ea typeface="ＭＳ Ｐゴシック" charset="0"/>
              </a:defRPr>
            </a:lvl8pPr>
            <a:lvl9pPr marL="1828800" eaLnBrk="0" fontAlgn="base" hangingPunct="0">
              <a:spcBef>
                <a:spcPct val="50000"/>
              </a:spcBef>
              <a:spcAft>
                <a:spcPct val="0"/>
              </a:spcAft>
              <a:defRPr sz="2000" b="1">
                <a:solidFill>
                  <a:schemeClr val="tx1"/>
                </a:solidFill>
                <a:latin typeface="Arial" charset="0"/>
                <a:ea typeface="ＭＳ Ｐゴシック" charset="0"/>
              </a:defRPr>
            </a:lvl9pPr>
          </a:lstStyle>
          <a:p>
            <a:pPr algn="ctr"/>
            <a:r>
              <a:rPr lang="nl-NL" sz="1200" b="0" dirty="0"/>
              <a:t>AOW-leeftijd</a:t>
            </a:r>
          </a:p>
        </p:txBody>
      </p:sp>
      <p:cxnSp>
        <p:nvCxnSpPr>
          <p:cNvPr id="32" name="Rechte verbindingslijn 24"/>
          <p:cNvCxnSpPr>
            <a:cxnSpLocks noChangeShapeType="1"/>
          </p:cNvCxnSpPr>
          <p:nvPr/>
        </p:nvCxnSpPr>
        <p:spPr bwMode="auto">
          <a:xfrm>
            <a:off x="8391766" y="1776256"/>
            <a:ext cx="1152000" cy="0"/>
          </a:xfrm>
          <a:prstGeom prst="line">
            <a:avLst/>
          </a:prstGeom>
          <a:noFill/>
          <a:ln w="6350" cmpd="sng">
            <a:solidFill>
              <a:schemeClr val="bg1">
                <a:lumMod val="75000"/>
              </a:schemeClr>
            </a:solidFill>
            <a:round/>
            <a:headEnd/>
            <a:tailEnd/>
          </a:ln>
          <a:extLst>
            <a:ext uri="{909E8E84-426E-40dd-AFC4-6F175D3DCCD1}">
              <a14:hiddenFill xmlns="" xmlns:a14="http://schemas.microsoft.com/office/drawing/2010/main">
                <a:noFill/>
              </a14:hiddenFill>
            </a:ext>
          </a:extLst>
        </p:spPr>
      </p:cxnSp>
      <p:sp>
        <p:nvSpPr>
          <p:cNvPr id="34" name="Tekstvak 33"/>
          <p:cNvSpPr txBox="1"/>
          <p:nvPr/>
        </p:nvSpPr>
        <p:spPr>
          <a:xfrm>
            <a:off x="8705849" y="1796565"/>
            <a:ext cx="527050" cy="400110"/>
          </a:xfrm>
          <a:prstGeom prst="rect">
            <a:avLst/>
          </a:prstGeom>
          <a:noFill/>
        </p:spPr>
        <p:txBody>
          <a:bodyPr wrap="square" rtlCol="0">
            <a:spAutoFit/>
          </a:bodyPr>
          <a:lstStyle/>
          <a:p>
            <a:r>
              <a:rPr lang="nl-NL" sz="2000" b="1" dirty="0"/>
              <a:t>65</a:t>
            </a:r>
          </a:p>
        </p:txBody>
      </p:sp>
      <p:sp>
        <p:nvSpPr>
          <p:cNvPr id="40" name="Tijdelijke aanduiding voor inhoud 1"/>
          <p:cNvSpPr txBox="1">
            <a:spLocks/>
          </p:cNvSpPr>
          <p:nvPr/>
        </p:nvSpPr>
        <p:spPr>
          <a:xfrm>
            <a:off x="3516700" y="3140762"/>
            <a:ext cx="4560500" cy="603737"/>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a:t>Met ingang van 1 januari 2013 wordt de AOW-leeftijd stapsgewijs verhoogd naar 67 jaar in 2021</a:t>
            </a:r>
          </a:p>
        </p:txBody>
      </p:sp>
      <p:sp>
        <p:nvSpPr>
          <p:cNvPr id="41" name="Tijdelijke aanduiding voor inhoud 1"/>
          <p:cNvSpPr txBox="1">
            <a:spLocks/>
          </p:cNvSpPr>
          <p:nvPr/>
        </p:nvSpPr>
        <p:spPr>
          <a:xfrm>
            <a:off x="3516700" y="5293897"/>
            <a:ext cx="4560500" cy="571081"/>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a:t>Vanaf 2023 wordt de AOW-leeftijd gekoppeld aan de levensverwachting</a:t>
            </a:r>
          </a:p>
        </p:txBody>
      </p:sp>
      <p:sp>
        <p:nvSpPr>
          <p:cNvPr id="42" name="Tijdelijke aanduiding voor inhoud 1"/>
          <p:cNvSpPr txBox="1">
            <a:spLocks/>
          </p:cNvSpPr>
          <p:nvPr/>
        </p:nvSpPr>
        <p:spPr>
          <a:xfrm>
            <a:off x="3516700" y="4630328"/>
            <a:ext cx="4560500" cy="550444"/>
          </a:xfrm>
          <a:prstGeom prst="rect">
            <a:avLst/>
          </a:prstGeom>
        </p:spPr>
        <p:txBody>
          <a:bodyPr vert="horz" lIns="91440" tIns="45720" rIns="91440" bIns="45720" rtlCol="0">
            <a:noAutofit/>
          </a:bodyPr>
          <a:lstStyle>
            <a:lvl1pPr marL="263525" indent="-263525" algn="l" defTabSz="457200" rtl="0" eaLnBrk="1" latinLnBrk="0" hangingPunct="1">
              <a:spcBef>
                <a:spcPct val="20000"/>
              </a:spcBef>
              <a:buFont typeface="Arial"/>
              <a:buChar char="•"/>
              <a:defRPr sz="1600" kern="1200">
                <a:solidFill>
                  <a:srgbClr val="242F27"/>
                </a:solidFill>
                <a:latin typeface="Arial"/>
                <a:ea typeface="+mn-ea"/>
                <a:cs typeface="Arial"/>
              </a:defRPr>
            </a:lvl1pPr>
            <a:lvl2pPr marL="627063" indent="-263525" algn="l" defTabSz="457200" rtl="0" eaLnBrk="1" latinLnBrk="0" hangingPunct="1">
              <a:spcBef>
                <a:spcPct val="20000"/>
              </a:spcBef>
              <a:buFont typeface="Arial"/>
              <a:buChar char="–"/>
              <a:defRPr sz="1600" kern="1200">
                <a:solidFill>
                  <a:srgbClr val="1B223F"/>
                </a:solidFill>
                <a:latin typeface="Arial"/>
                <a:ea typeface="+mn-ea"/>
                <a:cs typeface="Arial"/>
              </a:defRPr>
            </a:lvl2pPr>
            <a:lvl3pPr marL="1143000" indent="-228600" algn="l" defTabSz="457200" rtl="0" eaLnBrk="1" latinLnBrk="0" hangingPunct="1">
              <a:spcBef>
                <a:spcPct val="20000"/>
              </a:spcBef>
              <a:buFont typeface="Arial"/>
              <a:buChar char="•"/>
              <a:defRPr sz="1400" kern="1200">
                <a:solidFill>
                  <a:srgbClr val="242F27"/>
                </a:solidFill>
                <a:latin typeface="Arial"/>
                <a:ea typeface="+mn-ea"/>
                <a:cs typeface="Arial"/>
              </a:defRPr>
            </a:lvl3pPr>
            <a:lvl4pPr marL="1600200" indent="-228600" algn="l" defTabSz="457200" rtl="0" eaLnBrk="1" latinLnBrk="0" hangingPunct="1">
              <a:spcBef>
                <a:spcPct val="20000"/>
              </a:spcBef>
              <a:buFont typeface="Arial"/>
              <a:buChar char="–"/>
              <a:defRPr sz="1400" kern="1200">
                <a:solidFill>
                  <a:srgbClr val="242F27"/>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242F2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nl-NL" dirty="0"/>
              <a:t>In 2022 wordt de AOW-leeftijd verder verhoogd naar 67 jaar en 3 maanden.</a:t>
            </a:r>
          </a:p>
        </p:txBody>
      </p:sp>
      <p:sp>
        <p:nvSpPr>
          <p:cNvPr id="43" name="Tekstvak 42"/>
          <p:cNvSpPr txBox="1"/>
          <p:nvPr/>
        </p:nvSpPr>
        <p:spPr>
          <a:xfrm>
            <a:off x="8705849" y="3161815"/>
            <a:ext cx="527050" cy="400110"/>
          </a:xfrm>
          <a:prstGeom prst="rect">
            <a:avLst/>
          </a:prstGeom>
          <a:noFill/>
        </p:spPr>
        <p:txBody>
          <a:bodyPr wrap="square" rtlCol="0">
            <a:spAutoFit/>
          </a:bodyPr>
          <a:lstStyle/>
          <a:p>
            <a:r>
              <a:rPr lang="nl-NL" sz="2000" b="1" dirty="0"/>
              <a:t>65</a:t>
            </a:r>
          </a:p>
        </p:txBody>
      </p:sp>
      <p:sp>
        <p:nvSpPr>
          <p:cNvPr id="44" name="Tekstvak 43"/>
          <p:cNvSpPr txBox="1"/>
          <p:nvPr/>
        </p:nvSpPr>
        <p:spPr>
          <a:xfrm>
            <a:off x="8705849" y="4143317"/>
            <a:ext cx="527050" cy="400110"/>
          </a:xfrm>
          <a:prstGeom prst="rect">
            <a:avLst/>
          </a:prstGeom>
          <a:noFill/>
        </p:spPr>
        <p:txBody>
          <a:bodyPr wrap="square" rtlCol="0">
            <a:spAutoFit/>
          </a:bodyPr>
          <a:lstStyle/>
          <a:p>
            <a:r>
              <a:rPr lang="nl-NL" sz="2000" b="1" dirty="0"/>
              <a:t>67</a:t>
            </a:r>
          </a:p>
        </p:txBody>
      </p:sp>
      <p:sp>
        <p:nvSpPr>
          <p:cNvPr id="45" name="Tekstvak 44"/>
          <p:cNvSpPr txBox="1"/>
          <p:nvPr/>
        </p:nvSpPr>
        <p:spPr>
          <a:xfrm>
            <a:off x="8705849" y="4722815"/>
            <a:ext cx="815692" cy="400110"/>
          </a:xfrm>
          <a:prstGeom prst="rect">
            <a:avLst/>
          </a:prstGeom>
          <a:noFill/>
        </p:spPr>
        <p:txBody>
          <a:bodyPr wrap="square" rtlCol="0">
            <a:spAutoFit/>
          </a:bodyPr>
          <a:lstStyle/>
          <a:p>
            <a:r>
              <a:rPr lang="nl-NL" sz="2000" b="1" dirty="0"/>
              <a:t>67 ¼</a:t>
            </a:r>
          </a:p>
        </p:txBody>
      </p:sp>
      <p:sp>
        <p:nvSpPr>
          <p:cNvPr id="37" name="Tekstvak 36"/>
          <p:cNvSpPr txBox="1"/>
          <p:nvPr/>
        </p:nvSpPr>
        <p:spPr>
          <a:xfrm>
            <a:off x="8059878" y="5721486"/>
            <a:ext cx="1912797" cy="400110"/>
          </a:xfrm>
          <a:prstGeom prst="rect">
            <a:avLst/>
          </a:prstGeom>
          <a:noFill/>
        </p:spPr>
        <p:txBody>
          <a:bodyPr wrap="square" rtlCol="0">
            <a:spAutoFit/>
          </a:bodyPr>
          <a:lstStyle/>
          <a:p>
            <a:pPr algn="ctr"/>
            <a:r>
              <a:rPr lang="nl-NL" sz="1000" i="1" dirty="0"/>
              <a:t>Bereken online de AOW-leeftijd voor Eva en Mark</a:t>
            </a:r>
          </a:p>
        </p:txBody>
      </p:sp>
      <p:pic>
        <p:nvPicPr>
          <p:cNvPr id="2" name="Afbeelding 1">
            <a:hlinkClick r:id="rId4"/>
          </p:cNvPr>
          <p:cNvPicPr>
            <a:picLocks noChangeAspect="1"/>
          </p:cNvPicPr>
          <p:nvPr/>
        </p:nvPicPr>
        <p:blipFill>
          <a:blip r:embed="rId5"/>
          <a:stretch>
            <a:fillRect/>
          </a:stretch>
        </p:blipFill>
        <p:spPr>
          <a:xfrm>
            <a:off x="8440614" y="5243014"/>
            <a:ext cx="1047750" cy="478473"/>
          </a:xfrm>
          <a:prstGeom prst="rect">
            <a:avLst/>
          </a:prstGeom>
        </p:spPr>
      </p:pic>
    </p:spTree>
    <p:extLst>
      <p:ext uri="{BB962C8B-B14F-4D97-AF65-F5344CB8AC3E}">
        <p14:creationId xmlns:p14="http://schemas.microsoft.com/office/powerpoint/2010/main" val="379738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3" grpId="0"/>
      <p:bldP spid="14" grpId="0" animBg="1"/>
      <p:bldP spid="15" grpId="0"/>
      <p:bldP spid="16" grpId="0" animBg="1"/>
      <p:bldP spid="17" grpId="0"/>
      <p:bldP spid="28" grpId="0" animBg="1"/>
      <p:bldP spid="29" grpId="0"/>
      <p:bldP spid="40" grpId="0"/>
      <p:bldP spid="41" grpId="0"/>
      <p:bldP spid="42" grpId="0"/>
      <p:bldP spid="43" grpId="0"/>
      <p:bldP spid="44" grpId="0"/>
      <p:bldP spid="45"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3.bp.blogspot.com/-Dbew433Odvc/T9Sz6a92xPI/AAAAAAAAAMw/C0_bB9JIo_o/s1600/Herverdeling+inkomens.png"/>
          <p:cNvPicPr>
            <a:picLocks noChangeAspect="1" noChangeArrowheads="1"/>
          </p:cNvPicPr>
          <p:nvPr/>
        </p:nvPicPr>
        <p:blipFill>
          <a:blip r:embed="rId3" cstate="print"/>
          <a:srcRect/>
          <a:stretch>
            <a:fillRect/>
          </a:stretch>
        </p:blipFill>
        <p:spPr bwMode="auto">
          <a:xfrm>
            <a:off x="1991544" y="2348881"/>
            <a:ext cx="8397796" cy="3584427"/>
          </a:xfrm>
          <a:prstGeom prst="rect">
            <a:avLst/>
          </a:prstGeom>
          <a:noFill/>
        </p:spPr>
      </p:pic>
      <p:sp>
        <p:nvSpPr>
          <p:cNvPr id="4" name="PIJL-LINKS 3"/>
          <p:cNvSpPr/>
          <p:nvPr/>
        </p:nvSpPr>
        <p:spPr>
          <a:xfrm rot="10800000" flipV="1">
            <a:off x="7320136" y="3212976"/>
            <a:ext cx="1944216" cy="1152128"/>
          </a:xfrm>
          <a:prstGeom prst="leftArrow">
            <a:avLst>
              <a:gd name="adj1" fmla="val 82185"/>
              <a:gd name="adj2" fmla="val 47074"/>
            </a:avLst>
          </a:prstGeom>
          <a:solidFill>
            <a:srgbClr val="C0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latin typeface="Arial" pitchFamily="34" charset="0"/>
                <a:cs typeface="Arial" pitchFamily="34" charset="0"/>
              </a:rPr>
              <a:t>Pensioen sparen</a:t>
            </a:r>
          </a:p>
        </p:txBody>
      </p:sp>
      <p:sp>
        <p:nvSpPr>
          <p:cNvPr id="2" name="Tekstvak 1"/>
          <p:cNvSpPr txBox="1"/>
          <p:nvPr/>
        </p:nvSpPr>
        <p:spPr>
          <a:xfrm>
            <a:off x="4347230" y="5828161"/>
            <a:ext cx="441146" cy="369332"/>
          </a:xfrm>
          <a:prstGeom prst="rect">
            <a:avLst/>
          </a:prstGeom>
          <a:noFill/>
        </p:spPr>
        <p:txBody>
          <a:bodyPr wrap="none" rtlCol="0">
            <a:spAutoFit/>
          </a:bodyPr>
          <a:lstStyle/>
          <a:p>
            <a:r>
              <a:rPr lang="nl-NL" b="1" dirty="0"/>
              <a:t>25</a:t>
            </a:r>
          </a:p>
        </p:txBody>
      </p:sp>
      <p:sp>
        <p:nvSpPr>
          <p:cNvPr id="15" name="Tekstvak 14"/>
          <p:cNvSpPr txBox="1"/>
          <p:nvPr/>
        </p:nvSpPr>
        <p:spPr>
          <a:xfrm>
            <a:off x="7608168" y="5828161"/>
            <a:ext cx="441146" cy="369332"/>
          </a:xfrm>
          <a:prstGeom prst="rect">
            <a:avLst/>
          </a:prstGeom>
          <a:noFill/>
        </p:spPr>
        <p:txBody>
          <a:bodyPr wrap="none" rtlCol="0">
            <a:spAutoFit/>
          </a:bodyPr>
          <a:lstStyle/>
          <a:p>
            <a:r>
              <a:rPr lang="nl-NL" b="1" dirty="0"/>
              <a:t>65</a:t>
            </a:r>
          </a:p>
        </p:txBody>
      </p:sp>
    </p:spTree>
    <p:extLst>
      <p:ext uri="{BB962C8B-B14F-4D97-AF65-F5344CB8AC3E}">
        <p14:creationId xmlns:p14="http://schemas.microsoft.com/office/powerpoint/2010/main" val="41167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524000" y="116632"/>
            <a:ext cx="9144000" cy="523220"/>
          </a:xfrm>
          <a:prstGeom prst="rect">
            <a:avLst/>
          </a:prstGeom>
          <a:noFill/>
        </p:spPr>
        <p:txBody>
          <a:bodyPr wrap="square" rtlCol="0">
            <a:spAutoFit/>
          </a:bodyPr>
          <a:lstStyle/>
          <a:p>
            <a:pPr algn="ctr"/>
            <a:r>
              <a:rPr lang="nl-NL" sz="2800" b="1" dirty="0">
                <a:solidFill>
                  <a:srgbClr val="C00000"/>
                </a:solidFill>
              </a:rPr>
              <a:t>Omslagstelsel (AOW)</a:t>
            </a:r>
          </a:p>
        </p:txBody>
      </p:sp>
      <p:sp>
        <p:nvSpPr>
          <p:cNvPr id="3" name="Tekstvak 2"/>
          <p:cNvSpPr txBox="1"/>
          <p:nvPr/>
        </p:nvSpPr>
        <p:spPr>
          <a:xfrm>
            <a:off x="2423593" y="1006016"/>
            <a:ext cx="2257349" cy="830997"/>
          </a:xfrm>
          <a:prstGeom prst="rect">
            <a:avLst/>
          </a:prstGeom>
          <a:noFill/>
        </p:spPr>
        <p:txBody>
          <a:bodyPr wrap="none" rtlCol="0">
            <a:spAutoFit/>
          </a:bodyPr>
          <a:lstStyle/>
          <a:p>
            <a:pPr algn="ctr"/>
            <a:r>
              <a:rPr lang="nl-NL" sz="2400" b="1" dirty="0">
                <a:solidFill>
                  <a:schemeClr val="tx2"/>
                </a:solidFill>
              </a:rPr>
              <a:t>Werkende</a:t>
            </a:r>
          </a:p>
          <a:p>
            <a:pPr algn="ctr"/>
            <a:r>
              <a:rPr lang="nl-NL" sz="2400" dirty="0">
                <a:solidFill>
                  <a:schemeClr val="tx2"/>
                </a:solidFill>
              </a:rPr>
              <a:t>betaald premie</a:t>
            </a:r>
          </a:p>
        </p:txBody>
      </p:sp>
      <p:sp>
        <p:nvSpPr>
          <p:cNvPr id="4" name="Tekstvak 3"/>
          <p:cNvSpPr txBox="1"/>
          <p:nvPr/>
        </p:nvSpPr>
        <p:spPr>
          <a:xfrm>
            <a:off x="6528049" y="1006016"/>
            <a:ext cx="3414333" cy="1200329"/>
          </a:xfrm>
          <a:prstGeom prst="rect">
            <a:avLst/>
          </a:prstGeom>
          <a:noFill/>
        </p:spPr>
        <p:txBody>
          <a:bodyPr wrap="none" rtlCol="0">
            <a:spAutoFit/>
          </a:bodyPr>
          <a:lstStyle/>
          <a:p>
            <a:pPr algn="ctr"/>
            <a:r>
              <a:rPr lang="nl-NL" sz="2400" dirty="0">
                <a:solidFill>
                  <a:schemeClr val="tx2"/>
                </a:solidFill>
              </a:rPr>
              <a:t>Van deze premie wordt </a:t>
            </a:r>
          </a:p>
          <a:p>
            <a:pPr algn="ctr"/>
            <a:r>
              <a:rPr lang="nl-NL" sz="2400" b="1" dirty="0">
                <a:solidFill>
                  <a:schemeClr val="tx2"/>
                </a:solidFill>
              </a:rPr>
              <a:t>direct</a:t>
            </a:r>
            <a:r>
              <a:rPr lang="nl-NL" sz="2400" dirty="0">
                <a:solidFill>
                  <a:schemeClr val="tx2"/>
                </a:solidFill>
              </a:rPr>
              <a:t> een AOW </a:t>
            </a:r>
          </a:p>
          <a:p>
            <a:pPr algn="ctr"/>
            <a:r>
              <a:rPr lang="nl-NL" sz="2400" dirty="0">
                <a:solidFill>
                  <a:schemeClr val="tx2"/>
                </a:solidFill>
              </a:rPr>
              <a:t>uitkering betaald.</a:t>
            </a:r>
          </a:p>
        </p:txBody>
      </p:sp>
      <p:cxnSp>
        <p:nvCxnSpPr>
          <p:cNvPr id="7" name="Rechte verbindingslijn met pijl 6"/>
          <p:cNvCxnSpPr/>
          <p:nvPr/>
        </p:nvCxnSpPr>
        <p:spPr>
          <a:xfrm>
            <a:off x="5447928" y="3068960"/>
            <a:ext cx="93610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026" name="Picture 2" descr="http://t2.gstatic.com/images?q=tbn:ANd9GcRKX5TjH9TAH2EgORinm7QPOzq-jaa5_yxzsO8cTooI6_0J4XAS_A:marketupdate.nl/wp-content/uploads/2013/11/euro1.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2844" y="2364977"/>
            <a:ext cx="1512168" cy="14788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0.gstatic.com/images?q=tbn:ANd9GcS3IgVzqr93zuhguFPb39_x3wGyQbJBLaNRG-_7DtU7FhoZqmHu:www.premiumgids.nl/media/images/products/pg311/PG31177039.30_leer-portemonnee_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2105" y="2132856"/>
            <a:ext cx="2352675" cy="1943100"/>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oogtv.nl/wp-content/uploads/2011/05/iederz-490x232.jpg"/>
          <p:cNvPicPr>
            <a:picLocks noChangeAspect="1" noChangeArrowheads="1"/>
          </p:cNvPicPr>
          <p:nvPr/>
        </p:nvPicPr>
        <p:blipFill>
          <a:blip r:embed="rId4" cstate="print"/>
          <a:srcRect/>
          <a:stretch>
            <a:fillRect/>
          </a:stretch>
        </p:blipFill>
        <p:spPr bwMode="auto">
          <a:xfrm>
            <a:off x="1703513" y="4077073"/>
            <a:ext cx="4210993" cy="1993777"/>
          </a:xfrm>
          <a:prstGeom prst="rect">
            <a:avLst/>
          </a:prstGeom>
          <a:noFill/>
        </p:spPr>
      </p:pic>
      <p:pic>
        <p:nvPicPr>
          <p:cNvPr id="10246" name="Picture 6" descr="http://www.dorpsblad.com/wp-content/gallery/juli-2012/aow-ers.jpg"/>
          <p:cNvPicPr>
            <a:picLocks noChangeAspect="1" noChangeArrowheads="1"/>
          </p:cNvPicPr>
          <p:nvPr/>
        </p:nvPicPr>
        <p:blipFill>
          <a:blip r:embed="rId5" cstate="print"/>
          <a:srcRect/>
          <a:stretch>
            <a:fillRect/>
          </a:stretch>
        </p:blipFill>
        <p:spPr bwMode="auto">
          <a:xfrm>
            <a:off x="6456040" y="4221089"/>
            <a:ext cx="4000500" cy="1800225"/>
          </a:xfrm>
          <a:prstGeom prst="rect">
            <a:avLst/>
          </a:prstGeom>
          <a:noFill/>
        </p:spPr>
      </p:pic>
    </p:spTree>
    <p:extLst>
      <p:ext uri="{BB962C8B-B14F-4D97-AF65-F5344CB8AC3E}">
        <p14:creationId xmlns:p14="http://schemas.microsoft.com/office/powerpoint/2010/main" val="180516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3752" y="215714"/>
            <a:ext cx="4680520" cy="6642286"/>
          </a:xfrm>
          <a:prstGeom prst="rect">
            <a:avLst/>
          </a:prstGeom>
        </p:spPr>
      </p:pic>
    </p:spTree>
    <p:extLst>
      <p:ext uri="{BB962C8B-B14F-4D97-AF65-F5344CB8AC3E}">
        <p14:creationId xmlns:p14="http://schemas.microsoft.com/office/powerpoint/2010/main" val="968515118"/>
      </p:ext>
    </p:extLst>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14274DCB2BB54AA83C54D03A065558" ma:contentTypeVersion="" ma:contentTypeDescription="Een nieuw document maken." ma:contentTypeScope="" ma:versionID="e4c1680e23778b5f4b4d23c23de179b9">
  <xsd:schema xmlns:xsd="http://www.w3.org/2001/XMLSchema" xmlns:xs="http://www.w3.org/2001/XMLSchema" xmlns:p="http://schemas.microsoft.com/office/2006/metadata/properties" xmlns:ns2="c76c6cae-abb4-4a06-bc8f-18f813001c24" xmlns:ns3="37a32fcf-6030-4bba-9360-2912b9a14f06" xmlns:ns4="d26e5506-11bb-4226-8e79-b11ca7fbbaef" targetNamespace="http://schemas.microsoft.com/office/2006/metadata/properties" ma:root="true" ma:fieldsID="e7ebbaa887729f8b4457294fed21ed1f" ns2:_="" ns3:_="" ns4:_="">
    <xsd:import namespace="c76c6cae-abb4-4a06-bc8f-18f813001c24"/>
    <xsd:import namespace="37a32fcf-6030-4bba-9360-2912b9a14f06"/>
    <xsd:import namespace="d26e5506-11bb-4226-8e79-b11ca7fbbaef"/>
    <xsd:element name="properties">
      <xsd:complexType>
        <xsd:sequence>
          <xsd:element name="documentManagement">
            <xsd:complexType>
              <xsd:all>
                <xsd:element ref="ns2:SharedWithUsers" minOccurs="0"/>
                <xsd:element ref="ns2:SharingHintHash" minOccurs="0"/>
                <xsd:element ref="ns3:MediaServiceMetadata" minOccurs="0"/>
                <xsd:element ref="ns3:MediaServiceFastMetadata" minOccurs="0"/>
                <xsd:element ref="ns4:SharedWithDetails"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6c6cae-abb4-4a06-bc8f-18f813001c24"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int-hash dele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a32fcf-6030-4bba-9360-2912b9a14f0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6e5506-11bb-4226-8e79-b11ca7fbbaef" elementFormDefault="qualified">
    <xsd:import namespace="http://schemas.microsoft.com/office/2006/documentManagement/types"/>
    <xsd:import namespace="http://schemas.microsoft.com/office/infopath/2007/PartnerControls"/>
    <xsd:element name="SharedWithDetails" ma:index="12"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78BF35C-DA9B-47B6-A2AC-D58212A8A54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A7FE5C8-3911-4CC3-9B02-24A16CDC77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6c6cae-abb4-4a06-bc8f-18f813001c24"/>
    <ds:schemaRef ds:uri="37a32fcf-6030-4bba-9360-2912b9a14f06"/>
    <ds:schemaRef ds:uri="d26e5506-11bb-4226-8e79-b11ca7fbba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2B2FA69-6989-4526-B9F1-F7E5E6923D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3668</TotalTime>
  <Words>1514</Words>
  <Application>Microsoft Office PowerPoint</Application>
  <PresentationFormat>Breedbeeld</PresentationFormat>
  <Paragraphs>212</Paragraphs>
  <Slides>22</Slides>
  <Notes>8</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22</vt:i4>
      </vt:variant>
    </vt:vector>
  </HeadingPairs>
  <TitlesOfParts>
    <vt:vector size="25" baseType="lpstr">
      <vt:lpstr>Arial</vt:lpstr>
      <vt:lpstr>Calibri</vt:lpstr>
      <vt:lpstr>Office-thema</vt:lpstr>
      <vt:lpstr>PowerPoint-presentatie</vt:lpstr>
      <vt:lpstr>PowerPoint-presentatie</vt:lpstr>
      <vt:lpstr>PowerPoint-presentatie</vt:lpstr>
      <vt:lpstr>PowerPoint-presentatie</vt:lpstr>
      <vt:lpstr>PowerPoint-presentatie</vt:lpstr>
      <vt:lpstr>AOW 65 blijft geen 65</vt:lpstr>
      <vt:lpstr>PowerPoint-presentatie</vt:lpstr>
      <vt:lpstr>PowerPoint-presentatie</vt:lpstr>
      <vt:lpstr>PowerPoint-presentatie</vt:lpstr>
      <vt:lpstr>PowerPoint-presentatie</vt:lpstr>
      <vt:lpstr>PowerPoint-presentatie</vt:lpstr>
      <vt:lpstr>Vermogensmarkt</vt:lpstr>
      <vt:lpstr>PowerPoint-presentatie</vt:lpstr>
      <vt:lpstr>PowerPoint-presentatie</vt:lpstr>
      <vt:lpstr>PowerPoint-presentatie</vt:lpstr>
      <vt:lpstr>PowerPoint-presentatie</vt:lpstr>
      <vt:lpstr>BELEGGEN OP DE BEURS Een aantrekkelijk alternatief?</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Lesbrief</dc:title>
  <dc:creator>Hans</dc:creator>
  <cp:lastModifiedBy>Ruiter, J.P. de (RtH)</cp:lastModifiedBy>
  <cp:revision>132</cp:revision>
  <dcterms:created xsi:type="dcterms:W3CDTF">2011-04-09T08:48:47Z</dcterms:created>
  <dcterms:modified xsi:type="dcterms:W3CDTF">2020-04-14T06:54:13Z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0x010100A314274DCB2BB54AA83C54D03A065558</vt:lpwstr>
  </property>
</Properties>
</file>